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1068" r:id="rId2"/>
    <p:sldId id="1067" r:id="rId3"/>
    <p:sldId id="778" r:id="rId4"/>
    <p:sldId id="1253" r:id="rId5"/>
    <p:sldId id="1255" r:id="rId6"/>
    <p:sldId id="1121" r:id="rId7"/>
    <p:sldId id="1122" r:id="rId8"/>
    <p:sldId id="1123" r:id="rId9"/>
    <p:sldId id="1124" r:id="rId10"/>
    <p:sldId id="1125" r:id="rId11"/>
    <p:sldId id="1126" r:id="rId12"/>
    <p:sldId id="1127" r:id="rId13"/>
    <p:sldId id="981" r:id="rId14"/>
    <p:sldId id="1128" r:id="rId15"/>
    <p:sldId id="749" r:id="rId16"/>
    <p:sldId id="1171" r:id="rId17"/>
    <p:sldId id="974" r:id="rId18"/>
    <p:sldId id="1148" r:id="rId19"/>
    <p:sldId id="1149" r:id="rId20"/>
    <p:sldId id="1150" r:id="rId21"/>
    <p:sldId id="1151" r:id="rId22"/>
    <p:sldId id="1152" r:id="rId23"/>
  </p:sldIdLst>
  <p:sldSz cx="9906000" cy="6858000" type="A4"/>
  <p:notesSz cx="7099300" cy="10234613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0000FF"/>
    <a:srgbClr val="FF0000"/>
    <a:srgbClr val="CCCCFF"/>
    <a:srgbClr val="66CCFF"/>
    <a:srgbClr val="66FFFF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7928" autoAdjust="0"/>
  </p:normalViewPr>
  <p:slideViewPr>
    <p:cSldViewPr snapToGrid="0">
      <p:cViewPr>
        <p:scale>
          <a:sx n="66" d="100"/>
          <a:sy n="66" d="100"/>
        </p:scale>
        <p:origin x="-2790" y="-1152"/>
      </p:cViewPr>
      <p:guideLst>
        <p:guide orient="horz" pos="1026"/>
        <p:guide orient="horz" pos="4065"/>
        <p:guide orient="horz" pos="255"/>
        <p:guide orient="horz" pos="2568"/>
        <p:guide orient="horz"/>
        <p:guide orient="horz" pos="4319"/>
        <p:guide pos="6096"/>
        <p:guide pos="126"/>
        <p:guide pos="3120"/>
        <p:guide pos="6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notesViewPr>
    <p:cSldViewPr snapToGrid="0">
      <p:cViewPr varScale="1">
        <p:scale>
          <a:sx n="50" d="100"/>
          <a:sy n="50" d="100"/>
        </p:scale>
        <p:origin x="-187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0062C8-5BE0-442F-BE03-6DA6D4EC0B51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732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68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 smtClean="0"/>
              <a:t>Klicken Sie, um die Formate des Vorlagentextes zu bearbeiten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E014863-EF0A-460C-B07E-1EF1BA76E6C7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033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13F81-B24D-4C9C-AA46-F5C4BCD91059}" type="slidenum">
              <a:rPr lang="zh-CN" altLang="de-DE" smtClean="0">
                <a:latin typeface="Times New Roman" pitchFamily="18" charset="0"/>
              </a:rPr>
              <a:pPr/>
              <a:t>13</a:t>
            </a:fld>
            <a:endParaRPr lang="de-DE" altLang="zh-CN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3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9488" y="404813"/>
            <a:ext cx="2376487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5" y="404813"/>
            <a:ext cx="697706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7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6962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00025" y="1600200"/>
            <a:ext cx="9505950" cy="4852988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72073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00025" y="404813"/>
            <a:ext cx="76962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0025" y="1600200"/>
            <a:ext cx="4676775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676775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00025" y="4102100"/>
            <a:ext cx="4676775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29200" y="4102100"/>
            <a:ext cx="4676775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7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6962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00025" y="1600200"/>
            <a:ext cx="4676775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676775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8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6962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5" y="1600200"/>
            <a:ext cx="4676775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676775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29200" y="4102100"/>
            <a:ext cx="4676775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0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00025" y="404813"/>
            <a:ext cx="9505950" cy="6048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1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3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52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5" y="1600200"/>
            <a:ext cx="4676775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676775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7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35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36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0175" y="260350"/>
            <a:ext cx="9575800" cy="973138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GB" altLang="ru-RU" sz="20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600200"/>
            <a:ext cx="950595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die Formate des Vorlagentextes zu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pic>
        <p:nvPicPr>
          <p:cNvPr id="1029" name="Picture 5" descr="sie_logo_petrol_rgb_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404813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859463" y="6532563"/>
            <a:ext cx="3970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zh-CN" smtClean="0">
                <a:solidFill>
                  <a:srgbClr val="000000"/>
                </a:solidFill>
                <a:ea typeface="宋体" pitchFamily="2" charset="-122"/>
              </a:rPr>
              <a:t>Industry Mobility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09550" y="6494463"/>
            <a:ext cx="1004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ru-RU" altLang="zh-CN" smtClean="0">
                <a:solidFill>
                  <a:srgbClr val="000000"/>
                </a:solidFill>
              </a:rPr>
              <a:t>Страница</a:t>
            </a:r>
            <a:r>
              <a:rPr lang="de-DE" altLang="zh-CN" smtClean="0">
                <a:solidFill>
                  <a:srgbClr val="000000"/>
                </a:solidFill>
                <a:ea typeface="宋体" pitchFamily="2" charset="-122"/>
              </a:rPr>
              <a:t> </a:t>
            </a:r>
            <a:fld id="{5591A45D-17D7-4120-B1C8-99FC88C3C9F2}" type="slidenum">
              <a:rPr lang="de-DE" altLang="zh-CN" smtClean="0">
                <a:solidFill>
                  <a:srgbClr val="000000"/>
                </a:solidFill>
                <a:ea typeface="宋体" pitchFamily="2" charset="-122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de-DE" altLang="zh-CN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1331913" y="6496050"/>
            <a:ext cx="3421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zh-CN" smtClean="0">
                <a:solidFill>
                  <a:srgbClr val="000000"/>
                </a:solidFill>
                <a:ea typeface="宋体" pitchFamily="2" charset="-122"/>
              </a:rPr>
              <a:t>I MO Academy, </a:t>
            </a:r>
            <a:r>
              <a:rPr lang="ru-RU" altLang="zh-CN" smtClean="0">
                <a:solidFill>
                  <a:srgbClr val="000000"/>
                </a:solidFill>
                <a:ea typeface="宋体" pitchFamily="2" charset="-122"/>
              </a:rPr>
              <a:t>Maximilian Hinterstoisser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6315075" y="6459538"/>
            <a:ext cx="35290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b="1" smtClean="0">
                <a:solidFill>
                  <a:srgbClr val="FFFFFF"/>
                </a:solidFill>
                <a:ea typeface="宋体" pitchFamily="2" charset="-122"/>
              </a:rPr>
              <a:t>© </a:t>
            </a:r>
            <a:r>
              <a:rPr lang="ru-RU" altLang="zh-CN" b="1" smtClean="0">
                <a:solidFill>
                  <a:srgbClr val="FFFFFF"/>
                </a:solidFill>
              </a:rPr>
              <a:t>Сименс АГ</a:t>
            </a:r>
            <a:r>
              <a:rPr lang="de-DE" altLang="zh-CN" b="1" smtClean="0">
                <a:solidFill>
                  <a:srgbClr val="FFFFFF"/>
                </a:solidFill>
                <a:ea typeface="宋体" pitchFamily="2" charset="-122"/>
              </a:rPr>
              <a:t> 2009 </a:t>
            </a:r>
          </a:p>
        </p:txBody>
      </p:sp>
      <p:pic>
        <p:nvPicPr>
          <p:cNvPr id="1034" name="Logo_Farbe" descr="Die Bahn DB_farbe_300dpi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3" r="-2132"/>
          <a:stretch>
            <a:fillRect/>
          </a:stretch>
        </p:blipFill>
        <p:spPr bwMode="auto">
          <a:xfrm>
            <a:off x="9005888" y="779463"/>
            <a:ext cx="60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4889500" y="6513513"/>
            <a:ext cx="3187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sz="900" smtClean="0">
                <a:latin typeface="Arial" charset="0"/>
              </a:rPr>
              <a:t>С правом распоряжения в рамках положений Договора подряда</a:t>
            </a:r>
            <a:r>
              <a:rPr lang="en-US" altLang="ru-RU" sz="900" smtClean="0">
                <a:latin typeface="Arial" charset="0"/>
              </a:rPr>
              <a:t> </a:t>
            </a:r>
            <a:r>
              <a:rPr lang="ru-RU" altLang="ru-RU" sz="900" smtClean="0">
                <a:latin typeface="Arial" charset="0"/>
              </a:rPr>
              <a:t>от</a:t>
            </a:r>
            <a:r>
              <a:rPr lang="en-US" altLang="ru-RU" sz="900" smtClean="0">
                <a:latin typeface="Arial" charset="0"/>
              </a:rPr>
              <a:t> 18.5.2006 </a:t>
            </a:r>
            <a:r>
              <a:rPr lang="ru-RU" altLang="ru-RU" sz="900" smtClean="0">
                <a:latin typeface="Arial" charset="0"/>
              </a:rPr>
              <a:t>№ </a:t>
            </a:r>
            <a:r>
              <a:rPr lang="en-US" altLang="ru-RU" sz="900" smtClean="0">
                <a:latin typeface="Arial" charset="0"/>
              </a:rPr>
              <a:t> 230K/T</a:t>
            </a:r>
            <a:r>
              <a:rPr lang="en-US" altLang="ru-RU" sz="2000" smtClean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reidruckprinzip.ex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Воздушный компрессор</a:t>
            </a:r>
            <a:endParaRPr lang="de-DE" altLang="ru-RU" smtClean="0"/>
          </a:p>
        </p:txBody>
      </p:sp>
      <p:pic>
        <p:nvPicPr>
          <p:cNvPr id="20483" name="Picture 4" descr="Luftpresser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906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20391" name="Group 103"/>
          <p:cNvGraphicFramePr>
            <a:graphicFrameLocks noGrp="1"/>
          </p:cNvGraphicFramePr>
          <p:nvPr>
            <p:ph idx="1"/>
          </p:nvPr>
        </p:nvGraphicFramePr>
        <p:xfrm>
          <a:off x="6969125" y="1663700"/>
          <a:ext cx="2936875" cy="5041416"/>
        </p:xfrm>
        <a:graphic>
          <a:graphicData uri="http://schemas.openxmlformats.org/drawingml/2006/table">
            <a:tbl>
              <a:tblPr/>
              <a:tblGrid>
                <a:gridCol w="473075"/>
                <a:gridCol w="2463800"/>
              </a:tblGrid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Промежуточный фланец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F1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Эластичный подшипник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Картер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Сцепка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KN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Дополнительный охладитель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KZ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Промежуточный охладитель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Двигатель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Спиралеобразный корпус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Соединительный корпус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Адаптер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Радиальный вентилятор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Предохранительный клапан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Суховоздушный фильтр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622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Угольник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ZH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Цилиндр</a:t>
                      </a: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высокое давление</a:t>
                      </a: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44"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0500" algn="l">
                        <a:spcBef>
                          <a:spcPct val="0"/>
                        </a:spcBef>
                        <a:buClr>
                          <a:srgbClr val="FF000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52475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130300" indent="-187325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9400" indent="-228600" algn="l">
                        <a:spcBef>
                          <a:spcPct val="0"/>
                        </a:spcBef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6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63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21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8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0029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Цилиндр</a:t>
                      </a: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низкое давление</a:t>
                      </a:r>
                      <a:r>
                        <a:rPr kumimoji="0" lang="de-D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de-D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18" name="Text Box 104"/>
          <p:cNvSpPr txBox="1">
            <a:spLocks noChangeArrowheads="1"/>
          </p:cNvSpPr>
          <p:nvPr/>
        </p:nvSpPr>
        <p:spPr bwMode="auto">
          <a:xfrm>
            <a:off x="3463925" y="1357313"/>
            <a:ext cx="28686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 b="1">
                <a:solidFill>
                  <a:srgbClr val="0066CC"/>
                </a:solidFill>
              </a:rPr>
              <a:t>Функциональная 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0" y="1204913"/>
            <a:ext cx="9906000" cy="56530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1204913"/>
            <a:ext cx="7461250" cy="5653087"/>
          </a:xfrm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1943100"/>
            <a:ext cx="3187700" cy="3527425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 i="1">
                <a:solidFill>
                  <a:srgbClr val="CC0000"/>
                </a:solidFill>
              </a:rPr>
              <a:t>Стояночный пружинный тормоз активирован</a:t>
            </a:r>
            <a:endParaRPr lang="de-DE" altLang="ru-RU" sz="1600" b="1" i="1">
              <a:solidFill>
                <a:srgbClr val="CC0000"/>
              </a:solidFill>
            </a:endParaRPr>
          </a:p>
          <a:p>
            <a:pPr algn="l"/>
            <a:r>
              <a:rPr lang="ru-RU" altLang="ru-RU" sz="1600" b="1" i="1">
                <a:solidFill>
                  <a:srgbClr val="CC0000"/>
                </a:solidFill>
              </a:rPr>
              <a:t>Тормоз активирован</a:t>
            </a:r>
            <a:endParaRPr lang="de-DE" altLang="ru-RU" sz="1600" b="1" i="1">
              <a:solidFill>
                <a:srgbClr val="CC0000"/>
              </a:solidFill>
            </a:endParaRPr>
          </a:p>
          <a:p>
            <a:pPr algn="l"/>
            <a:r>
              <a:rPr lang="ru-RU" altLang="ru-RU" sz="1600" b="1"/>
              <a:t>Посредством </a:t>
            </a:r>
            <a:r>
              <a:rPr lang="ru-RU" altLang="ru-RU" sz="1600" b="1" i="1">
                <a:solidFill>
                  <a:srgbClr val="FF0000"/>
                </a:solidFill>
              </a:rPr>
              <a:t>двойного обратного клапана</a:t>
            </a:r>
            <a:r>
              <a:rPr lang="ru-RU" altLang="ru-RU" sz="1600" b="1"/>
              <a:t> стояночный пружинный тормоз разгружается в размере, рассчитанном тормозом с помощью </a:t>
            </a:r>
            <a:r>
              <a:rPr lang="de-DE" altLang="ru-RU" sz="1600" b="1"/>
              <a:t>Cv</a:t>
            </a:r>
            <a:r>
              <a:rPr lang="ru-RU" altLang="ru-RU" sz="1600" b="1"/>
              <a:t> воздуха</a:t>
            </a:r>
            <a:r>
              <a:rPr lang="de-DE" altLang="ru-RU" sz="1600" b="1"/>
              <a:t>. </a:t>
            </a:r>
            <a:r>
              <a:rPr lang="ru-RU" altLang="ru-RU" sz="1600" b="1"/>
              <a:t>Таким образом, избегаются повреждения клещевых механизмов и механики тормозов.</a:t>
            </a:r>
            <a:endParaRPr lang="de-DE" altLang="ru-RU" sz="1600" b="1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382838" y="2820988"/>
            <a:ext cx="3509962" cy="1408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2863850" y="2127250"/>
            <a:ext cx="3473450" cy="18986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173913" y="3235325"/>
            <a:ext cx="27320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Двойной обратный клапан</a:t>
            </a:r>
            <a:endParaRPr lang="de-DE" altLang="ru-RU" sz="1400" b="1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446838" y="2471738"/>
            <a:ext cx="2222500" cy="768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997575" y="5746750"/>
            <a:ext cx="268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/>
              <a:t>Разобщительный кран</a:t>
            </a:r>
            <a:r>
              <a:rPr lang="de-DE" altLang="ru-RU"/>
              <a:t> H29 </a:t>
            </a:r>
            <a:r>
              <a:rPr lang="ru-RU" altLang="ru-RU"/>
              <a:t>стояночного пружинного тормоза</a:t>
            </a:r>
            <a:endParaRPr lang="de-DE" alt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775200" y="5776913"/>
            <a:ext cx="1089025" cy="174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921500" y="3168650"/>
            <a:ext cx="201613" cy="2190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872038" y="44402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189663" y="4452938"/>
            <a:ext cx="152558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 аккумулятора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1233488"/>
            <a:ext cx="9906000" cy="56245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925" y="1212850"/>
            <a:ext cx="7448550" cy="5622925"/>
          </a:xfrm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54050" y="3338513"/>
            <a:ext cx="2997200" cy="2576512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800" b="1" i="1">
                <a:solidFill>
                  <a:srgbClr val="CC0000"/>
                </a:solidFill>
              </a:rPr>
              <a:t>Устройство аварийного отпускания, если во время движения включается стояночный пружинный тормоз, например, из-за разрыва шланга</a:t>
            </a:r>
            <a:endParaRPr lang="de-DE" altLang="ru-RU" sz="1800" b="1" i="1">
              <a:solidFill>
                <a:srgbClr val="CC0000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997325" y="5540375"/>
            <a:ext cx="1476375" cy="10001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721350" y="5476875"/>
            <a:ext cx="939800" cy="8604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435475" y="5915025"/>
            <a:ext cx="250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/>
              <a:t> </a:t>
            </a:r>
            <a:r>
              <a:rPr lang="ru-RU" altLang="ru-RU" b="1"/>
              <a:t>Разобщительный кран</a:t>
            </a:r>
            <a:r>
              <a:rPr lang="de-DE" altLang="ru-RU" b="1"/>
              <a:t> H29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872038" y="44402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6189663" y="4452938"/>
            <a:ext cx="152558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 аккумулятора</a:t>
            </a:r>
          </a:p>
        </p:txBody>
      </p:sp>
      <p:sp>
        <p:nvSpPr>
          <p:cNvPr id="44043" name="Oval 12"/>
          <p:cNvSpPr>
            <a:spLocks noChangeArrowheads="1"/>
          </p:cNvSpPr>
          <p:nvPr/>
        </p:nvSpPr>
        <p:spPr bwMode="auto">
          <a:xfrm>
            <a:off x="6858000" y="3790950"/>
            <a:ext cx="609600" cy="876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0" y="1203325"/>
            <a:ext cx="9906000" cy="56546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201738"/>
            <a:ext cx="6546850" cy="4852987"/>
          </a:xfr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" y="1235075"/>
            <a:ext cx="4843463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300" b="1"/>
              <a:t>Попытайтесь включить и отпустить стояночный тормоз</a:t>
            </a:r>
            <a:endParaRPr lang="de-DE" altLang="ru-RU" sz="1300" b="1"/>
          </a:p>
          <a:p>
            <a:pPr algn="l"/>
            <a:r>
              <a:rPr lang="ru-RU" altLang="ru-RU" sz="1300" b="1" i="1" u="sng">
                <a:solidFill>
                  <a:srgbClr val="CC0000"/>
                </a:solidFill>
              </a:rPr>
              <a:t>Если это безуспешно</a:t>
            </a:r>
            <a:endParaRPr lang="de-DE" altLang="ru-RU" sz="1300" b="1" i="1" u="sng">
              <a:solidFill>
                <a:srgbClr val="CC0000"/>
              </a:solidFill>
            </a:endParaRPr>
          </a:p>
          <a:p>
            <a:pPr algn="l">
              <a:buFontTx/>
              <a:buAutoNum type="arabicPeriod"/>
            </a:pPr>
            <a:r>
              <a:rPr lang="ru-RU" altLang="ru-RU" sz="1300" b="1"/>
              <a:t>Отключите пневматический тормоз на панели управления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Примите меры для обеспечения техники безопасности на путях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Закрепите поезд  во избежание откатывания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Закройте изоляционный кран стояночного тормоза в подвагонном пространстве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Нажмите программируемую клавишу</a:t>
            </a:r>
            <a:r>
              <a:rPr lang="de-DE" altLang="ru-RU" sz="1300" b="1"/>
              <a:t> </a:t>
            </a:r>
            <a:r>
              <a:rPr lang="ru-RU" altLang="ru-RU" sz="1300" b="1"/>
              <a:t>«Аварийный отпуск» на интерфейсе «человек-машина»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Подождите две минуты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Отпустите вручную (аварийный отпуск) оба цилиндра стояночного тормоза вагона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Подтвердите ручной отпуск стояночного тормоза на интерфейсе «человек-машина» в «Стояночном окне»</a:t>
            </a:r>
            <a:endParaRPr lang="de-DE" altLang="ru-RU" sz="1300" b="1"/>
          </a:p>
          <a:p>
            <a:pPr algn="l">
              <a:buFontTx/>
              <a:buAutoNum type="arabicPeriod"/>
            </a:pPr>
            <a:r>
              <a:rPr lang="ru-RU" altLang="ru-RU" sz="1300" b="1"/>
              <a:t>Включите пневматический тормоз на тормозной панели вагона</a:t>
            </a:r>
            <a:endParaRPr lang="de-DE" altLang="ru-RU" sz="1300" b="1"/>
          </a:p>
          <a:p>
            <a:pPr algn="l"/>
            <a:r>
              <a:rPr lang="de-DE" altLang="ru-RU" sz="1300" b="1"/>
              <a:t>10.    </a:t>
            </a:r>
            <a:r>
              <a:rPr lang="ru-RU" altLang="ru-RU" sz="1300" b="1"/>
              <a:t>Проверьте, включен или отпущен пневматический тормоз в данный момент</a:t>
            </a:r>
            <a:endParaRPr lang="de-DE" altLang="ru-RU" sz="1300" b="1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4841875" y="2484438"/>
            <a:ext cx="3548063" cy="4413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4030663" y="3722688"/>
            <a:ext cx="2124075" cy="9794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 flipH="1">
            <a:off x="4648200" y="4775200"/>
            <a:ext cx="14732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5354638" y="39576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6599238" y="3944938"/>
            <a:ext cx="9461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аккумулятора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Стояночный пружинный тормоз</a:t>
            </a:r>
            <a:r>
              <a:rPr lang="de-DE" altLang="ru-RU" smtClean="0"/>
              <a:t/>
            </a:r>
            <a:br>
              <a:rPr lang="de-DE" altLang="ru-RU" smtClean="0"/>
            </a:br>
            <a:endParaRPr lang="de-DE" altLang="ru-RU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15175" y="1382713"/>
            <a:ext cx="262572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1600" b="1"/>
              <a:t>Механическое устройство отпускания позволяет провести отпуск без сжатого воздуха. Чтобы потом снова включить стояночный пружинный тормоз, в цилиндры стояночного пружинного тормоза сначала необходимо впустить сжатый воздух («отпустить стояночный пружинный тормоз»), чтобы пружинные аккумуляторы могли вернуться в исходное положение. </a:t>
            </a:r>
            <a:endParaRPr lang="de-DE" altLang="ru-RU" sz="1600" b="1"/>
          </a:p>
        </p:txBody>
      </p:sp>
      <p:pic>
        <p:nvPicPr>
          <p:cNvPr id="46084" name="Picture 4" descr="DSC01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228725"/>
            <a:ext cx="3594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SC01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7138"/>
            <a:ext cx="32575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Grp="1" noChangeArrowheads="1"/>
          </p:cNvSpPr>
          <p:nvPr>
            <p:ph idx="1"/>
          </p:nvPr>
        </p:nvSpPr>
        <p:spPr>
          <a:xfrm>
            <a:off x="200025" y="1676400"/>
            <a:ext cx="6711950" cy="4776788"/>
          </a:xfrm>
        </p:spPr>
        <p:txBody>
          <a:bodyPr/>
          <a:lstStyle/>
          <a:p>
            <a:pPr marL="0" indent="0"/>
            <a:endParaRPr lang="en-US" altLang="ru-RU" smtClean="0"/>
          </a:p>
        </p:txBody>
      </p:sp>
      <p:sp>
        <p:nvSpPr>
          <p:cNvPr id="46087" name="Oval 8"/>
          <p:cNvSpPr>
            <a:spLocks noChangeArrowheads="1"/>
          </p:cNvSpPr>
          <p:nvPr/>
        </p:nvSpPr>
        <p:spPr bwMode="auto">
          <a:xfrm>
            <a:off x="1362075" y="4572000"/>
            <a:ext cx="914400" cy="10858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307657" name="Text Box 9"/>
          <p:cNvSpPr txBox="1">
            <a:spLocks noChangeArrowheads="1"/>
          </p:cNvSpPr>
          <p:nvPr/>
        </p:nvSpPr>
        <p:spPr bwMode="auto">
          <a:xfrm>
            <a:off x="2324100" y="4972050"/>
            <a:ext cx="3419475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Устройство аварийного отпускания</a:t>
            </a:r>
            <a:endParaRPr lang="de-DE" altLang="ru-RU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1231900"/>
            <a:ext cx="9906000" cy="56261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1325" y="1233488"/>
            <a:ext cx="6899275" cy="4852987"/>
          </a:xfrm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13338" y="39576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0" y="1233488"/>
            <a:ext cx="9710738" cy="514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04813"/>
            <a:ext cx="8537575" cy="685800"/>
          </a:xfrm>
        </p:spPr>
        <p:txBody>
          <a:bodyPr/>
          <a:lstStyle/>
          <a:p>
            <a:r>
              <a:rPr lang="ru-RU" altLang="ru-RU" smtClean="0"/>
              <a:t>Запирание пневматического тормоза</a:t>
            </a:r>
            <a:r>
              <a:rPr lang="de-DE" altLang="ru-RU" smtClean="0"/>
              <a:t> </a:t>
            </a:r>
            <a:r>
              <a:rPr lang="de-DE" altLang="ru-RU" i="1" smtClean="0">
                <a:solidFill>
                  <a:srgbClr val="FF0000"/>
                </a:solidFill>
              </a:rPr>
              <a:t>(</a:t>
            </a:r>
            <a:r>
              <a:rPr lang="ru-RU" altLang="ru-RU" i="1" smtClean="0">
                <a:solidFill>
                  <a:srgbClr val="FF0000"/>
                </a:solidFill>
              </a:rPr>
              <a:t>с подачей питания</a:t>
            </a:r>
            <a:r>
              <a:rPr lang="de-DE" altLang="ru-RU" i="1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ru-RU" smtClean="0"/>
          </a:p>
        </p:txBody>
      </p:sp>
      <p:pic>
        <p:nvPicPr>
          <p:cNvPr id="53253" name="Picture 4" descr="BAT T 06 innen Bild 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3919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DSC01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224088"/>
            <a:ext cx="38925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8" name="Picture 6" descr="DSC01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232025"/>
            <a:ext cx="386715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1320800"/>
            <a:ext cx="5886450" cy="4268788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de-DE" altLang="ru-RU" sz="2800" smtClean="0"/>
              <a:t>Функции торможения для каждого вагона</a:t>
            </a:r>
            <a:r>
              <a:rPr lang="ru-RU" altLang="ru-RU" sz="2800" smtClean="0"/>
              <a:t> </a:t>
            </a:r>
            <a:r>
              <a:rPr lang="de-DE" altLang="ru-RU" sz="2800" smtClean="0"/>
              <a:t>независимы. Для этой цели каждое устройство управления тормозом питается от собственного отдельного тормозного воздушного резервуара. Распределение, объём и</a:t>
            </a:r>
            <a:r>
              <a:rPr lang="ru-RU" altLang="ru-RU" sz="2800" smtClean="0"/>
              <a:t> </a:t>
            </a:r>
            <a:r>
              <a:rPr lang="de-DE" altLang="ru-RU" sz="2800" smtClean="0"/>
              <a:t>ограждение резервуаров со сжатым воздухом показано на </a:t>
            </a:r>
            <a:r>
              <a:rPr lang="ru-RU" altLang="ru-RU" sz="2800" smtClean="0"/>
              <a:t>п</a:t>
            </a:r>
            <a:r>
              <a:rPr lang="de-DE" altLang="ru-RU" sz="2800" smtClean="0"/>
              <a:t>невматических схемах</a:t>
            </a:r>
            <a:r>
              <a:rPr lang="ru-RU" altLang="ru-RU" sz="2800" smtClean="0"/>
              <a:t>.</a:t>
            </a:r>
            <a:endParaRPr lang="de-DE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212850"/>
            <a:ext cx="9906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60419" name="Picture 4" descr="Steuerventil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6675" y="1565275"/>
            <a:ext cx="3359150" cy="432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6478588" y="5492750"/>
            <a:ext cx="858837" cy="9906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350996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6834188" y="1576388"/>
            <a:ext cx="1927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ru-RU"/>
              <a:t>Воздухораспределитель</a:t>
            </a:r>
          </a:p>
        </p:txBody>
      </p:sp>
      <p:sp>
        <p:nvSpPr>
          <p:cNvPr id="604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altLang="ru-RU" smtClean="0"/>
          </a:p>
        </p:txBody>
      </p:sp>
      <p:sp>
        <p:nvSpPr>
          <p:cNvPr id="60424" name="Text Box 14"/>
          <p:cNvSpPr txBox="1">
            <a:spLocks noChangeArrowheads="1"/>
          </p:cNvSpPr>
          <p:nvPr/>
        </p:nvSpPr>
        <p:spPr bwMode="auto">
          <a:xfrm>
            <a:off x="812800" y="1204913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800" b="1"/>
              <a:t>Импульсный клапан</a:t>
            </a:r>
            <a:endParaRPr lang="de-DE" altLang="ru-RU" sz="1800" b="1"/>
          </a:p>
        </p:txBody>
      </p:sp>
      <p:sp>
        <p:nvSpPr>
          <p:cNvPr id="60425" name="Text Box 15"/>
          <p:cNvSpPr txBox="1">
            <a:spLocks noChangeArrowheads="1"/>
          </p:cNvSpPr>
          <p:nvPr/>
        </p:nvSpPr>
        <p:spPr bwMode="auto">
          <a:xfrm>
            <a:off x="4646613" y="1206500"/>
            <a:ext cx="3811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800" b="1"/>
              <a:t>Распределительный клапан</a:t>
            </a:r>
            <a:r>
              <a:rPr lang="de-DE" altLang="ru-RU" sz="1800" b="1"/>
              <a:t> </a:t>
            </a:r>
          </a:p>
        </p:txBody>
      </p:sp>
      <p:sp>
        <p:nvSpPr>
          <p:cNvPr id="60426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Распределительный клапан</a:t>
            </a:r>
            <a:r>
              <a:rPr lang="de-DE" altLang="ru-RU" smtClean="0"/>
              <a:t>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de-DE" altLang="ru-RU" smtClean="0"/>
          </a:p>
        </p:txBody>
      </p:sp>
      <p:sp>
        <p:nvSpPr>
          <p:cNvPr id="60427" name="Rectangle 18"/>
          <p:cNvSpPr>
            <a:spLocks noChangeArrowheads="1"/>
          </p:cNvSpPr>
          <p:nvPr/>
        </p:nvSpPr>
        <p:spPr bwMode="auto">
          <a:xfrm>
            <a:off x="6305550" y="5524500"/>
            <a:ext cx="129540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управляющего клапана в положении отпускания</a:t>
            </a:r>
            <a:endParaRPr lang="de-DE" altLang="ru-RU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81100"/>
            <a:ext cx="9906000" cy="5657850"/>
          </a:xfrm>
        </p:spPr>
      </p:pic>
      <p:pic>
        <p:nvPicPr>
          <p:cNvPr id="61444" name="Picture 4" descr="Steuerve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22098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3905250"/>
            <a:ext cx="3076575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Колбы находятся в конечном положении </a:t>
            </a:r>
            <a:r>
              <a:rPr lang="de-DE" altLang="ru-RU" sz="1600" b="1"/>
              <a:t>/</a:t>
            </a:r>
            <a:r>
              <a:rPr lang="ru-RU" altLang="ru-RU" sz="1600" b="1"/>
              <a:t> положении отпуска тормозов</a:t>
            </a:r>
            <a:endParaRPr lang="de-DE" altLang="ru-RU" sz="1600" b="1"/>
          </a:p>
          <a:p>
            <a:pPr algn="l"/>
            <a:r>
              <a:rPr lang="ru-RU" altLang="ru-RU" sz="1600" b="1"/>
              <a:t>Давление ПМ</a:t>
            </a:r>
            <a:br>
              <a:rPr lang="ru-RU" altLang="ru-RU" sz="1600" b="1"/>
            </a:br>
            <a:r>
              <a:rPr lang="ru-RU" altLang="ru-RU" sz="1600" b="1"/>
              <a:t>составляет</a:t>
            </a:r>
            <a:br>
              <a:rPr lang="ru-RU" altLang="ru-RU" sz="1600" b="1"/>
            </a:br>
            <a:r>
              <a:rPr lang="de-DE" altLang="ru-RU" sz="1600" b="1"/>
              <a:t>0,5 </a:t>
            </a:r>
            <a:r>
              <a:rPr lang="ru-RU" altLang="ru-RU" sz="1600" b="1"/>
              <a:t>МПа</a:t>
            </a:r>
            <a:endParaRPr lang="de-DE" altLang="ru-RU" sz="1600" b="1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 rot="3406981">
            <a:off x="2693988" y="4905375"/>
            <a:ext cx="1176338" cy="319087"/>
          </a:xfrm>
          <a:prstGeom prst="rightArrow">
            <a:avLst>
              <a:gd name="adj1" fmla="val 50000"/>
              <a:gd name="adj2" fmla="val 92164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195888" y="1887538"/>
            <a:ext cx="203200" cy="1146175"/>
          </a:xfrm>
          <a:prstGeom prst="downArrow">
            <a:avLst>
              <a:gd name="adj1" fmla="val 50000"/>
              <a:gd name="adj2" fmla="val 14101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681288" y="64976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проиграть</a:t>
            </a:r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8637588" y="6396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4090988" y="1951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Давление С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6275388" y="5634038"/>
            <a:ext cx="1204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Камера А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4789488" y="5087938"/>
            <a:ext cx="315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7062788" y="3729038"/>
            <a:ext cx="1204912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Воздух </a:t>
            </a:r>
            <a:r>
              <a:rPr lang="en-US" altLang="ru-RU"/>
              <a:t>R</a:t>
            </a:r>
            <a:endParaRPr lang="ru-RU" altLang="ru-RU"/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5183188" y="4516438"/>
            <a:ext cx="22463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>
                <a:solidFill>
                  <a:srgbClr val="66CCFF"/>
                </a:solidFill>
              </a:rPr>
              <a:t>Положение отпускания</a:t>
            </a: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7088188" y="2865438"/>
            <a:ext cx="26400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Принцип тройного давления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2414588" y="5507038"/>
            <a:ext cx="2640012" cy="1825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Колба тройного давления</a:t>
            </a:r>
          </a:p>
        </p:txBody>
      </p:sp>
      <p:sp>
        <p:nvSpPr>
          <p:cNvPr id="61457" name="Rectangle 18"/>
          <p:cNvSpPr>
            <a:spLocks noChangeArrowheads="1"/>
          </p:cNvSpPr>
          <p:nvPr/>
        </p:nvSpPr>
        <p:spPr bwMode="auto">
          <a:xfrm>
            <a:off x="1371600" y="6343650"/>
            <a:ext cx="234315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управляющего клапана в положении торможения</a:t>
            </a:r>
            <a:endParaRPr lang="de-DE" altLang="ru-RU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6025"/>
            <a:ext cx="9906000" cy="5641975"/>
          </a:xfrm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1993900"/>
            <a:ext cx="24082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Давление ПМ снижается</a:t>
            </a:r>
            <a:r>
              <a:rPr lang="de-DE" altLang="ru-RU" sz="1600" b="1"/>
              <a:t>.</a:t>
            </a:r>
          </a:p>
          <a:p>
            <a:pPr algn="l"/>
            <a:r>
              <a:rPr lang="ru-RU" altLang="ru-RU" sz="1600" b="1"/>
              <a:t>На колбе тройного давления образуется разница давлений</a:t>
            </a:r>
          </a:p>
          <a:p>
            <a:pPr algn="l"/>
            <a:r>
              <a:rPr lang="ru-RU" altLang="ru-RU" sz="1600" b="1"/>
              <a:t>Давление из камеры А перевешивает, колба движется наверх</a:t>
            </a:r>
            <a:endParaRPr lang="de-DE" altLang="ru-RU" sz="1600" b="1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776538" y="5608638"/>
            <a:ext cx="450850" cy="654050"/>
          </a:xfrm>
          <a:prstGeom prst="upArrow">
            <a:avLst>
              <a:gd name="adj1" fmla="val 50000"/>
              <a:gd name="adj2" fmla="val 3626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903788" y="5027613"/>
            <a:ext cx="1204912" cy="247650"/>
          </a:xfrm>
          <a:prstGeom prst="rightArrow">
            <a:avLst>
              <a:gd name="adj1" fmla="val 50000"/>
              <a:gd name="adj2" fmla="val 121635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4110038" y="5595938"/>
            <a:ext cx="450850" cy="654050"/>
          </a:xfrm>
          <a:prstGeom prst="upArrow">
            <a:avLst>
              <a:gd name="adj1" fmla="val 50000"/>
              <a:gd name="adj2" fmla="val 3626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378200" y="3429000"/>
            <a:ext cx="419100" cy="1054100"/>
          </a:xfrm>
          <a:prstGeom prst="upArrow">
            <a:avLst>
              <a:gd name="adj1" fmla="val 50000"/>
              <a:gd name="adj2" fmla="val 62879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925888" y="19764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Давление С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732588" y="2852738"/>
            <a:ext cx="26400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Принцип тройного давления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453188" y="3729038"/>
            <a:ext cx="1204912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Воздух </a:t>
            </a:r>
            <a:r>
              <a:rPr lang="en-US" altLang="ru-RU"/>
              <a:t>R</a:t>
            </a:r>
            <a:endParaRPr lang="ru-RU" altLang="ru-RU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605088" y="6523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проиграть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401888" y="5367338"/>
            <a:ext cx="2640012" cy="1825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Колба тройного давления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510088" y="5087938"/>
            <a:ext cx="315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741988" y="5646738"/>
            <a:ext cx="1204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Камера А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7913688" y="6396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40288" y="4529138"/>
            <a:ext cx="22463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>
                <a:solidFill>
                  <a:srgbClr val="66CCFF"/>
                </a:solidFill>
              </a:rPr>
              <a:t>Положение торможения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162050" y="6267450"/>
            <a:ext cx="2552700" cy="590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Компрессор</a:t>
            </a:r>
            <a:endParaRPr lang="de-DE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ru-RU" smtClean="0"/>
          </a:p>
        </p:txBody>
      </p:sp>
      <p:pic>
        <p:nvPicPr>
          <p:cNvPr id="21508" name="Picture 4" descr="Vorteile ölfreier Kompressort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31900"/>
            <a:ext cx="95789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49525" y="1331913"/>
            <a:ext cx="5092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 b="1">
                <a:solidFill>
                  <a:srgbClr val="0066CC"/>
                </a:solidFill>
              </a:rPr>
              <a:t>Преимущества безмасляного компрессора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63563" y="2179638"/>
            <a:ext cx="5464175" cy="3814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ru-RU" altLang="ru-RU" sz="1400" b="1"/>
              <a:t>Воздух, не содержащий масла (безопасный для окружающей среды, не происходит замасливания подчиненных приборов)</a:t>
            </a:r>
          </a:p>
          <a:p>
            <a:pPr algn="l">
              <a:buFontTx/>
              <a:buChar char="•"/>
            </a:pPr>
            <a:r>
              <a:rPr lang="ru-RU" altLang="ru-RU" sz="1400" b="1"/>
              <a:t>Нет ограничения во времени включения</a:t>
            </a:r>
          </a:p>
          <a:p>
            <a:pPr algn="l">
              <a:buFontTx/>
              <a:buChar char="•"/>
            </a:pPr>
            <a:r>
              <a:rPr lang="ru-RU" altLang="ru-RU" sz="1400" b="1"/>
              <a:t>Возможен холодный запуск при -50°</a:t>
            </a:r>
            <a:r>
              <a:rPr lang="de-DE" altLang="ru-RU" sz="1400" b="1"/>
              <a:t>C </a:t>
            </a:r>
            <a:r>
              <a:rPr lang="ru-RU" altLang="ru-RU" sz="1400" b="1"/>
              <a:t>без предварительного нагревания</a:t>
            </a:r>
          </a:p>
          <a:p>
            <a:pPr algn="l">
              <a:buFontTx/>
              <a:buChar char="•"/>
            </a:pPr>
            <a:r>
              <a:rPr lang="ru-RU" altLang="ru-RU" sz="1400" b="1"/>
              <a:t>Низкая стоимость жизненного цикла (до 50% экономии)</a:t>
            </a:r>
          </a:p>
          <a:p>
            <a:pPr algn="l">
              <a:buFontTx/>
              <a:buChar char="•"/>
            </a:pPr>
            <a:r>
              <a:rPr lang="ru-RU" altLang="ru-RU" sz="1400" b="1"/>
              <a:t>Упрощенная система, меньше мест сопряжения (нет резервуара для сбора конденсата, нет масляного фильтра)</a:t>
            </a:r>
          </a:p>
          <a:p>
            <a:pPr algn="l">
              <a:buFontTx/>
              <a:buChar char="•"/>
            </a:pPr>
            <a:r>
              <a:rPr lang="ru-RU" altLang="ru-RU" sz="1400" b="1"/>
              <a:t>Очень низкий уровень звука, очень мало вибраций</a:t>
            </a:r>
          </a:p>
          <a:p>
            <a:pPr algn="l">
              <a:buFontTx/>
              <a:buChar char="•"/>
            </a:pPr>
            <a:r>
              <a:rPr lang="ru-RU" altLang="ru-RU" sz="1400" b="1"/>
              <a:t>Уменьшенное место для установки, уменьшенный вес</a:t>
            </a:r>
          </a:p>
          <a:p>
            <a:pPr algn="l">
              <a:buFontTx/>
              <a:buChar char="•"/>
            </a:pPr>
            <a:r>
              <a:rPr lang="ru-RU" altLang="ru-RU" sz="1400" b="1"/>
              <a:t>Модульный дизайн (много похожих деталей в рамках одного модельного ряда)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управляющего клапана в положении торможения</a:t>
            </a:r>
            <a:endParaRPr lang="de-DE" altLang="ru-RU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1900"/>
            <a:ext cx="9906000" cy="5626100"/>
          </a:xfrm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82600" y="3365500"/>
            <a:ext cx="2184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>
                <a:solidFill>
                  <a:srgbClr val="FF0000"/>
                </a:solidFill>
              </a:rPr>
              <a:t>Теперь воздух из запасного резервуара может попасть в тормозной цилиндр</a:t>
            </a:r>
            <a:endParaRPr lang="de-DE" altLang="ru-RU" sz="1600" b="1">
              <a:solidFill>
                <a:srgbClr val="FF0000"/>
              </a:solidFill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127500" y="3454400"/>
            <a:ext cx="1130300" cy="304800"/>
          </a:xfrm>
          <a:prstGeom prst="leftArrow">
            <a:avLst>
              <a:gd name="adj1" fmla="val 50000"/>
              <a:gd name="adj2" fmla="val 92708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029200" y="22225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2705100" y="55245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3975100" y="55245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798888" y="1976438"/>
            <a:ext cx="925512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Давление С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592888" y="2865438"/>
            <a:ext cx="26400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Принцип тройного давления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376988" y="3754438"/>
            <a:ext cx="1204912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Воздух </a:t>
            </a:r>
            <a:r>
              <a:rPr lang="en-US" altLang="ru-RU"/>
              <a:t>R</a:t>
            </a:r>
            <a:endParaRPr lang="ru-RU" altLang="ru-RU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554288" y="6523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проиграть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11388" y="5265738"/>
            <a:ext cx="2640012" cy="1825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Колба тройного давления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344988" y="5087938"/>
            <a:ext cx="315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513388" y="5672138"/>
            <a:ext cx="1204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Камера А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7634288" y="64341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713288" y="4529138"/>
            <a:ext cx="22463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>
                <a:solidFill>
                  <a:srgbClr val="66CCFF"/>
                </a:solidFill>
              </a:rPr>
              <a:t>Положение торможения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1066800" y="6381750"/>
            <a:ext cx="2476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04813"/>
            <a:ext cx="7950200" cy="685800"/>
          </a:xfrm>
        </p:spPr>
        <p:txBody>
          <a:bodyPr/>
          <a:lstStyle/>
          <a:p>
            <a:r>
              <a:rPr lang="ru-RU" altLang="ru-RU" smtClean="0"/>
              <a:t>Управляющий клапан в положении завершения торможения</a:t>
            </a:r>
            <a:endParaRPr lang="de-DE" altLang="ru-RU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8725"/>
            <a:ext cx="9906000" cy="5629275"/>
          </a:xfrm>
        </p:spPr>
      </p:pic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5151438" y="2568575"/>
            <a:ext cx="319087" cy="973138"/>
          </a:xfrm>
          <a:prstGeom prst="upArrow">
            <a:avLst>
              <a:gd name="adj1" fmla="val 50000"/>
              <a:gd name="adj2" fmla="val 762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224338" y="1538288"/>
            <a:ext cx="550862" cy="290512"/>
          </a:xfrm>
          <a:prstGeom prst="leftArrow">
            <a:avLst>
              <a:gd name="adj1" fmla="val 50000"/>
              <a:gd name="adj2" fmla="val 4740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021263" y="1554163"/>
            <a:ext cx="508000" cy="246062"/>
          </a:xfrm>
          <a:prstGeom prst="rightArrow">
            <a:avLst>
              <a:gd name="adj1" fmla="val 50000"/>
              <a:gd name="adj2" fmla="val 5161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533959" name="Text Box 7"/>
          <p:cNvSpPr txBox="1">
            <a:spLocks noChangeArrowheads="1"/>
          </p:cNvSpPr>
          <p:nvPr/>
        </p:nvSpPr>
        <p:spPr bwMode="auto">
          <a:xfrm>
            <a:off x="0" y="3570288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alt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Положение завершения торможения</a:t>
            </a:r>
            <a:endParaRPr lang="de-DE" altLang="ru-RU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798888" y="1976438"/>
            <a:ext cx="925512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Давление С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605588" y="2865438"/>
            <a:ext cx="26400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Принцип тройного давления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427788" y="3741738"/>
            <a:ext cx="1204912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Воздух </a:t>
            </a:r>
            <a:r>
              <a:rPr lang="en-US" altLang="ru-RU"/>
              <a:t>R</a:t>
            </a:r>
            <a:endParaRPr lang="ru-RU" altLang="ru-RU"/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2592388" y="64976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проиграть</a:t>
            </a:r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2262188" y="5367338"/>
            <a:ext cx="2640012" cy="1825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Колба тройного давления</a:t>
            </a: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4421188" y="5075238"/>
            <a:ext cx="315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5614988" y="5646738"/>
            <a:ext cx="1204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Камера А</a:t>
            </a: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7723188" y="6396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4840288" y="4529138"/>
            <a:ext cx="2246312" cy="425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>
                <a:solidFill>
                  <a:srgbClr val="66CCFF"/>
                </a:solidFill>
              </a:rPr>
              <a:t>Положение завершения</a:t>
            </a:r>
            <a:br>
              <a:rPr lang="ru-RU" altLang="ru-RU" sz="1400" b="1">
                <a:solidFill>
                  <a:srgbClr val="66CCFF"/>
                </a:solidFill>
              </a:rPr>
            </a:br>
            <a:r>
              <a:rPr lang="ru-RU" altLang="ru-RU" sz="1400" b="1">
                <a:solidFill>
                  <a:srgbClr val="66CCFF"/>
                </a:solidFill>
              </a:rPr>
              <a:t>торможения</a:t>
            </a:r>
          </a:p>
        </p:txBody>
      </p:sp>
      <p:sp>
        <p:nvSpPr>
          <p:cNvPr id="64529" name="Rectangle 18"/>
          <p:cNvSpPr>
            <a:spLocks noChangeArrowheads="1"/>
          </p:cNvSpPr>
          <p:nvPr/>
        </p:nvSpPr>
        <p:spPr bwMode="auto">
          <a:xfrm>
            <a:off x="1428750" y="6286500"/>
            <a:ext cx="241935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Управляющий клапан в положении отпускания</a:t>
            </a:r>
            <a:endParaRPr lang="de-DE" altLang="ru-RU" smtClean="0"/>
          </a:p>
        </p:txBody>
      </p:sp>
      <p:pic>
        <p:nvPicPr>
          <p:cNvPr id="655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6025"/>
            <a:ext cx="9906000" cy="5641975"/>
          </a:xfrm>
        </p:spPr>
      </p:pic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97500" y="4711700"/>
            <a:ext cx="1066800" cy="368300"/>
          </a:xfrm>
          <a:prstGeom prst="leftArrow">
            <a:avLst>
              <a:gd name="adj1" fmla="val 50000"/>
              <a:gd name="adj2" fmla="val 7241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2628900" y="4508500"/>
            <a:ext cx="368300" cy="965200"/>
          </a:xfrm>
          <a:prstGeom prst="downArrow">
            <a:avLst>
              <a:gd name="adj1" fmla="val 50000"/>
              <a:gd name="adj2" fmla="val 6551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3962400" y="4521200"/>
            <a:ext cx="368300" cy="965200"/>
          </a:xfrm>
          <a:prstGeom prst="downArrow">
            <a:avLst>
              <a:gd name="adj1" fmla="val 50000"/>
              <a:gd name="adj2" fmla="val 6551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4762500" y="2438400"/>
            <a:ext cx="368300" cy="965200"/>
          </a:xfrm>
          <a:prstGeom prst="downArrow">
            <a:avLst>
              <a:gd name="adj1" fmla="val 50000"/>
              <a:gd name="adj2" fmla="val 65517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811588" y="1951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Давление С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630988" y="2827338"/>
            <a:ext cx="26400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Принцип тройного давления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326188" y="3729038"/>
            <a:ext cx="1204912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Воздух </a:t>
            </a:r>
            <a:r>
              <a:rPr lang="en-US" altLang="ru-RU"/>
              <a:t>R</a:t>
            </a:r>
            <a:endParaRPr lang="ru-RU" alt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605088" y="64976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проиграть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312988" y="5507038"/>
            <a:ext cx="2640012" cy="1825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Колба тройного давления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70388" y="5049838"/>
            <a:ext cx="315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538788" y="5634038"/>
            <a:ext cx="1204912" cy="182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Камера А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7646988" y="6396038"/>
            <a:ext cx="92551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ПМ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25988" y="4516438"/>
            <a:ext cx="224631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>
                <a:solidFill>
                  <a:srgbClr val="66CCFF"/>
                </a:solidFill>
              </a:rPr>
              <a:t>Положение отпускания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390650" y="6362700"/>
            <a:ext cx="222885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ChangeArrowheads="1"/>
          </p:cNvSpPr>
          <p:nvPr/>
        </p:nvSpPr>
        <p:spPr bwMode="auto">
          <a:xfrm>
            <a:off x="0" y="1346200"/>
            <a:ext cx="9906000" cy="551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Стояночный пружинный тормоз</a:t>
            </a:r>
            <a:endParaRPr lang="de-DE" altLang="ru-RU" smtClean="0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270125"/>
            <a:ext cx="1770062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122363"/>
            <a:ext cx="4816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68400"/>
            <a:ext cx="51562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22" name="Oval 10"/>
          <p:cNvSpPr>
            <a:spLocks noChangeArrowheads="1"/>
          </p:cNvSpPr>
          <p:nvPr/>
        </p:nvSpPr>
        <p:spPr bwMode="auto">
          <a:xfrm rot="-614442">
            <a:off x="8982075" y="3948113"/>
            <a:ext cx="409575" cy="1428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31752" name="Picture 15" descr="Federspeicher1t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25813"/>
            <a:ext cx="6719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Line 16"/>
          <p:cNvSpPr>
            <a:spLocks noChangeShapeType="1"/>
          </p:cNvSpPr>
          <p:nvPr/>
        </p:nvSpPr>
        <p:spPr bwMode="auto">
          <a:xfrm>
            <a:off x="2362200" y="3886200"/>
            <a:ext cx="67183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1754" name="Text Box 18"/>
          <p:cNvSpPr txBox="1">
            <a:spLocks noChangeArrowheads="1"/>
          </p:cNvSpPr>
          <p:nvPr/>
        </p:nvSpPr>
        <p:spPr bwMode="auto">
          <a:xfrm>
            <a:off x="0" y="2222500"/>
            <a:ext cx="79375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400" b="1"/>
              <a:t>Тормозные цилиндры стояночных пружинных тормозов </a:t>
            </a:r>
            <a:r>
              <a:rPr lang="ru-RU" altLang="ru-RU" sz="1400" b="1" u="sng">
                <a:solidFill>
                  <a:srgbClr val="FF0000"/>
                </a:solidFill>
              </a:rPr>
              <a:t>срабатывают под воздействием пружины</a:t>
            </a:r>
            <a:r>
              <a:rPr lang="ru-RU" altLang="ru-RU" sz="1400" b="1"/>
              <a:t>. Для отпускания стояночных пружинных тормозов подается сжатый воздух в направлении, противоположном направлению механического усилия пружины. Для включения и отпускания стояночного пружинного тормоза (в случае питания от бортовой сети) служит импульсный клапан</a:t>
            </a:r>
            <a:endParaRPr lang="de-DE" altLang="ru-RU" sz="1400" b="1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0" y="1295400"/>
            <a:ext cx="8509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400" b="1"/>
              <a:t>В каждом вагоне находятся </a:t>
            </a:r>
            <a:r>
              <a:rPr lang="ru-RU" altLang="ru-RU" sz="1400" b="1" i="1">
                <a:solidFill>
                  <a:srgbClr val="FF0000"/>
                </a:solidFill>
              </a:rPr>
              <a:t>два тормозных цилиндра стояночного пружинного тормоза</a:t>
            </a:r>
            <a:r>
              <a:rPr lang="ru-RU" altLang="ru-RU" sz="1400" b="1"/>
              <a:t>. Конструкция стояночных пружинных тормозов электропоездов обеспечивает надежную фиксацию положения электропоезда с полной загрузкой на уклоне </a:t>
            </a:r>
            <a:r>
              <a:rPr lang="ru-RU" altLang="ru-RU" sz="1400" b="1" i="1" u="sng">
                <a:solidFill>
                  <a:srgbClr val="FF0000"/>
                </a:solidFill>
              </a:rPr>
              <a:t>15‰.</a:t>
            </a:r>
            <a:r>
              <a:rPr lang="ru-RU" altLang="ru-RU" sz="1400" b="1"/>
              <a:t> Кроме того, обеспечивается отстой каждого вагона с полной загрузкой на уклоне </a:t>
            </a:r>
            <a:r>
              <a:rPr lang="ru-RU" altLang="ru-RU" sz="1400" b="1" i="1" u="sng">
                <a:solidFill>
                  <a:srgbClr val="FF0000"/>
                </a:solidFill>
              </a:rPr>
              <a:t>5‰.</a:t>
            </a:r>
            <a:r>
              <a:rPr lang="ru-RU" altLang="ru-RU" sz="1400" b="1"/>
              <a:t> </a:t>
            </a:r>
            <a:endParaRPr lang="de-DE" altLang="ru-RU" sz="1400" b="1"/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5535613" y="4808538"/>
            <a:ext cx="41275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литров</a:t>
            </a:r>
          </a:p>
        </p:txBody>
      </p:sp>
      <p:sp>
        <p:nvSpPr>
          <p:cNvPr id="31757" name="Text Box 21"/>
          <p:cNvSpPr txBox="1">
            <a:spLocks noChangeArrowheads="1"/>
          </p:cNvSpPr>
          <p:nvPr/>
        </p:nvSpPr>
        <p:spPr bwMode="auto">
          <a:xfrm>
            <a:off x="1719263" y="6142038"/>
            <a:ext cx="20955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 тормозном цилиндре</a:t>
            </a:r>
          </a:p>
        </p:txBody>
      </p:sp>
      <p:sp>
        <p:nvSpPr>
          <p:cNvPr id="31758" name="Text Box 22"/>
          <p:cNvSpPr txBox="1">
            <a:spLocks noChangeArrowheads="1"/>
          </p:cNvSpPr>
          <p:nvPr/>
        </p:nvSpPr>
        <p:spPr bwMode="auto">
          <a:xfrm>
            <a:off x="3875088" y="6142038"/>
            <a:ext cx="226695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пружинного аккумулятора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130175" y="1230313"/>
            <a:ext cx="9775825" cy="4903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Описание стояночного пружинного тормоза</a:t>
            </a:r>
            <a:endParaRPr lang="de-DE" altLang="ru-RU" smtClean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ru-RU" smtClean="0"/>
          </a:p>
        </p:txBody>
      </p:sp>
      <p:pic>
        <p:nvPicPr>
          <p:cNvPr id="34821" name="Picture 6" descr="Federspeicher 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4600"/>
            <a:ext cx="618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Beschreibung Federpseiche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328738"/>
            <a:ext cx="36083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680200" y="1481138"/>
            <a:ext cx="3111500" cy="421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ru-RU" altLang="ru-RU" sz="1300" b="1"/>
              <a:t>Фиксатор экстренного отпускания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Вытяжная шпонка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Приводной вал для передачи усилия энергоаккумулирующей пружины на составные части клещей</a:t>
            </a:r>
          </a:p>
          <a:p>
            <a:pPr algn="l">
              <a:spcBef>
                <a:spcPct val="30000"/>
              </a:spcBef>
            </a:pPr>
            <a:endParaRPr lang="ru-RU" altLang="ru-RU" sz="1300" b="1"/>
          </a:p>
          <a:p>
            <a:pPr algn="l">
              <a:spcBef>
                <a:spcPct val="10000"/>
              </a:spcBef>
            </a:pPr>
            <a:r>
              <a:rPr lang="ru-RU" altLang="ru-RU" sz="1300" b="1"/>
              <a:t>Гайка с шестерней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Шестерня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Толкатель с защелкой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Защелка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Энергоаккумулирующая пружина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Шпиндель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Колба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Стопорная колба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Толкатель в исходное положение</a:t>
            </a:r>
          </a:p>
          <a:p>
            <a:pPr algn="l">
              <a:spcBef>
                <a:spcPct val="30000"/>
              </a:spcBef>
            </a:pPr>
            <a:r>
              <a:rPr lang="ru-RU" altLang="ru-RU" sz="1300" b="1"/>
              <a:t>Давление разблокировки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01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619375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DSC01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4902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Стояночный пружинный тормоз</a:t>
            </a:r>
            <a:r>
              <a:rPr lang="de-DE" altLang="ru-RU" smtClean="0"/>
              <a:t>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de-DE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0" y="1204913"/>
            <a:ext cx="9906000" cy="53530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1236663"/>
            <a:ext cx="7410450" cy="5621337"/>
          </a:xfrm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0" y="3403600"/>
            <a:ext cx="3176588" cy="1204913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Нет воздуха</a:t>
            </a:r>
            <a:r>
              <a:rPr lang="de-DE" altLang="ru-RU" sz="1600" b="1"/>
              <a:t> Cv</a:t>
            </a:r>
          </a:p>
          <a:p>
            <a:pPr algn="l"/>
            <a:r>
              <a:rPr lang="ru-RU" altLang="ru-RU" sz="1600" b="1"/>
              <a:t>Стояночный пружинный тормоз активируется автоматически</a:t>
            </a:r>
            <a:endParaRPr lang="de-DE" altLang="ru-RU" sz="1600" b="1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3162300" y="2476500"/>
            <a:ext cx="2641600" cy="939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3159125" y="3971925"/>
            <a:ext cx="2949575" cy="24447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7669213" y="3195638"/>
            <a:ext cx="41275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литров</a:t>
            </a: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4859338" y="44529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38922" name="Text Box 14"/>
          <p:cNvSpPr txBox="1">
            <a:spLocks noChangeArrowheads="1"/>
          </p:cNvSpPr>
          <p:nvPr/>
        </p:nvSpPr>
        <p:spPr bwMode="auto">
          <a:xfrm>
            <a:off x="6175375" y="4440238"/>
            <a:ext cx="1425575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пружинного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аккумулятора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1233488"/>
            <a:ext cx="9906000" cy="56245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3994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1243013"/>
            <a:ext cx="7410450" cy="5614987"/>
          </a:xfrm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3217863"/>
            <a:ext cx="2781300" cy="960437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>
                <a:solidFill>
                  <a:srgbClr val="FF0000"/>
                </a:solidFill>
              </a:rPr>
              <a:t>Стояночный пружинный тормоз активирован</a:t>
            </a:r>
            <a:endParaRPr lang="de-DE" altLang="ru-RU" sz="1600" b="1">
              <a:solidFill>
                <a:srgbClr val="FF0000"/>
              </a:solidFill>
            </a:endParaRPr>
          </a:p>
          <a:p>
            <a:pPr algn="l"/>
            <a:r>
              <a:rPr lang="ru-RU" altLang="ru-RU" sz="1600" b="1">
                <a:solidFill>
                  <a:srgbClr val="FF0000"/>
                </a:solidFill>
              </a:rPr>
              <a:t>Нет воздуха ТМ</a:t>
            </a:r>
            <a:endParaRPr lang="de-DE" altLang="ru-RU" sz="1600" b="1">
              <a:solidFill>
                <a:srgbClr val="FF0000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781300" y="3590925"/>
            <a:ext cx="3414713" cy="5429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429500" y="3860800"/>
            <a:ext cx="2311400" cy="1693863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Есть воздух из резервуара</a:t>
            </a:r>
            <a:r>
              <a:rPr lang="de-DE" altLang="ru-RU" sz="1600" b="1"/>
              <a:t>,</a:t>
            </a:r>
          </a:p>
          <a:p>
            <a:pPr algn="l"/>
            <a:r>
              <a:rPr lang="ru-RU" altLang="ru-RU" sz="1600" b="1"/>
              <a:t>Можно было бы отпустить стояночный пружинный тормоз</a:t>
            </a:r>
            <a:endParaRPr lang="de-DE" altLang="ru-RU" sz="1600" b="1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7975600" y="3390900"/>
            <a:ext cx="431800" cy="50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719638" y="44402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948363" y="4414838"/>
            <a:ext cx="152558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 аккумулятора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669213" y="3195638"/>
            <a:ext cx="41275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литров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0" y="1204913"/>
            <a:ext cx="9906000" cy="56530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1217613"/>
            <a:ext cx="7385050" cy="5653087"/>
          </a:xfrm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0" y="2565400"/>
            <a:ext cx="2527300" cy="838200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Стояночный пружинный тормоз отпущен</a:t>
            </a:r>
            <a:endParaRPr lang="de-DE" altLang="ru-RU" sz="1600" b="1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527300" y="2857500"/>
            <a:ext cx="3835400" cy="1155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69213" y="3195638"/>
            <a:ext cx="41275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литров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872038" y="44402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189663" y="4452938"/>
            <a:ext cx="152558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 аккумулятора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7319963" y="3475038"/>
            <a:ext cx="50165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00CC00"/>
                </a:solidFill>
              </a:rPr>
              <a:t>МПа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1190625"/>
            <a:ext cx="9906000" cy="56673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работы стояночного пружинного тормоза</a:t>
            </a:r>
            <a:r>
              <a:rPr lang="de-DE" altLang="ru-RU" smtClean="0"/>
              <a:t> </a:t>
            </a:r>
            <a:br>
              <a:rPr lang="de-DE" altLang="ru-RU" smtClean="0"/>
            </a:br>
            <a:endParaRPr lang="de-DE" altLang="ru-RU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450" y="1187450"/>
            <a:ext cx="7410450" cy="5670550"/>
          </a:xfrm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0" y="2171700"/>
            <a:ext cx="2362200" cy="1204913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/>
              <a:t>Стояночный пружинный тормоз отпущен</a:t>
            </a:r>
            <a:endParaRPr lang="de-DE" altLang="ru-RU" sz="1600" b="1"/>
          </a:p>
          <a:p>
            <a:pPr algn="l"/>
            <a:r>
              <a:rPr lang="ru-RU" altLang="ru-RU" sz="1600" b="1"/>
              <a:t>Тормоз активирован</a:t>
            </a:r>
            <a:endParaRPr lang="de-DE" altLang="ru-RU" sz="1600" b="1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879600" y="2451100"/>
            <a:ext cx="4419600" cy="1676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1955800" y="3175000"/>
            <a:ext cx="3898900" cy="939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307263" y="3538538"/>
            <a:ext cx="50165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00CC00"/>
                </a:solidFill>
              </a:rPr>
              <a:t>МПа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35550" y="3602038"/>
            <a:ext cx="320675" cy="182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FF3300"/>
                </a:solidFill>
              </a:rPr>
              <a:t>МПа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669213" y="3221038"/>
            <a:ext cx="41275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литров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872038" y="4440238"/>
            <a:ext cx="12509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 в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тормозном цилиндре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189663" y="4452938"/>
            <a:ext cx="152558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>
                <a:solidFill>
                  <a:srgbClr val="FF3300"/>
                </a:solidFill>
              </a:rPr>
              <a:t>Давление С</a:t>
            </a:r>
            <a:br>
              <a:rPr lang="ru-RU" altLang="ru-RU" sz="1000">
                <a:solidFill>
                  <a:srgbClr val="FF3300"/>
                </a:solidFill>
              </a:rPr>
            </a:br>
            <a:r>
              <a:rPr lang="ru-RU" altLang="ru-RU" sz="1000">
                <a:solidFill>
                  <a:srgbClr val="FF3300"/>
                </a:solidFill>
              </a:rPr>
              <a:t>пружинного аккумулятора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</p:tagLst>
</file>

<file path=ppt/theme/theme1.xml><?xml version="1.0" encoding="utf-8"?>
<a:theme xmlns:a="http://schemas.openxmlformats.org/drawingml/2006/main" name="Die Bah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000066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005C"/>
      </a:accent6>
      <a:hlink>
        <a:srgbClr val="8D9FB9"/>
      </a:hlink>
      <a:folHlink>
        <a:srgbClr val="DEE2E7"/>
      </a:folHlink>
    </a:clrScheme>
    <a:fontScheme name="Die Bah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e Bah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e Bah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e Bah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3300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008A"/>
        </a:accent6>
        <a:hlink>
          <a:srgbClr val="8D9FB9"/>
        </a:hlink>
        <a:folHlink>
          <a:srgbClr val="DEE2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834</Words>
  <Application>Microsoft Office PowerPoint</Application>
  <PresentationFormat>Лист A4 (210x297 мм)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Wingdings</vt:lpstr>
      <vt:lpstr>Times New Roman</vt:lpstr>
      <vt:lpstr>宋体</vt:lpstr>
      <vt:lpstr>Die Bahn</vt:lpstr>
      <vt:lpstr>Воздушный компрессор</vt:lpstr>
      <vt:lpstr>Компрессор</vt:lpstr>
      <vt:lpstr>Стояночный пружинный тормоз</vt:lpstr>
      <vt:lpstr>Описание стояночного пружинного тормоза</vt:lpstr>
      <vt:lpstr>Стояночный пружинный тормоз  </vt:lpstr>
      <vt:lpstr>Принцип работы стояночного пружинного тормоза  </vt:lpstr>
      <vt:lpstr>Принцип работы стояночного пружинного тормоза  </vt:lpstr>
      <vt:lpstr>Принцип работы стояночного пружинного тормоза  </vt:lpstr>
      <vt:lpstr>Принцип работы стояночного пружинного тормоза  </vt:lpstr>
      <vt:lpstr>Принцип работы стояночного пружинного тормоза  </vt:lpstr>
      <vt:lpstr>Принцип работы стояночного пружинного тормоза  </vt:lpstr>
      <vt:lpstr>Принцип работы стояночного пружинного тормоза  </vt:lpstr>
      <vt:lpstr>Стояночный пружинный тормоз </vt:lpstr>
      <vt:lpstr>Принцип работы стояночного пружинного тормоза  </vt:lpstr>
      <vt:lpstr>Запирание пневматического тормоза (с подачей питания)</vt:lpstr>
      <vt:lpstr>Презентация PowerPoint</vt:lpstr>
      <vt:lpstr>Распределительный клапан  </vt:lpstr>
      <vt:lpstr>Принцип работы управляющего клапана в положении отпускания</vt:lpstr>
      <vt:lpstr>Принцип работы управляющего клапана в положении торможения</vt:lpstr>
      <vt:lpstr>Принцип работы управляющего клапана в положении торможения</vt:lpstr>
      <vt:lpstr>Управляющий клапан в положении завершения торможения</vt:lpstr>
      <vt:lpstr>Управляющий клапан в положении отпускания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Natik &amp;&amp; Sashik &amp;&amp; Olchik</cp:lastModifiedBy>
  <cp:revision>1965</cp:revision>
  <cp:lastPrinted>2002-08-22T09:01:55Z</cp:lastPrinted>
  <dcterms:created xsi:type="dcterms:W3CDTF">2000-08-28T12:30:43Z</dcterms:created>
  <dcterms:modified xsi:type="dcterms:W3CDTF">2020-12-17T13:03:25Z</dcterms:modified>
</cp:coreProperties>
</file>