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1" r:id="rId3"/>
    <p:sldId id="259" r:id="rId4"/>
    <p:sldId id="260" r:id="rId5"/>
    <p:sldId id="284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BFFFF"/>
    <a:srgbClr val="D6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4660"/>
  </p:normalViewPr>
  <p:slideViewPr>
    <p:cSldViewPr snapToGrid="0">
      <p:cViewPr>
        <p:scale>
          <a:sx n="80" d="100"/>
          <a:sy n="80" d="100"/>
        </p:scale>
        <p:origin x="-90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D52E-2242-4C27-AF48-FC3AD355CD66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B7E-BAA2-48FE-9F15-867CAF53B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7112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D52E-2242-4C27-AF48-FC3AD355CD66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B7E-BAA2-48FE-9F15-867CAF53B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481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D52E-2242-4C27-AF48-FC3AD355CD66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B7E-BAA2-48FE-9F15-867CAF53B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2427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594132"/>
            <a:ext cx="10363200" cy="687823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40581" y="6012382"/>
            <a:ext cx="9144000" cy="4349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Автор: Фамилия Имя Отчество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38829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68753" y="6460508"/>
            <a:ext cx="2743200" cy="365125"/>
          </a:xfrm>
        </p:spPr>
        <p:txBody>
          <a:bodyPr/>
          <a:lstStyle/>
          <a:p>
            <a:fld id="{F44FE584-1512-4C83-B89F-3CA395B326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8641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806884"/>
          </a:xfrm>
        </p:spPr>
        <p:txBody>
          <a:bodyPr anchor="b">
            <a:noAutofit/>
          </a:bodyPr>
          <a:lstStyle>
            <a:lvl1pPr algn="ctr">
              <a:defRPr sz="4400" baseline="0"/>
            </a:lvl1pPr>
          </a:lstStyle>
          <a:p>
            <a:r>
              <a:rPr lang="ru-RU" dirty="0"/>
              <a:t>Спасибо за</a:t>
            </a:r>
            <a:br>
              <a:rPr lang="ru-RU" dirty="0"/>
            </a:br>
            <a:r>
              <a:rPr lang="ru-RU" dirty="0"/>
              <a:t>внимание!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07376" y="6058226"/>
            <a:ext cx="10515600" cy="40731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Автор: Фамилия Имя Отчество</a:t>
            </a:r>
          </a:p>
        </p:txBody>
      </p:sp>
    </p:spTree>
    <p:extLst>
      <p:ext uri="{BB962C8B-B14F-4D97-AF65-F5344CB8AC3E}">
        <p14:creationId xmlns="" xmlns:p14="http://schemas.microsoft.com/office/powerpoint/2010/main" val="2035787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D52E-2242-4C27-AF48-FC3AD355CD66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B7E-BAA2-48FE-9F15-867CAF53B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151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D52E-2242-4C27-AF48-FC3AD355CD66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B7E-BAA2-48FE-9F15-867CAF53B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D52E-2242-4C27-AF48-FC3AD355CD66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B7E-BAA2-48FE-9F15-867CAF53B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219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D52E-2242-4C27-AF48-FC3AD355CD66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B7E-BAA2-48FE-9F15-867CAF53B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5819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D52E-2242-4C27-AF48-FC3AD355CD66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B7E-BAA2-48FE-9F15-867CAF53B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859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D52E-2242-4C27-AF48-FC3AD355CD66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B7E-BAA2-48FE-9F15-867CAF53B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146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D52E-2242-4C27-AF48-FC3AD355CD66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B7E-BAA2-48FE-9F15-867CAF53B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277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D52E-2242-4C27-AF48-FC3AD355CD66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B7E-BAA2-48FE-9F15-867CAF53B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943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4D52E-2242-4C27-AF48-FC3AD355CD66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1EB7E-BAA2-48FE-9F15-867CAF53B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579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FE584-1512-4C83-B89F-3CA395B326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403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DEA26E3-6752-6EAD-28F0-69F262D946E5}"/>
              </a:ext>
            </a:extLst>
          </p:cNvPr>
          <p:cNvSpPr txBox="1"/>
          <p:nvPr/>
        </p:nvSpPr>
        <p:spPr>
          <a:xfrm>
            <a:off x="1524000" y="917913"/>
            <a:ext cx="9144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ФЕДЕРАЛЬНОЕ АГЕНТСТВО ЖЕЛЕЗНОДОРОЖНОГО ТРАНСПОРТА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r>
              <a:rPr lang="ru-RU" sz="1400" kern="1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Федеральное</a:t>
            </a:r>
            <a:r>
              <a:rPr lang="ru-RU" sz="1400" i="1" kern="1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400" kern="1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государственное бюджетное образовательное учреждение высшего образования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000" b="1" kern="1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«Петербургский государственный университет путей сообщения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000" b="1" kern="1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Императора Александра </a:t>
            </a:r>
            <a:r>
              <a:rPr lang="en-US" sz="2000" b="1" kern="1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ru-RU" sz="2000" b="1" kern="1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000" kern="1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(ФГБОУ ВО ПГУПС)</a:t>
            </a:r>
            <a:br>
              <a:rPr lang="ru-RU" sz="2000" kern="1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ИНСТИТУТ НЕПРЕРЫВНОГО ОБРАЗОВАНИЯ</a:t>
            </a:r>
            <a:endParaRPr lang="ru-RU" sz="2000" kern="15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kern="15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Перспективные подходы к эксплуатации высокоскоростного поезда «Сапсан» на новой высокоскоростной железнодорожной магистрали</a:t>
            </a:r>
            <a:endParaRPr lang="ru-RU" sz="2400" b="1" kern="1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2400" b="1" kern="1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2400" b="1" kern="1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</a:t>
            </a:r>
          </a:p>
          <a:p>
            <a:pPr algn="ctr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Санкт-Петербург 2025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32686952"/>
              </p:ext>
            </p:extLst>
          </p:nvPr>
        </p:nvGraphicFramePr>
        <p:xfrm>
          <a:off x="5276193" y="4846781"/>
          <a:ext cx="51701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677">
                  <a:extLst>
                    <a:ext uri="{9D8B030D-6E8A-4147-A177-3AD203B41FA5}">
                      <a16:colId xmlns="" xmlns:a16="http://schemas.microsoft.com/office/drawing/2014/main" val="1043405047"/>
                    </a:ext>
                  </a:extLst>
                </a:gridCol>
                <a:gridCol w="3015457">
                  <a:extLst>
                    <a:ext uri="{9D8B030D-6E8A-4147-A177-3AD203B41FA5}">
                      <a16:colId xmlns="" xmlns:a16="http://schemas.microsoft.com/office/drawing/2014/main" val="38085943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Обучающийся</a:t>
                      </a:r>
                      <a:endParaRPr lang="ru-RU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solidFill>
                            <a:schemeClr val="tx1"/>
                          </a:solidFill>
                        </a:rPr>
                        <a:t>Генрих Ю.Г., ПП ОПУ-23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92734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Руководитель ВКР</a:t>
                      </a:r>
                      <a:endParaRPr lang="ru-RU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solidFill>
                            <a:schemeClr val="tx1"/>
                          </a:solidFill>
                        </a:rPr>
                        <a:t>к.т.н., доцент Сергеева Т.Г.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23332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65148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8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386988C-BBD6-4077-BE55-25404D40D825}"/>
              </a:ext>
            </a:extLst>
          </p:cNvPr>
          <p:cNvSpPr txBox="1"/>
          <p:nvPr/>
        </p:nvSpPr>
        <p:spPr>
          <a:xfrm>
            <a:off x="8319248" y="977153"/>
            <a:ext cx="346934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Целью данной выпускной квалификационной работы является разработка и обоснование перспективных подходов к эксплуатации высокоскоростного поезда «Сапсан» на новой высокоскоростной железнодорожной магистрали (ВСМ), с учётом современных технических, организационных и экономических требований.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74DE344-92C4-4664-99F6-7D15073AB694}"/>
              </a:ext>
            </a:extLst>
          </p:cNvPr>
          <p:cNvSpPr txBox="1"/>
          <p:nvPr/>
        </p:nvSpPr>
        <p:spPr>
          <a:xfrm>
            <a:off x="4012224" y="195590"/>
            <a:ext cx="4167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дипломного проекта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99B7DC1-2E97-4649-B67D-C0B569CB34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95" y="914400"/>
            <a:ext cx="7055224" cy="46257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088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8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E9248EC-8CC2-4118-A022-43EC0B3772C7}"/>
              </a:ext>
            </a:extLst>
          </p:cNvPr>
          <p:cNvSpPr txBox="1"/>
          <p:nvPr/>
        </p:nvSpPr>
        <p:spPr>
          <a:xfrm>
            <a:off x="1676400" y="310278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 о поезде "Сапсан"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410D874-E39B-4C65-B1E7-925167CE4FC3}"/>
              </a:ext>
            </a:extLst>
          </p:cNvPr>
          <p:cNvSpPr txBox="1"/>
          <p:nvPr/>
        </p:nvSpPr>
        <p:spPr>
          <a:xfrm>
            <a:off x="453449" y="1143776"/>
            <a:ext cx="469704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Поезд «Сапсан» — это российская модификация немецкого электропоезда Siemens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Velaro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RUS.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— до 250 км/ч (на перспективной ВСМ — до 300 км/ч);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Электроснабжение — 25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50 Гц;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Вместимость — 604 пассажира;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двухсистемный тяговый привод.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B568660-EDB2-0CFC-8877-9A8C0E978E9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4392" y="1143776"/>
            <a:ext cx="6224159" cy="40175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8113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DA6F3DB-39AA-76A4-1FCE-D225F7B6D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C5BB623-27B9-7070-983C-C3BABF4622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8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AD1C517-11BA-7946-A834-CC73F335A9D5}"/>
              </a:ext>
            </a:extLst>
          </p:cNvPr>
          <p:cNvSpPr txBox="1"/>
          <p:nvPr/>
        </p:nvSpPr>
        <p:spPr>
          <a:xfrm>
            <a:off x="3114836" y="671340"/>
            <a:ext cx="67483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Исходный график движения поездов</a:t>
            </a:r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6028" y="1059562"/>
            <a:ext cx="8757920" cy="469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901178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104</Words>
  <Application>Microsoft Office PowerPoint</Application>
  <PresentationFormat>Произвольный</PresentationFormat>
  <Paragraphs>27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 Office</vt:lpstr>
      <vt:lpstr>1_Тема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Сергеева</cp:lastModifiedBy>
  <cp:revision>41</cp:revision>
  <dcterms:created xsi:type="dcterms:W3CDTF">2020-12-29T10:52:02Z</dcterms:created>
  <dcterms:modified xsi:type="dcterms:W3CDTF">2025-10-14T09:33:48Z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2025-06-17T23:53:26Z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d3c07a69-e1b4-491e-818e-088618f7655e</vt:lpwstr>
  </property>
  <property fmtid="{D5CDD505-2E9C-101B-9397-08002B2CF9AE}" pid="7" name="MSIP_Label_defa4170-0d19-0005-0004-bc88714345d2_ActionId">
    <vt:lpwstr>0a6ebc55-36d3-44a2-9274-c947028bee4f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10, 3, 0, 1</vt:lpwstr>
  </property>
</Properties>
</file>