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6"/>
  </p:notesMasterIdLst>
  <p:handoutMasterIdLst>
    <p:handoutMasterId r:id="rId27"/>
  </p:handoutMasterIdLst>
  <p:sldIdLst>
    <p:sldId id="256" r:id="rId2"/>
    <p:sldId id="306" r:id="rId3"/>
    <p:sldId id="308" r:id="rId4"/>
    <p:sldId id="309" r:id="rId5"/>
    <p:sldId id="307" r:id="rId6"/>
    <p:sldId id="310" r:id="rId7"/>
    <p:sldId id="312" r:id="rId8"/>
    <p:sldId id="313" r:id="rId9"/>
    <p:sldId id="316" r:id="rId10"/>
    <p:sldId id="315" r:id="rId11"/>
    <p:sldId id="317" r:id="rId12"/>
    <p:sldId id="318" r:id="rId13"/>
    <p:sldId id="263" r:id="rId14"/>
    <p:sldId id="319" r:id="rId15"/>
    <p:sldId id="320" r:id="rId16"/>
    <p:sldId id="321" r:id="rId17"/>
    <p:sldId id="327" r:id="rId18"/>
    <p:sldId id="322" r:id="rId19"/>
    <p:sldId id="323" r:id="rId20"/>
    <p:sldId id="324" r:id="rId21"/>
    <p:sldId id="325" r:id="rId22"/>
    <p:sldId id="326" r:id="rId23"/>
    <p:sldId id="332" r:id="rId24"/>
    <p:sldId id="333" r:id="rId25"/>
  </p:sldIdLst>
  <p:sldSz cx="9144000" cy="6858000" type="screen4x3"/>
  <p:notesSz cx="6761163" cy="9942513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9690" autoAdjust="0"/>
    <p:restoredTop sz="78253" autoAdjust="0"/>
  </p:normalViewPr>
  <p:slideViewPr>
    <p:cSldViewPr>
      <p:cViewPr>
        <p:scale>
          <a:sx n="89" d="100"/>
          <a:sy n="89" d="100"/>
        </p:scale>
        <p:origin x="-270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9974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3052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29050" y="0"/>
            <a:ext cx="293052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8A56147F-B39C-45C5-A9AC-C314F728FD16}" type="datetimeFigureOut">
              <a:rPr lang="ru-RU"/>
              <a:pPr>
                <a:defRPr/>
              </a:pPr>
              <a:t>17.03.2021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44038"/>
            <a:ext cx="293052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29050" y="9444038"/>
            <a:ext cx="293052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11123862-185F-4267-AF08-7466BEDDA1B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120250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3052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29050" y="0"/>
            <a:ext cx="293052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5B17E6C3-90AF-41CC-8EC3-69EF90584C99}" type="datetimeFigureOut">
              <a:rPr lang="ru-RU"/>
              <a:pPr>
                <a:defRPr/>
              </a:pPr>
              <a:t>17.03.2021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896938" y="746125"/>
            <a:ext cx="4967287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6275" y="4722813"/>
            <a:ext cx="5408613" cy="44735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4038"/>
            <a:ext cx="293052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29050" y="9444038"/>
            <a:ext cx="293052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BF1B17A2-5C8F-43A6-95B2-68FD0F75A86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692143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F1B17A2-5C8F-43A6-95B2-68FD0F75A86F}" type="slidenum">
              <a:rPr lang="ru-RU" smtClean="0"/>
              <a:pPr>
                <a:defRPr/>
              </a:pPr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068288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F1B17A2-5C8F-43A6-95B2-68FD0F75A86F}" type="slidenum">
              <a:rPr lang="ru-RU" smtClean="0"/>
              <a:pPr>
                <a:defRPr/>
              </a:pPr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331760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F1B17A2-5C8F-43A6-95B2-68FD0F75A86F}" type="slidenum">
              <a:rPr lang="ru-RU" smtClean="0"/>
              <a:pPr>
                <a:defRPr/>
              </a:pPr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194400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F1B17A2-5C8F-43A6-95B2-68FD0F75A86F}" type="slidenum">
              <a:rPr lang="ru-RU" smtClean="0"/>
              <a:pPr>
                <a:defRPr/>
              </a:pPr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2322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3795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5DD80A3-4630-4ACB-82A0-76067B2D464E}" type="slidenum">
              <a:rPr lang="ru-RU" smtClean="0"/>
              <a:pPr>
                <a:defRPr/>
              </a:pPr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420465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F1B17A2-5C8F-43A6-95B2-68FD0F75A86F}" type="slidenum">
              <a:rPr lang="ru-RU" smtClean="0"/>
              <a:pPr>
                <a:defRPr/>
              </a:pPr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764576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F1B17A2-5C8F-43A6-95B2-68FD0F75A86F}" type="slidenum">
              <a:rPr lang="ru-RU" smtClean="0"/>
              <a:pPr>
                <a:defRPr/>
              </a:pPr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995788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u="sng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F1B17A2-5C8F-43A6-95B2-68FD0F75A86F}" type="slidenum">
              <a:rPr lang="ru-RU" smtClean="0"/>
              <a:pPr>
                <a:defRPr/>
              </a:pPr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172451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F1B17A2-5C8F-43A6-95B2-68FD0F75A86F}" type="slidenum">
              <a:rPr lang="ru-RU" smtClean="0"/>
              <a:pPr>
                <a:defRPr/>
              </a:pPr>
              <a:t>17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251670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u="sng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F1B17A2-5C8F-43A6-95B2-68FD0F75A86F}" type="slidenum">
              <a:rPr lang="ru-RU" smtClean="0"/>
              <a:pPr>
                <a:defRPr/>
              </a:pPr>
              <a:t>18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120425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F1B17A2-5C8F-43A6-95B2-68FD0F75A86F}" type="slidenum">
              <a:rPr lang="ru-RU" smtClean="0"/>
              <a:pPr>
                <a:defRPr/>
              </a:pPr>
              <a:t>19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88421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F1B17A2-5C8F-43A6-95B2-68FD0F75A86F}" type="slidenum">
              <a:rPr lang="ru-RU" smtClean="0"/>
              <a:pPr>
                <a:defRPr/>
              </a:pPr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973277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F1B17A2-5C8F-43A6-95B2-68FD0F75A86F}" type="slidenum">
              <a:rPr lang="ru-RU" smtClean="0"/>
              <a:pPr>
                <a:defRPr/>
              </a:pPr>
              <a:t>20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799350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F1B17A2-5C8F-43A6-95B2-68FD0F75A86F}" type="slidenum">
              <a:rPr lang="ru-RU" smtClean="0"/>
              <a:pPr>
                <a:defRPr/>
              </a:pPr>
              <a:t>21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9195622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F1B17A2-5C8F-43A6-95B2-68FD0F75A86F}" type="slidenum">
              <a:rPr lang="ru-RU" smtClean="0"/>
              <a:pPr>
                <a:defRPr/>
              </a:pPr>
              <a:t>22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674916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F1B17A2-5C8F-43A6-95B2-68FD0F75A86F}" type="slidenum">
              <a:rPr lang="ru-RU" smtClean="0"/>
              <a:pPr>
                <a:defRPr/>
              </a:pPr>
              <a:t>23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50273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F1B17A2-5C8F-43A6-95B2-68FD0F75A86F}" type="slidenum">
              <a:rPr lang="ru-RU" smtClean="0"/>
              <a:pPr>
                <a:defRPr/>
              </a:pPr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164609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F1B17A2-5C8F-43A6-95B2-68FD0F75A86F}" type="slidenum">
              <a:rPr lang="ru-RU" smtClean="0"/>
              <a:pPr>
                <a:defRPr/>
              </a:pPr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096816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F1B17A2-5C8F-43A6-95B2-68FD0F75A86F}" type="slidenum">
              <a:rPr lang="ru-RU" smtClean="0"/>
              <a:pPr>
                <a:defRPr/>
              </a:pPr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715555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F1B17A2-5C8F-43A6-95B2-68FD0F75A86F}" type="slidenum">
              <a:rPr lang="ru-RU" smtClean="0"/>
              <a:pPr>
                <a:defRPr/>
              </a:pPr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504879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F1B17A2-5C8F-43A6-95B2-68FD0F75A86F}" type="slidenum">
              <a:rPr lang="ru-RU" smtClean="0"/>
              <a:pPr>
                <a:defRPr/>
              </a:pPr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9107807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F1B17A2-5C8F-43A6-95B2-68FD0F75A86F}" type="slidenum">
              <a:rPr lang="ru-RU" smtClean="0"/>
              <a:pPr>
                <a:defRPr/>
              </a:pPr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019851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F1B17A2-5C8F-43A6-95B2-68FD0F75A86F}" type="slidenum">
              <a:rPr lang="ru-RU" smtClean="0"/>
              <a:pPr>
                <a:defRPr/>
              </a:pPr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36811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DBFA82-072F-4E78-B3CF-4B0C87CF952B}" type="datetime1">
              <a:rPr lang="ru-RU"/>
              <a:pPr>
                <a:defRPr/>
              </a:pPr>
              <a:t>17.03.2021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DED58C-6B99-4606-831E-A777753D28A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96034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5F2659-06C7-45C6-8CA9-29ED4808B43B}" type="datetime1">
              <a:rPr lang="ru-RU"/>
              <a:pPr>
                <a:defRPr/>
              </a:pPr>
              <a:t>17.03.2021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FDDCCB-2171-414E-9F7E-0922B4C03F8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1811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BEABC2-1C1B-409B-8B88-5C8C60A10817}" type="datetime1">
              <a:rPr lang="ru-RU"/>
              <a:pPr>
                <a:defRPr/>
              </a:pPr>
              <a:t>17.03.2021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4C2410-49F9-4D2F-8388-741CEE43709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81140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7188C6-A108-4BEB-931B-D6B09954B2B1}" type="datetime1">
              <a:rPr lang="ru-RU"/>
              <a:pPr>
                <a:defRPr/>
              </a:pPr>
              <a:t>17.03.2021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E30FF6-EF5A-427F-A3D6-3A4C16ECBD2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54143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037568-5BD9-42EB-A82F-9C57FE6540A6}" type="datetime1">
              <a:rPr lang="ru-RU"/>
              <a:pPr>
                <a:defRPr/>
              </a:pPr>
              <a:t>17.03.2021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5DE651-2182-424A-A2BE-4FA097725AD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49189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59B62C-8331-41E8-994A-E4A4D1F826B0}" type="datetime1">
              <a:rPr lang="ru-RU"/>
              <a:pPr>
                <a:defRPr/>
              </a:pPr>
              <a:t>17.03.2021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FAD33C-5343-45A6-8911-155E3D177B4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61713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F63045-2CE9-4ABB-A00B-2AA61A93C4D6}" type="datetime1">
              <a:rPr lang="ru-RU"/>
              <a:pPr>
                <a:defRPr/>
              </a:pPr>
              <a:t>17.03.2021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B2F7F2-05E6-49EA-A479-A3A9F0F075A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71104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25A8FD-B85B-48D0-841A-F48E2C6CF877}" type="datetime1">
              <a:rPr lang="ru-RU"/>
              <a:pPr>
                <a:defRPr/>
              </a:pPr>
              <a:t>17.03.2021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3E0F93-7E4A-40B6-AD4D-FCEBB3A810F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46828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CFD566-DB17-4A82-ADC2-C10731D07FAE}" type="datetime1">
              <a:rPr lang="ru-RU"/>
              <a:pPr>
                <a:defRPr/>
              </a:pPr>
              <a:t>17.03.2021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4720CC-1927-4AC5-9B93-6F150F7A179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395729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2CA6EC-6EE1-4A69-BD2D-E7E2B18BDDB2}" type="datetime1">
              <a:rPr lang="ru-RU"/>
              <a:pPr>
                <a:defRPr/>
              </a:pPr>
              <a:t>17.03.2021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E1603F-39F5-406C-B884-78232D74F7F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58701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E36B0C-9BC7-4C19-9F76-4F07CD175AEB}" type="datetime1">
              <a:rPr lang="ru-RU"/>
              <a:pPr>
                <a:defRPr/>
              </a:pPr>
              <a:t>17.03.2021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DB56C8-F7CD-42C5-AA6D-EC3B5D6F6EB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31197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DDEBCF"/>
            </a:gs>
            <a:gs pos="50000">
              <a:srgbClr val="9CB86E"/>
            </a:gs>
            <a:gs pos="100000">
              <a:srgbClr val="156B13"/>
            </a:gs>
          </a:gsLst>
          <a:lin ang="162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1734971-9FBC-4C06-AA76-F99FC13A1589}" type="datetime1">
              <a:rPr lang="ru-RU"/>
              <a:pPr>
                <a:defRPr/>
              </a:pPr>
              <a:t>17.03.2021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F61100C-9D69-43D6-8C53-8DCD8640001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1.bin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Заголовок 1"/>
          <p:cNvSpPr>
            <a:spLocks noGrp="1"/>
          </p:cNvSpPr>
          <p:nvPr>
            <p:ph type="ctrTitle"/>
          </p:nvPr>
        </p:nvSpPr>
        <p:spPr>
          <a:xfrm>
            <a:off x="315913" y="2276475"/>
            <a:ext cx="8712200" cy="2447925"/>
          </a:xfrm>
        </p:spPr>
        <p:txBody>
          <a:bodyPr/>
          <a:lstStyle/>
          <a:p>
            <a:pPr eaLnBrk="1" hangingPunct="1"/>
            <a:r>
              <a:rPr lang="ru-RU" altLang="ru-RU" sz="5400" dirty="0" smtClean="0">
                <a:solidFill>
                  <a:schemeClr val="bg1"/>
                </a:solidFill>
              </a:rPr>
              <a:t>Внедрение концепции бережливого производства в организацию процессов университета</a:t>
            </a:r>
            <a:endParaRPr lang="ru-RU" altLang="ru-RU" sz="5400" b="1" dirty="0" smtClean="0">
              <a:solidFill>
                <a:schemeClr val="bg1"/>
              </a:solidFill>
            </a:endParaRPr>
          </a:p>
        </p:txBody>
      </p:sp>
      <p:sp>
        <p:nvSpPr>
          <p:cNvPr id="2051" name="Подзаголовок 2"/>
          <p:cNvSpPr txBox="1">
            <a:spLocks/>
          </p:cNvSpPr>
          <p:nvPr/>
        </p:nvSpPr>
        <p:spPr bwMode="auto">
          <a:xfrm>
            <a:off x="2627313" y="5876925"/>
            <a:ext cx="64008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r" eaLnBrk="1" hangingPunct="1">
              <a:buFont typeface="Arial" charset="0"/>
              <a:buNone/>
            </a:pPr>
            <a:r>
              <a:rPr lang="ru-RU" altLang="ru-RU" b="1"/>
              <a:t>Эдуард Юрьевич Чистяков</a:t>
            </a:r>
          </a:p>
        </p:txBody>
      </p:sp>
      <p:graphicFrame>
        <p:nvGraphicFramePr>
          <p:cNvPr id="2052" name="Object 9"/>
          <p:cNvGraphicFramePr>
            <a:graphicFrameLocks noChangeAspect="1"/>
          </p:cNvGraphicFramePr>
          <p:nvPr/>
        </p:nvGraphicFramePr>
        <p:xfrm>
          <a:off x="250825" y="44450"/>
          <a:ext cx="1263650" cy="1296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05" name="CorelDRAW" r:id="rId4" imgW="6447960" imgH="6447960" progId="CorelDraw.Graphic.15">
                  <p:embed/>
                </p:oleObj>
              </mc:Choice>
              <mc:Fallback>
                <p:oleObj name="CorelDRAW" r:id="rId4" imgW="6447960" imgH="6447960" progId="CorelDraw.Graphic.15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0825" y="44450"/>
                        <a:ext cx="1263650" cy="12969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3" name="Text Box 10"/>
          <p:cNvSpPr txBox="1">
            <a:spLocks noChangeArrowheads="1"/>
          </p:cNvSpPr>
          <p:nvPr/>
        </p:nvSpPr>
        <p:spPr bwMode="auto">
          <a:xfrm>
            <a:off x="1403350" y="333375"/>
            <a:ext cx="6084888" cy="1046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2000" b="1">
                <a:latin typeface="Arial" charset="0"/>
              </a:rPr>
              <a:t> </a:t>
            </a:r>
            <a:r>
              <a:rPr lang="ru-RU" altLang="ru-RU" sz="1400" b="1">
                <a:latin typeface="Arial" charset="0"/>
              </a:rPr>
              <a:t>Федеральное государственное бюджетное образовательное учреждение высшего профессионального образования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400" b="1">
                <a:latin typeface="Arial" charset="0"/>
              </a:rPr>
              <a:t>«Петербургский государственный университет путей сообщения</a:t>
            </a:r>
            <a:r>
              <a:rPr lang="en-US" altLang="ru-RU" sz="1400" b="1">
                <a:latin typeface="Arial" charset="0"/>
              </a:rPr>
              <a:t> </a:t>
            </a:r>
            <a:r>
              <a:rPr lang="ru-RU" altLang="ru-RU" sz="1400" b="1">
                <a:latin typeface="Arial" charset="0"/>
              </a:rPr>
              <a:t>Императора Александра</a:t>
            </a:r>
            <a:r>
              <a:rPr lang="en-US" altLang="ru-RU" sz="1400" b="1">
                <a:latin typeface="Arial" charset="0"/>
              </a:rPr>
              <a:t> I</a:t>
            </a:r>
            <a:r>
              <a:rPr lang="ru-RU" altLang="ru-RU" sz="1400" b="1">
                <a:latin typeface="Arial" charset="0"/>
              </a:rPr>
              <a:t>»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18877"/>
          </a:xfrm>
        </p:spPr>
        <p:txBody>
          <a:bodyPr/>
          <a:lstStyle/>
          <a:p>
            <a:r>
              <a:rPr lang="ru-RU" dirty="0"/>
              <a:t>Перечень образовательных </a:t>
            </a:r>
            <a:r>
              <a:rPr lang="ru-RU" dirty="0" smtClean="0"/>
              <a:t>организаций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417638"/>
            <a:ext cx="8712968" cy="5179714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ru-RU" sz="2200" dirty="0"/>
              <a:t>Майкопский государственный технологический </a:t>
            </a:r>
            <a:r>
              <a:rPr lang="ru-RU" sz="2200" dirty="0" smtClean="0"/>
              <a:t>университет;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2200" dirty="0"/>
              <a:t>Белгородский государственный национальный исследовательский </a:t>
            </a:r>
            <a:r>
              <a:rPr lang="ru-RU" sz="2200" dirty="0" smtClean="0"/>
              <a:t>университет;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2200" dirty="0"/>
              <a:t>Кировский государственный медицинский </a:t>
            </a:r>
            <a:r>
              <a:rPr lang="ru-RU" sz="2200" dirty="0" smtClean="0"/>
              <a:t>университет;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2200" dirty="0"/>
              <a:t>Кубанский государственный медицинский </a:t>
            </a:r>
            <a:r>
              <a:rPr lang="ru-RU" sz="2200" dirty="0" smtClean="0"/>
              <a:t>университет;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2200" dirty="0"/>
              <a:t>Кемеровский государственный </a:t>
            </a:r>
            <a:r>
              <a:rPr lang="ru-RU" sz="2200" dirty="0" smtClean="0"/>
              <a:t>университет;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2200" dirty="0"/>
              <a:t>Нижегородский государственный инженерно-экономический </a:t>
            </a:r>
            <a:r>
              <a:rPr lang="ru-RU" sz="2200" dirty="0" smtClean="0"/>
              <a:t>университет;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2200" dirty="0"/>
              <a:t>Приволжский исследовательский медицинский </a:t>
            </a:r>
            <a:r>
              <a:rPr lang="ru-RU" sz="2200" dirty="0" smtClean="0"/>
              <a:t>университет;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2200" dirty="0"/>
              <a:t>Пятигорский медико-фармацевтический </a:t>
            </a:r>
            <a:r>
              <a:rPr lang="ru-RU" sz="2200" dirty="0" smtClean="0"/>
              <a:t>институт;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2200" dirty="0"/>
              <a:t>Рязанский государственный медицинский университет имени академика И.П. </a:t>
            </a:r>
            <a:r>
              <a:rPr lang="ru-RU" sz="2200" dirty="0" smtClean="0"/>
              <a:t>Павлова;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2200" dirty="0"/>
              <a:t>Сибирский государственный медицинский </a:t>
            </a:r>
            <a:r>
              <a:rPr lang="ru-RU" sz="2200" dirty="0" smtClean="0"/>
              <a:t>университет;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2200" dirty="0"/>
              <a:t>Удмуртский государственный университет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DE30FF6-EF5A-427F-A3D6-3A4C16ECBD26}" type="slidenum">
              <a:rPr lang="ru-RU" smtClean="0"/>
              <a:pPr>
                <a:defRPr/>
              </a:pPr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0682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Принципы бережливого производства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/>
          <a:lstStyle/>
          <a:p>
            <a:pPr marL="228600" indent="-228600">
              <a:buAutoNum type="arabicPeriod"/>
            </a:pPr>
            <a:r>
              <a:rPr lang="ru-RU" sz="2800" dirty="0"/>
              <a:t>Стратегическая направленность. </a:t>
            </a:r>
            <a:endParaRPr lang="ru-RU" sz="2800" dirty="0" smtClean="0"/>
          </a:p>
          <a:p>
            <a:pPr marL="228600" indent="-228600">
              <a:buAutoNum type="arabicPeriod"/>
            </a:pPr>
            <a:r>
              <a:rPr lang="ru-RU" sz="2800" dirty="0" smtClean="0"/>
              <a:t>Ориентация </a:t>
            </a:r>
            <a:r>
              <a:rPr lang="ru-RU" sz="2800" dirty="0"/>
              <a:t>на создание ценности для пользователя</a:t>
            </a:r>
            <a:r>
              <a:rPr lang="ru-RU" sz="2800" dirty="0" smtClean="0"/>
              <a:t>.</a:t>
            </a:r>
            <a:endParaRPr lang="ru-RU" sz="2800" dirty="0"/>
          </a:p>
          <a:p>
            <a:pPr marL="228600" indent="-228600">
              <a:buAutoNum type="arabicPeriod"/>
            </a:pPr>
            <a:r>
              <a:rPr lang="ru-RU" sz="2800" dirty="0"/>
              <a:t>Организация потока создания ценности для потребителя образовательных </a:t>
            </a:r>
            <a:r>
              <a:rPr lang="ru-RU" sz="2800" dirty="0" smtClean="0"/>
              <a:t>услуг. </a:t>
            </a:r>
            <a:endParaRPr lang="ru-RU" sz="2800" dirty="0"/>
          </a:p>
          <a:p>
            <a:pPr marL="228600" indent="-228600">
              <a:buAutoNum type="arabicPeriod"/>
            </a:pPr>
            <a:r>
              <a:rPr lang="ru-RU" sz="2800" dirty="0"/>
              <a:t>Непрерывное совершенствование</a:t>
            </a:r>
            <a:r>
              <a:rPr lang="ru-RU" sz="2800" dirty="0" smtClean="0"/>
              <a:t>. </a:t>
            </a:r>
            <a:endParaRPr lang="ru-RU" sz="2800" dirty="0"/>
          </a:p>
          <a:p>
            <a:pPr marL="228600" indent="-228600">
              <a:buAutoNum type="arabicPeriod"/>
            </a:pPr>
            <a:r>
              <a:rPr lang="ru-RU" sz="2800" dirty="0"/>
              <a:t>Вытягивание</a:t>
            </a:r>
            <a:r>
              <a:rPr lang="ru-RU" sz="2800" dirty="0" smtClean="0"/>
              <a:t>. </a:t>
            </a:r>
            <a:endParaRPr lang="ru-RU" sz="2800" dirty="0"/>
          </a:p>
          <a:p>
            <a:pPr marL="228600" indent="-228600">
              <a:buAutoNum type="arabicPeriod"/>
            </a:pPr>
            <a:r>
              <a:rPr lang="ru-RU" sz="2800" dirty="0"/>
              <a:t>Встроенное качество</a:t>
            </a:r>
            <a:r>
              <a:rPr lang="ru-RU" sz="2800" dirty="0" smtClean="0"/>
              <a:t>. </a:t>
            </a:r>
            <a:endParaRPr lang="ru-RU" sz="2800" dirty="0"/>
          </a:p>
          <a:p>
            <a:pPr marL="228600" indent="-228600">
              <a:buAutoNum type="arabicPeriod"/>
            </a:pPr>
            <a:r>
              <a:rPr lang="ru-RU" sz="2800" dirty="0"/>
              <a:t>Принятие решений, основанных на фактах</a:t>
            </a:r>
            <a:r>
              <a:rPr lang="ru-RU" sz="2800" dirty="0" smtClean="0"/>
              <a:t>.</a:t>
            </a:r>
            <a:endParaRPr lang="ru-RU" sz="2800" dirty="0"/>
          </a:p>
          <a:p>
            <a:pPr marL="228600" indent="-228600">
              <a:buAutoNum type="arabicPeriod"/>
            </a:pPr>
            <a:r>
              <a:rPr lang="ru-RU" sz="2800" dirty="0"/>
              <a:t>Соблюдение стандартов</a:t>
            </a:r>
            <a:r>
              <a:rPr lang="ru-RU" sz="2800" dirty="0" smtClean="0"/>
              <a:t>. </a:t>
            </a:r>
            <a:endParaRPr lang="ru-RU" sz="2800" dirty="0"/>
          </a:p>
          <a:p>
            <a:pPr marL="0" indent="0">
              <a:buNone/>
            </a:pPr>
            <a:endParaRPr lang="ru-RU" sz="28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DE30FF6-EF5A-427F-A3D6-3A4C16ECBD26}" type="slidenum">
              <a:rPr lang="ru-RU" smtClean="0"/>
              <a:pPr>
                <a:defRPr/>
              </a:pPr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1556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714" y="188183"/>
            <a:ext cx="8229600" cy="1143000"/>
          </a:xfrm>
        </p:spPr>
        <p:txBody>
          <a:bodyPr/>
          <a:lstStyle/>
          <a:p>
            <a:r>
              <a:rPr lang="ru-RU" dirty="0"/>
              <a:t>Из чего состоит процесс?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DE30FF6-EF5A-427F-A3D6-3A4C16ECBD26}" type="slidenum">
              <a:rPr lang="ru-RU" smtClean="0"/>
              <a:pPr>
                <a:defRPr/>
              </a:pPr>
              <a:t>12</a:t>
            </a:fld>
            <a:endParaRPr lang="ru-RU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221106" y="2259569"/>
            <a:ext cx="6315668" cy="0"/>
          </a:xfrm>
          <a:prstGeom prst="line">
            <a:avLst/>
          </a:prstGeom>
          <a:ln w="76200">
            <a:solidFill>
              <a:schemeClr val="tx2"/>
            </a:solidFill>
            <a:headEnd type="none" w="med" len="med"/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9" name="Рисунок 8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113625" y="2557312"/>
            <a:ext cx="631443" cy="1702177"/>
          </a:xfrm>
          <a:prstGeom prst="rect">
            <a:avLst/>
          </a:prstGeom>
        </p:spPr>
      </p:pic>
      <p:sp>
        <p:nvSpPr>
          <p:cNvPr id="10" name="Объект 8"/>
          <p:cNvSpPr txBox="1">
            <a:spLocks/>
          </p:cNvSpPr>
          <p:nvPr/>
        </p:nvSpPr>
        <p:spPr>
          <a:xfrm>
            <a:off x="1481003" y="4452400"/>
            <a:ext cx="1497581" cy="1584177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457200" rtl="0" eaLnBrk="1" latinLnBrk="0" hangingPunct="1">
              <a:spcBef>
                <a:spcPts val="0"/>
              </a:spcBef>
              <a:buClr>
                <a:schemeClr val="tx2"/>
              </a:buClr>
              <a:buFont typeface="Arial"/>
              <a:buNone/>
              <a:defRPr sz="1800" kern="1200" cap="all" baseline="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0" indent="0" algn="l" defTabSz="457200" rtl="0" eaLnBrk="1" latinLnBrk="0" hangingPunct="1">
              <a:spcBef>
                <a:spcPts val="0"/>
              </a:spcBef>
              <a:buClr>
                <a:schemeClr val="tx2"/>
              </a:buClr>
              <a:buFont typeface="Arial" panose="020B0604020202020204" pitchFamily="34" charset="0"/>
              <a:buNone/>
              <a:defRPr sz="18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80000" indent="-180000" algn="l" defTabSz="457200" rtl="0" eaLnBrk="1" latinLnBrk="0" hangingPunct="1">
              <a:spcBef>
                <a:spcPts val="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800" b="0" i="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0" indent="0" algn="l" defTabSz="457200" rtl="0" eaLnBrk="1" latinLnBrk="0" hangingPunct="1">
              <a:spcBef>
                <a:spcPts val="0"/>
              </a:spcBef>
              <a:buFont typeface="Arial"/>
              <a:buNone/>
              <a:defRPr sz="1800" b="1" i="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0" indent="0" algn="l" defTabSz="457200" rtl="0" eaLnBrk="1" latinLnBrk="0" hangingPunct="1">
              <a:spcBef>
                <a:spcPts val="0"/>
              </a:spcBef>
              <a:buFont typeface="Arial"/>
              <a:buNone/>
              <a:defRPr sz="1800" b="0" i="1" kern="1200" baseline="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Потери</a:t>
            </a:r>
          </a:p>
          <a:p>
            <a:pPr lvl="1"/>
            <a:r>
              <a:rPr lang="ru-RU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Работа, которая не добавляет ценности продукту.</a:t>
            </a:r>
          </a:p>
        </p:txBody>
      </p:sp>
      <p:sp>
        <p:nvSpPr>
          <p:cNvPr id="11" name="Объект 8"/>
          <p:cNvSpPr txBox="1">
            <a:spLocks/>
          </p:cNvSpPr>
          <p:nvPr/>
        </p:nvSpPr>
        <p:spPr>
          <a:xfrm>
            <a:off x="3358240" y="4435990"/>
            <a:ext cx="2093346" cy="1504177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457200" rtl="0" eaLnBrk="1" latinLnBrk="0" hangingPunct="1">
              <a:spcBef>
                <a:spcPts val="0"/>
              </a:spcBef>
              <a:buClr>
                <a:schemeClr val="tx2"/>
              </a:buClr>
              <a:buFont typeface="Arial"/>
              <a:buNone/>
              <a:defRPr sz="1800" kern="1200" cap="all" baseline="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0" indent="0" algn="l" defTabSz="457200" rtl="0" eaLnBrk="1" latinLnBrk="0" hangingPunct="1">
              <a:spcBef>
                <a:spcPts val="0"/>
              </a:spcBef>
              <a:buClr>
                <a:schemeClr val="tx2"/>
              </a:buClr>
              <a:buFont typeface="Arial" panose="020B0604020202020204" pitchFamily="34" charset="0"/>
              <a:buNone/>
              <a:defRPr sz="18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80000" indent="-180000" algn="l" defTabSz="457200" rtl="0" eaLnBrk="1" latinLnBrk="0" hangingPunct="1">
              <a:spcBef>
                <a:spcPts val="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800" b="0" i="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0" indent="0" algn="l" defTabSz="457200" rtl="0" eaLnBrk="1" latinLnBrk="0" hangingPunct="1">
              <a:spcBef>
                <a:spcPts val="0"/>
              </a:spcBef>
              <a:buFont typeface="Arial"/>
              <a:buNone/>
              <a:defRPr sz="1800" b="1" i="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0" indent="0" algn="l" defTabSz="457200" rtl="0" eaLnBrk="1" latinLnBrk="0" hangingPunct="1">
              <a:spcBef>
                <a:spcPts val="0"/>
              </a:spcBef>
              <a:buFont typeface="Arial"/>
              <a:buNone/>
              <a:defRPr sz="1800" b="0" i="1" kern="1200" baseline="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Незначимая работа</a:t>
            </a:r>
          </a:p>
          <a:p>
            <a:pPr lvl="1"/>
            <a:r>
              <a:rPr lang="ru-RU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Работа, которая не добавляет ценности продукту, но при текущем состоянии производства без нее обойтись невозможно.</a:t>
            </a:r>
          </a:p>
        </p:txBody>
      </p:sp>
      <p:sp>
        <p:nvSpPr>
          <p:cNvPr id="12" name="Объект 8"/>
          <p:cNvSpPr txBox="1">
            <a:spLocks/>
          </p:cNvSpPr>
          <p:nvPr/>
        </p:nvSpPr>
        <p:spPr>
          <a:xfrm>
            <a:off x="5870482" y="4431609"/>
            <a:ext cx="2290586" cy="171847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457200" rtl="0" eaLnBrk="1" latinLnBrk="0" hangingPunct="1">
              <a:spcBef>
                <a:spcPts val="0"/>
              </a:spcBef>
              <a:buClr>
                <a:schemeClr val="tx2"/>
              </a:buClr>
              <a:buFont typeface="Arial"/>
              <a:buNone/>
              <a:defRPr sz="1800" kern="1200" cap="all" baseline="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0" indent="0" algn="l" defTabSz="457200" rtl="0" eaLnBrk="1" latinLnBrk="0" hangingPunct="1">
              <a:spcBef>
                <a:spcPts val="0"/>
              </a:spcBef>
              <a:buClr>
                <a:schemeClr val="tx2"/>
              </a:buClr>
              <a:buFont typeface="Arial" panose="020B0604020202020204" pitchFamily="34" charset="0"/>
              <a:buNone/>
              <a:defRPr sz="18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80000" indent="-180000" algn="l" defTabSz="457200" rtl="0" eaLnBrk="1" latinLnBrk="0" hangingPunct="1">
              <a:spcBef>
                <a:spcPts val="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800" b="0" i="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0" indent="0" algn="l" defTabSz="457200" rtl="0" eaLnBrk="1" latinLnBrk="0" hangingPunct="1">
              <a:spcBef>
                <a:spcPts val="0"/>
              </a:spcBef>
              <a:buFont typeface="Arial"/>
              <a:buNone/>
              <a:defRPr sz="1800" b="1" i="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0" indent="0" algn="l" defTabSz="457200" rtl="0" eaLnBrk="1" latinLnBrk="0" hangingPunct="1">
              <a:spcBef>
                <a:spcPts val="0"/>
              </a:spcBef>
              <a:buFont typeface="Arial"/>
              <a:buNone/>
              <a:defRPr sz="1800" b="0" i="1" kern="1200" baseline="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Значимая работа</a:t>
            </a:r>
          </a:p>
          <a:p>
            <a:pPr lvl="1"/>
            <a:r>
              <a:rPr lang="ru-RU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Работа, которую необходимо выполнять для обеспечения требований заказчика и добавления ценностей.</a:t>
            </a:r>
          </a:p>
        </p:txBody>
      </p:sp>
      <p:sp>
        <p:nvSpPr>
          <p:cNvPr id="13" name="Объект 8"/>
          <p:cNvSpPr txBox="1">
            <a:spLocks/>
          </p:cNvSpPr>
          <p:nvPr/>
        </p:nvSpPr>
        <p:spPr>
          <a:xfrm>
            <a:off x="3723884" y="2052723"/>
            <a:ext cx="1068630" cy="399776"/>
          </a:xfrm>
          <a:prstGeom prst="rect">
            <a:avLst/>
          </a:prstGeom>
          <a:solidFill>
            <a:schemeClr val="bg1"/>
          </a:solidFill>
        </p:spPr>
        <p:txBody>
          <a:bodyPr vert="horz" lIns="0" tIns="0" rIns="0" bIns="0" rtlCol="0" anchor="ctr" anchorCtr="0">
            <a:noAutofit/>
          </a:bodyPr>
          <a:lstStyle>
            <a:lvl1pPr marL="0" indent="0" algn="l" defTabSz="457200" rtl="0" eaLnBrk="1" latinLnBrk="0" hangingPunct="1">
              <a:spcBef>
                <a:spcPts val="0"/>
              </a:spcBef>
              <a:buClr>
                <a:schemeClr val="tx2"/>
              </a:buClr>
              <a:buFont typeface="Arial"/>
              <a:buNone/>
              <a:defRPr sz="1800" kern="1200" cap="all" baseline="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0" indent="0" algn="l" defTabSz="457200" rtl="0" eaLnBrk="1" latinLnBrk="0" hangingPunct="1">
              <a:spcBef>
                <a:spcPts val="0"/>
              </a:spcBef>
              <a:buClr>
                <a:schemeClr val="tx2"/>
              </a:buClr>
              <a:buFont typeface="Arial" panose="020B0604020202020204" pitchFamily="34" charset="0"/>
              <a:buNone/>
              <a:defRPr sz="18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80000" indent="-180000" algn="l" defTabSz="457200" rtl="0" eaLnBrk="1" latinLnBrk="0" hangingPunct="1">
              <a:spcBef>
                <a:spcPts val="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800" b="0" i="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0" indent="0" algn="l" defTabSz="457200" rtl="0" eaLnBrk="1" latinLnBrk="0" hangingPunct="1">
              <a:spcBef>
                <a:spcPts val="0"/>
              </a:spcBef>
              <a:buFont typeface="Arial"/>
              <a:buNone/>
              <a:defRPr sz="1800" b="1" i="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0" indent="0" algn="l" defTabSz="457200" rtl="0" eaLnBrk="1" latinLnBrk="0" hangingPunct="1">
              <a:spcBef>
                <a:spcPts val="0"/>
              </a:spcBef>
              <a:buFont typeface="Arial"/>
              <a:buNone/>
              <a:defRPr sz="1800" b="0" i="1" kern="1200" baseline="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 algn="ctr"/>
            <a:r>
              <a:rPr lang="ru-RU" sz="1905" b="1" dirty="0">
                <a:solidFill>
                  <a:schemeClr val="tx2">
                    <a:lumMod val="75000"/>
                  </a:schemeClr>
                </a:solidFill>
              </a:rPr>
              <a:t>Процесс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1188155" y="3120467"/>
            <a:ext cx="4522307" cy="1021375"/>
          </a:xfrm>
          <a:prstGeom prst="rect">
            <a:avLst/>
          </a:prstGeom>
          <a:solidFill>
            <a:srgbClr val="FF5D5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00"/>
          </a:p>
        </p:txBody>
      </p:sp>
      <p:sp>
        <p:nvSpPr>
          <p:cNvPr id="15" name="Прямоугольник 14"/>
          <p:cNvSpPr/>
          <p:nvPr/>
        </p:nvSpPr>
        <p:spPr>
          <a:xfrm>
            <a:off x="5710461" y="3126697"/>
            <a:ext cx="1063503" cy="1021375"/>
          </a:xfrm>
          <a:prstGeom prst="rect">
            <a:avLst/>
          </a:prstGeom>
          <a:solidFill>
            <a:srgbClr val="00B0F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00"/>
          </a:p>
        </p:txBody>
      </p:sp>
      <p:sp>
        <p:nvSpPr>
          <p:cNvPr id="16" name="Прямоугольник 15"/>
          <p:cNvSpPr/>
          <p:nvPr/>
        </p:nvSpPr>
        <p:spPr>
          <a:xfrm>
            <a:off x="6769620" y="3134176"/>
            <a:ext cx="570570" cy="1021375"/>
          </a:xfrm>
          <a:prstGeom prst="rect">
            <a:avLst/>
          </a:prstGeom>
          <a:solidFill>
            <a:srgbClr val="92D05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00"/>
          </a:p>
        </p:txBody>
      </p:sp>
      <p:sp>
        <p:nvSpPr>
          <p:cNvPr id="17" name="Равнобедренный треугольник 16"/>
          <p:cNvSpPr/>
          <p:nvPr/>
        </p:nvSpPr>
        <p:spPr>
          <a:xfrm rot="5400000">
            <a:off x="6425087" y="3456834"/>
            <a:ext cx="1021375" cy="332308"/>
          </a:xfrm>
          <a:prstGeom prst="triangle">
            <a:avLst/>
          </a:prstGeom>
          <a:solidFill>
            <a:srgbClr val="00B0F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00"/>
          </a:p>
        </p:txBody>
      </p:sp>
      <p:sp>
        <p:nvSpPr>
          <p:cNvPr id="18" name="Равнобедренный треугольник 17"/>
          <p:cNvSpPr/>
          <p:nvPr/>
        </p:nvSpPr>
        <p:spPr>
          <a:xfrm rot="5400000">
            <a:off x="5365928" y="3478709"/>
            <a:ext cx="1021375" cy="332308"/>
          </a:xfrm>
          <a:prstGeom prst="triangle">
            <a:avLst/>
          </a:prstGeom>
          <a:solidFill>
            <a:srgbClr val="FF5D5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00"/>
          </a:p>
        </p:txBody>
      </p:sp>
      <p:sp>
        <p:nvSpPr>
          <p:cNvPr id="19" name="Равнобедренный треугольник 18"/>
          <p:cNvSpPr/>
          <p:nvPr/>
        </p:nvSpPr>
        <p:spPr>
          <a:xfrm rot="5400000">
            <a:off x="6994824" y="3471231"/>
            <a:ext cx="1021375" cy="332308"/>
          </a:xfrm>
          <a:prstGeom prst="triangle">
            <a:avLst/>
          </a:prstGeom>
          <a:solidFill>
            <a:srgbClr val="92D05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00"/>
          </a:p>
        </p:txBody>
      </p:sp>
      <p:sp>
        <p:nvSpPr>
          <p:cNvPr id="20" name="Овал 19"/>
          <p:cNvSpPr/>
          <p:nvPr/>
        </p:nvSpPr>
        <p:spPr>
          <a:xfrm>
            <a:off x="1744588" y="3432012"/>
            <a:ext cx="332308" cy="360000"/>
          </a:xfrm>
          <a:prstGeom prst="ellipse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chemeClr val="bg1"/>
                </a:solidFill>
              </a:rPr>
              <a:t>1</a:t>
            </a:r>
          </a:p>
        </p:txBody>
      </p:sp>
      <p:sp>
        <p:nvSpPr>
          <p:cNvPr id="21" name="Овал 20"/>
          <p:cNvSpPr/>
          <p:nvPr/>
        </p:nvSpPr>
        <p:spPr>
          <a:xfrm>
            <a:off x="6277242" y="3451154"/>
            <a:ext cx="332308" cy="360000"/>
          </a:xfrm>
          <a:prstGeom prst="ellipse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chemeClr val="bg1"/>
                </a:solidFill>
              </a:rPr>
              <a:t>2</a:t>
            </a:r>
          </a:p>
        </p:txBody>
      </p:sp>
      <p:sp>
        <p:nvSpPr>
          <p:cNvPr id="22" name="Овал 21"/>
          <p:cNvSpPr/>
          <p:nvPr/>
        </p:nvSpPr>
        <p:spPr>
          <a:xfrm>
            <a:off x="7132175" y="3464863"/>
            <a:ext cx="332308" cy="360000"/>
          </a:xfrm>
          <a:prstGeom prst="ellipse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chemeClr val="bg1"/>
                </a:solidFill>
              </a:rPr>
              <a:t>3</a:t>
            </a:r>
          </a:p>
        </p:txBody>
      </p:sp>
      <p:sp>
        <p:nvSpPr>
          <p:cNvPr id="23" name="Овал 22"/>
          <p:cNvSpPr/>
          <p:nvPr/>
        </p:nvSpPr>
        <p:spPr>
          <a:xfrm>
            <a:off x="1019865" y="4359945"/>
            <a:ext cx="332308" cy="360000"/>
          </a:xfrm>
          <a:prstGeom prst="ellipse">
            <a:avLst/>
          </a:prstGeom>
          <a:solidFill>
            <a:srgbClr val="FF5D5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24" name="Овал 23"/>
          <p:cNvSpPr/>
          <p:nvPr/>
        </p:nvSpPr>
        <p:spPr>
          <a:xfrm>
            <a:off x="2946403" y="4325717"/>
            <a:ext cx="332308" cy="360000"/>
          </a:xfrm>
          <a:prstGeom prst="ellipse">
            <a:avLst/>
          </a:prstGeom>
          <a:solidFill>
            <a:srgbClr val="00B0F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25" name="Овал 24"/>
          <p:cNvSpPr/>
          <p:nvPr/>
        </p:nvSpPr>
        <p:spPr>
          <a:xfrm>
            <a:off x="5480987" y="4325717"/>
            <a:ext cx="332308" cy="360000"/>
          </a:xfrm>
          <a:prstGeom prst="ellipse">
            <a:avLst/>
          </a:prstGeom>
          <a:solidFill>
            <a:srgbClr val="92D05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988960" y="5966135"/>
            <a:ext cx="7229474" cy="762000"/>
          </a:xfrm>
          <a:prstGeom prst="roundRect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Любая работа (деятельность), которая потребляет ресурсы, но не создает ценности для заказчика – это потеря.</a:t>
            </a:r>
          </a:p>
        </p:txBody>
      </p:sp>
      <p:sp>
        <p:nvSpPr>
          <p:cNvPr id="27" name="Прямоугольник 26"/>
          <p:cNvSpPr/>
          <p:nvPr/>
        </p:nvSpPr>
        <p:spPr>
          <a:xfrm>
            <a:off x="1161468" y="1414902"/>
            <a:ext cx="6622623" cy="3231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500" dirty="0">
                <a:latin typeface="Arial" panose="020B0604020202020204" pitchFamily="34" charset="0"/>
                <a:cs typeface="Arial" panose="020B0604020202020204" pitchFamily="34" charset="0"/>
              </a:rPr>
              <a:t>Любой процесс создания продукта можно разделить на три вида работ:</a:t>
            </a:r>
          </a:p>
        </p:txBody>
      </p:sp>
      <p:sp>
        <p:nvSpPr>
          <p:cNvPr id="28" name="Прямоугольник 27"/>
          <p:cNvSpPr/>
          <p:nvPr/>
        </p:nvSpPr>
        <p:spPr>
          <a:xfrm>
            <a:off x="1188155" y="2474375"/>
            <a:ext cx="6723341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5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Процесс- совокупность </a:t>
            </a:r>
            <a:r>
              <a:rPr lang="ru-RU" sz="15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последовательных действий, направленных на достижение определенного результата</a:t>
            </a:r>
            <a:endParaRPr lang="ru-RU" sz="1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Объект 8"/>
          <p:cNvSpPr txBox="1">
            <a:spLocks/>
          </p:cNvSpPr>
          <p:nvPr/>
        </p:nvSpPr>
        <p:spPr>
          <a:xfrm>
            <a:off x="7911497" y="4325717"/>
            <a:ext cx="1171847" cy="264903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marL="0" indent="0" algn="l" defTabSz="457200" rtl="0" eaLnBrk="1" latinLnBrk="0" hangingPunct="1">
              <a:spcBef>
                <a:spcPts val="0"/>
              </a:spcBef>
              <a:buClr>
                <a:schemeClr val="tx2"/>
              </a:buClr>
              <a:buFont typeface="Arial"/>
              <a:buNone/>
              <a:defRPr sz="1800" kern="1200" cap="all" baseline="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0" indent="0" algn="l" defTabSz="457200" rtl="0" eaLnBrk="1" latinLnBrk="0" hangingPunct="1">
              <a:spcBef>
                <a:spcPts val="0"/>
              </a:spcBef>
              <a:buClr>
                <a:schemeClr val="tx2"/>
              </a:buClr>
              <a:buFont typeface="Arial" panose="020B0604020202020204" pitchFamily="34" charset="0"/>
              <a:buNone/>
              <a:defRPr sz="18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80000" indent="-180000" algn="l" defTabSz="457200" rtl="0" eaLnBrk="1" latinLnBrk="0" hangingPunct="1">
              <a:spcBef>
                <a:spcPts val="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800" b="0" i="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0" indent="0" algn="l" defTabSz="457200" rtl="0" eaLnBrk="1" latinLnBrk="0" hangingPunct="1">
              <a:spcBef>
                <a:spcPts val="0"/>
              </a:spcBef>
              <a:buFont typeface="Arial"/>
              <a:buNone/>
              <a:defRPr sz="1800" b="1" i="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0" indent="0" algn="l" defTabSz="457200" rtl="0" eaLnBrk="1" latinLnBrk="0" hangingPunct="1">
              <a:spcBef>
                <a:spcPts val="0"/>
              </a:spcBef>
              <a:buFont typeface="Arial"/>
              <a:buNone/>
              <a:defRPr sz="1800" b="0" i="1" kern="1200" baseline="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 algn="ctr"/>
            <a:r>
              <a:rPr lang="ru-RU" sz="1524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Заказчик</a:t>
            </a:r>
          </a:p>
        </p:txBody>
      </p:sp>
      <p:sp>
        <p:nvSpPr>
          <p:cNvPr id="30" name="Объект 8"/>
          <p:cNvSpPr txBox="1">
            <a:spLocks/>
          </p:cNvSpPr>
          <p:nvPr/>
        </p:nvSpPr>
        <p:spPr>
          <a:xfrm>
            <a:off x="284786" y="4361110"/>
            <a:ext cx="606249" cy="229483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marL="0" indent="0" algn="l" defTabSz="457200" rtl="0" eaLnBrk="1" latinLnBrk="0" hangingPunct="1">
              <a:spcBef>
                <a:spcPts val="0"/>
              </a:spcBef>
              <a:buClr>
                <a:schemeClr val="tx2"/>
              </a:buClr>
              <a:buFont typeface="Arial"/>
              <a:buNone/>
              <a:defRPr sz="1800" kern="1200" cap="all" baseline="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0" indent="0" algn="l" defTabSz="457200" rtl="0" eaLnBrk="1" latinLnBrk="0" hangingPunct="1">
              <a:spcBef>
                <a:spcPts val="0"/>
              </a:spcBef>
              <a:buClr>
                <a:schemeClr val="tx2"/>
              </a:buClr>
              <a:buFont typeface="Arial" panose="020B0604020202020204" pitchFamily="34" charset="0"/>
              <a:buNone/>
              <a:defRPr sz="18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80000" indent="-180000" algn="l" defTabSz="457200" rtl="0" eaLnBrk="1" latinLnBrk="0" hangingPunct="1">
              <a:spcBef>
                <a:spcPts val="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800" b="0" i="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0" indent="0" algn="l" defTabSz="457200" rtl="0" eaLnBrk="1" latinLnBrk="0" hangingPunct="1">
              <a:spcBef>
                <a:spcPts val="0"/>
              </a:spcBef>
              <a:buFont typeface="Arial"/>
              <a:buNone/>
              <a:defRPr sz="1800" b="1" i="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0" indent="0" algn="l" defTabSz="457200" rtl="0" eaLnBrk="1" latinLnBrk="0" hangingPunct="1">
              <a:spcBef>
                <a:spcPts val="0"/>
              </a:spcBef>
              <a:buFont typeface="Arial"/>
              <a:buNone/>
              <a:defRPr sz="1800" b="0" i="1" kern="1200" baseline="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 algn="ctr"/>
            <a:r>
              <a:rPr lang="ru-RU" sz="1524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</a:t>
            </a:r>
          </a:p>
        </p:txBody>
      </p:sp>
      <p:pic>
        <p:nvPicPr>
          <p:cNvPr id="31" name="Объект 5"/>
          <p:cNvPicPr>
            <a:picLocks noGrp="1" noChangeAspect="1"/>
          </p:cNvPicPr>
          <p:nvPr>
            <p:ph idx="1"/>
          </p:nvPr>
        </p:nvPicPr>
        <p:blipFill>
          <a:blip r:embed="rId4"/>
          <a:stretch>
            <a:fillRect/>
          </a:stretch>
        </p:blipFill>
        <p:spPr>
          <a:xfrm>
            <a:off x="36183" y="2865709"/>
            <a:ext cx="1125285" cy="13593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2840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dirty="0">
                <a:solidFill>
                  <a:srgbClr val="990000"/>
                </a:solidFill>
                <a:latin typeface="Verdana" pitchFamily="34" charset="0"/>
              </a:rPr>
              <a:t>8</a:t>
            </a:r>
            <a:r>
              <a:rPr lang="ru-RU" altLang="ru-RU" dirty="0" smtClean="0">
                <a:solidFill>
                  <a:srgbClr val="990000"/>
                </a:solidFill>
                <a:latin typeface="Verdana" pitchFamily="34" charset="0"/>
              </a:rPr>
              <a:t> Основных видов потерь</a:t>
            </a:r>
            <a:endParaRPr lang="ru-RU" altLang="ru-RU" dirty="0" smtClean="0"/>
          </a:p>
        </p:txBody>
      </p:sp>
      <p:sp>
        <p:nvSpPr>
          <p:cNvPr id="6147" name="Объект 2"/>
          <p:cNvSpPr>
            <a:spLocks noGrp="1"/>
          </p:cNvSpPr>
          <p:nvPr>
            <p:ph idx="1"/>
          </p:nvPr>
        </p:nvSpPr>
        <p:spPr>
          <a:xfrm>
            <a:off x="468313" y="1196975"/>
            <a:ext cx="8229600" cy="5256213"/>
          </a:xfrm>
        </p:spPr>
        <p:txBody>
          <a:bodyPr/>
          <a:lstStyle/>
          <a:p>
            <a:pPr marL="0" indent="0" eaLnBrk="1" hangingPunct="1">
              <a:buFont typeface="Arial" charset="0"/>
              <a:buNone/>
            </a:pPr>
            <a:r>
              <a:rPr lang="ru-RU" altLang="ru-RU" sz="27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1. Перепроизводство</a:t>
            </a:r>
          </a:p>
          <a:p>
            <a:pPr marL="0" indent="0" eaLnBrk="1" hangingPunct="1">
              <a:buFont typeface="Arial" charset="0"/>
              <a:buNone/>
            </a:pPr>
            <a:r>
              <a:rPr lang="ru-RU" altLang="ru-RU" sz="27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2. Ожидание</a:t>
            </a:r>
          </a:p>
          <a:p>
            <a:pPr marL="0" indent="0" eaLnBrk="1" hangingPunct="1">
              <a:buFont typeface="Arial" charset="0"/>
              <a:buNone/>
            </a:pPr>
            <a:r>
              <a:rPr lang="ru-RU" altLang="ru-RU" sz="27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3. Перемещение</a:t>
            </a:r>
          </a:p>
          <a:p>
            <a:pPr marL="0" indent="0" eaLnBrk="1" hangingPunct="1">
              <a:buFont typeface="Arial" charset="0"/>
              <a:buNone/>
            </a:pPr>
            <a:r>
              <a:rPr lang="ru-RU" altLang="ru-RU" sz="27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4. Транспортировка</a:t>
            </a:r>
          </a:p>
          <a:p>
            <a:pPr marL="0" indent="0" eaLnBrk="1" hangingPunct="1">
              <a:buFont typeface="Arial" charset="0"/>
              <a:buNone/>
            </a:pPr>
            <a:r>
              <a:rPr lang="ru-RU" altLang="ru-RU" sz="27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5. Излишняя обработка</a:t>
            </a:r>
          </a:p>
          <a:p>
            <a:pPr marL="0" indent="0" eaLnBrk="1" hangingPunct="1">
              <a:buFont typeface="Arial" charset="0"/>
              <a:buNone/>
            </a:pPr>
            <a:r>
              <a:rPr lang="ru-RU" altLang="ru-RU" sz="27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6. Излишние запасы</a:t>
            </a:r>
          </a:p>
          <a:p>
            <a:pPr marL="0" indent="0" eaLnBrk="1" hangingPunct="1">
              <a:buFont typeface="Arial" charset="0"/>
              <a:buNone/>
            </a:pPr>
            <a:r>
              <a:rPr lang="ru-RU" altLang="ru-RU" sz="27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7. Дефекты</a:t>
            </a:r>
          </a:p>
          <a:p>
            <a:pPr marL="0" indent="0" eaLnBrk="1" hangingPunct="1">
              <a:buNone/>
            </a:pPr>
            <a:r>
              <a:rPr lang="ru-RU" altLang="ru-RU" sz="27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8</a:t>
            </a:r>
            <a:r>
              <a:rPr lang="ru-RU" altLang="ru-RU" sz="2700" dirty="0">
                <a:latin typeface="Verdana" pitchFamily="34" charset="0"/>
                <a:ea typeface="Verdana" pitchFamily="34" charset="0"/>
                <a:cs typeface="Verdana" pitchFamily="34" charset="0"/>
              </a:rPr>
              <a:t>. Неиспользованный человеческий </a:t>
            </a:r>
            <a:r>
              <a:rPr lang="ru-RU" altLang="ru-RU" sz="27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потенциал</a:t>
            </a: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8E1E72B-0B4C-479D-8C36-704BD852AFDF}" type="slidenum">
              <a:rPr lang="ru-RU" smtClean="0"/>
              <a:pPr>
                <a:defRPr/>
              </a:pPr>
              <a:t>13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Перепроизводство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ru-RU" sz="3600" dirty="0"/>
              <a:t>Наиболее распространенный вид и часто влекущий за собой другие виды потерь. Производство документов (материалов) или информации в большем количестве, чем того требует сам процесс.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DE30FF6-EF5A-427F-A3D6-3A4C16ECBD26}" type="slidenum">
              <a:rPr lang="ru-RU" smtClean="0"/>
              <a:pPr>
                <a:defRPr/>
              </a:pPr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6023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Ожидание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435280" cy="4525963"/>
          </a:xfrm>
        </p:spPr>
        <p:txBody>
          <a:bodyPr/>
          <a:lstStyle/>
          <a:p>
            <a:pPr marL="0" indent="0" algn="ctr">
              <a:buNone/>
            </a:pPr>
            <a:r>
              <a:rPr lang="ru-RU" sz="3600" dirty="0"/>
              <a:t>Простаивание по причине отсутствия информации, материалов или недоступности сотрудников. Данный вид потерь подразумевает не только ожидание внутри образовательной организации, но и ожидания потребителя образовательных услуг.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DE30FF6-EF5A-427F-A3D6-3A4C16ECBD26}" type="slidenum">
              <a:rPr lang="ru-RU" smtClean="0"/>
              <a:pPr>
                <a:defRPr/>
              </a:pPr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4847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Перемещение 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14479" y="1595097"/>
            <a:ext cx="8515041" cy="4525963"/>
          </a:xfrm>
        </p:spPr>
        <p:txBody>
          <a:bodyPr/>
          <a:lstStyle/>
          <a:p>
            <a:pPr marL="0" indent="0" algn="ctr">
              <a:buNone/>
            </a:pPr>
            <a:r>
              <a:rPr lang="ru-RU" dirty="0"/>
              <a:t>Данный вид потерь связан с многочисленными перемещениями сотрудников в течение рабочего дня при осуществлении процессов в организации (между кабинетами, внутри кабинета) в поисках нужного документа (на компьютере или в бумагах), оборудования (необходимость ходить за распечатанным документов в другой кабинет и т.д.), что способствует снижению производительности труда, повышению утомляемости сотрудников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DE30FF6-EF5A-427F-A3D6-3A4C16ECBD26}" type="slidenum">
              <a:rPr lang="ru-RU" smtClean="0"/>
              <a:pPr>
                <a:defRPr/>
              </a:pPr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2933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Транспортировка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ru-RU" sz="4000" dirty="0"/>
              <a:t>Важно учитывать, что движение материалов не добавляет ценности.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DE30FF6-EF5A-427F-A3D6-3A4C16ECBD26}" type="slidenum">
              <a:rPr lang="ru-RU" smtClean="0"/>
              <a:pPr>
                <a:defRPr/>
              </a:pPr>
              <a:t>17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7379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Излишняя обработка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435280" cy="4525963"/>
          </a:xfrm>
        </p:spPr>
        <p:txBody>
          <a:bodyPr/>
          <a:lstStyle/>
          <a:p>
            <a:pPr marL="0" indent="0" algn="ctr">
              <a:buNone/>
            </a:pPr>
            <a:r>
              <a:rPr lang="ru-RU" sz="3600" dirty="0"/>
              <a:t>Данный вид потерь зачастую возникает вследствие неправильного понимания сотрудником поставленной перед ним задачи и, как следствие, приводит к выполнению большего объема работ и увеличению времени протекания процесса.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DE30FF6-EF5A-427F-A3D6-3A4C16ECBD26}" type="slidenum">
              <a:rPr lang="ru-RU" smtClean="0"/>
              <a:pPr>
                <a:defRPr/>
              </a:pPr>
              <a:t>18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1347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Излишние запасы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ru-RU" dirty="0"/>
              <a:t>Этот вид потерь зачастую является следствием перепроизводства и, возможной причиной появления таких потерь, как транспортировка и дефекты. В образовательной организации эта потеря часто представлена стопками документов, излишними запасами канцтоваров на рабочих столах сотрудников и в шкафах </a:t>
            </a:r>
            <a:r>
              <a:rPr lang="ru-RU" dirty="0" smtClean="0"/>
              <a:t>кабинетов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DE30FF6-EF5A-427F-A3D6-3A4C16ECBD26}" type="slidenum">
              <a:rPr lang="ru-RU" smtClean="0"/>
              <a:pPr>
                <a:defRPr/>
              </a:pPr>
              <a:t>19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2510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ru-RU" sz="4400" i="1" dirty="0" smtClean="0">
                <a:latin typeface="Gabriola" panose="04040605051002020D02" pitchFamily="82" charset="0"/>
              </a:rPr>
              <a:t>« Чтобы делать что-то иначе, надо уметь и видеть иначе»</a:t>
            </a:r>
          </a:p>
          <a:p>
            <a:pPr marL="0" indent="0" algn="ctr">
              <a:buNone/>
            </a:pPr>
            <a:r>
              <a:rPr lang="ru-RU" sz="4400" dirty="0" smtClean="0">
                <a:latin typeface="Gabriola" panose="04040605051002020D02" pitchFamily="82" charset="0"/>
              </a:rPr>
              <a:t>Пол </a:t>
            </a:r>
            <a:r>
              <a:rPr lang="ru-RU" sz="4400" dirty="0" err="1" smtClean="0">
                <a:latin typeface="Gabriola" panose="04040605051002020D02" pitchFamily="82" charset="0"/>
              </a:rPr>
              <a:t>Эллер</a:t>
            </a:r>
            <a:r>
              <a:rPr lang="ru-RU" sz="4400" dirty="0" smtClean="0">
                <a:latin typeface="Gabriola" panose="04040605051002020D02" pitchFamily="82" charset="0"/>
              </a:rPr>
              <a:t>, глава корпорации </a:t>
            </a:r>
            <a:r>
              <a:rPr lang="en-US" sz="4400" dirty="0" smtClean="0">
                <a:latin typeface="Gabriola" panose="04040605051002020D02" pitchFamily="82" charset="0"/>
              </a:rPr>
              <a:t>Xerox</a:t>
            </a:r>
            <a:endParaRPr lang="ru-RU" sz="4400" dirty="0" smtClean="0">
              <a:latin typeface="Gabriola" panose="04040605051002020D02" pitchFamily="82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DE30FF6-EF5A-427F-A3D6-3A4C16ECBD26}" type="slidenum">
              <a:rPr lang="ru-RU" smtClean="0"/>
              <a:pPr>
                <a:defRPr/>
              </a:pPr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88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Дефекты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392373"/>
            <a:ext cx="8712968" cy="4525963"/>
          </a:xfrm>
        </p:spPr>
        <p:txBody>
          <a:bodyPr/>
          <a:lstStyle/>
          <a:p>
            <a:pPr marL="0" indent="0" algn="ctr">
              <a:buNone/>
            </a:pPr>
            <a:r>
              <a:rPr lang="ru-RU" sz="2800" dirty="0"/>
              <a:t>Этот вид потерь возникает в процессе подготовки документов (материалов), не соответствующих требованиям потребителя, что влечет за собой использование дополнительных временных и человеческих затрат на устранение выявленных дефектов (доработка, корректировка документов). Данный вид потерь возникает вследствие отсутствия/недостаточной степени контроля при подготовке документов, несоответствия квалификации сотрудника исполняемым обязанностям или сбоям в работе </a:t>
            </a:r>
            <a:r>
              <a:rPr lang="ru-RU" sz="2800" dirty="0" smtClean="0"/>
              <a:t>оборудования </a:t>
            </a:r>
            <a:r>
              <a:rPr lang="ru-RU" sz="2800" dirty="0"/>
              <a:t>(техники).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DE30FF6-EF5A-427F-A3D6-3A4C16ECBD26}" type="slidenum">
              <a:rPr lang="ru-RU" smtClean="0"/>
              <a:pPr>
                <a:defRPr/>
              </a:pPr>
              <a:t>20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8961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Неиспользованный </a:t>
            </a:r>
            <a:r>
              <a:rPr lang="ru-RU" dirty="0">
                <a:solidFill>
                  <a:srgbClr val="FF0000"/>
                </a:solidFill>
              </a:rPr>
              <a:t>человеческий </a:t>
            </a:r>
            <a:r>
              <a:rPr lang="ru-RU" dirty="0" smtClean="0">
                <a:solidFill>
                  <a:srgbClr val="FF0000"/>
                </a:solidFill>
              </a:rPr>
              <a:t>потенциал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281339"/>
          </a:xfrm>
        </p:spPr>
        <p:txBody>
          <a:bodyPr/>
          <a:lstStyle/>
          <a:p>
            <a:pPr marL="0" indent="0" algn="ctr">
              <a:buNone/>
            </a:pPr>
            <a:r>
              <a:rPr lang="ru-RU" sz="3600" dirty="0"/>
              <a:t>Данный вид потерь возникает в случае, когда руководитель в процессе поиска решения задач отказывается от идей сотрудников. Зачастую это приводит </a:t>
            </a:r>
            <a:r>
              <a:rPr lang="ru-RU" sz="3600" dirty="0" smtClean="0"/>
              <a:t>к потере </a:t>
            </a:r>
            <a:r>
              <a:rPr lang="ru-RU" sz="3600" dirty="0"/>
              <a:t>возможностей совершенствования процесса: потере навыков, идей, времени.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DE30FF6-EF5A-427F-A3D6-3A4C16ECBD26}" type="slidenum">
              <a:rPr lang="ru-RU" smtClean="0"/>
              <a:pPr>
                <a:defRPr/>
              </a:pPr>
              <a:t>21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79240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Потери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88788" y="1889820"/>
            <a:ext cx="4834880" cy="2049091"/>
          </a:xfrm>
        </p:spPr>
        <p:txBody>
          <a:bodyPr/>
          <a:lstStyle/>
          <a:p>
            <a:pPr marL="0" indent="0" algn="ctr">
              <a:buNone/>
            </a:pPr>
            <a:r>
              <a:rPr lang="ru-RU" altLang="ru-RU" dirty="0">
                <a:latin typeface="Arial" panose="020B0604020202020204" pitchFamily="34" charset="0"/>
                <a:cs typeface="Arial" panose="020B0604020202020204" pitchFamily="34" charset="0"/>
              </a:rPr>
              <a:t>Сократить потери - значит устранить все, что увеличивает затраты времени, капитала и ресурсов, необходимых для выполнения работы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DE30FF6-EF5A-427F-A3D6-3A4C16ECBD26}" type="slidenum">
              <a:rPr lang="ru-RU" smtClean="0"/>
              <a:pPr>
                <a:defRPr/>
              </a:pPr>
              <a:t>22</a:t>
            </a:fld>
            <a:endParaRPr lang="ru-RU"/>
          </a:p>
        </p:txBody>
      </p:sp>
      <p:sp>
        <p:nvSpPr>
          <p:cNvPr id="5" name="Облако 4"/>
          <p:cNvSpPr/>
          <p:nvPr/>
        </p:nvSpPr>
        <p:spPr>
          <a:xfrm>
            <a:off x="6161369" y="5192781"/>
            <a:ext cx="1745174" cy="797579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 flipH="1">
            <a:off x="6414014" y="5350899"/>
            <a:ext cx="1524468" cy="458991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>
            <a:off x="6168705" y="5387188"/>
            <a:ext cx="1586794" cy="468736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Капля 7"/>
          <p:cNvSpPr/>
          <p:nvPr/>
        </p:nvSpPr>
        <p:spPr>
          <a:xfrm rot="18800370">
            <a:off x="6941847" y="4802236"/>
            <a:ext cx="365639" cy="370798"/>
          </a:xfrm>
          <a:prstGeom prst="teardrop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6553200" y="5226360"/>
            <a:ext cx="9625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Потери</a:t>
            </a:r>
          </a:p>
        </p:txBody>
      </p:sp>
      <p:sp>
        <p:nvSpPr>
          <p:cNvPr id="10" name="Shape 9"/>
          <p:cNvSpPr/>
          <p:nvPr/>
        </p:nvSpPr>
        <p:spPr>
          <a:xfrm>
            <a:off x="5123668" y="1889820"/>
            <a:ext cx="3856790" cy="2808465"/>
          </a:xfrm>
          <a:prstGeom prst="funnel">
            <a:avLst/>
          </a:prstGeom>
        </p:spPr>
        <p:style>
          <a:lnRef idx="1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alpha val="40000"/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alpha val="40000"/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</p:spTree>
    <p:extLst>
      <p:ext uri="{BB962C8B-B14F-4D97-AF65-F5344CB8AC3E}">
        <p14:creationId xmlns:p14="http://schemas.microsoft.com/office/powerpoint/2010/main" val="3742629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b="1" dirty="0">
                <a:solidFill>
                  <a:srgbClr val="C00000"/>
                </a:solidFill>
                <a:latin typeface="Calibri" pitchFamily="34" charset="0"/>
              </a:rPr>
              <a:t>Стандарты «бережливого производства»: 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DE30FF6-EF5A-427F-A3D6-3A4C16ECBD26}" type="slidenum">
              <a:rPr lang="ru-RU" smtClean="0"/>
              <a:pPr>
                <a:defRPr/>
              </a:pPr>
              <a:t>23</a:t>
            </a:fld>
            <a:endParaRPr lang="ru-RU"/>
          </a:p>
        </p:txBody>
      </p:sp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227153" y="1556792"/>
            <a:ext cx="8681655" cy="46085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8543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492895"/>
            <a:ext cx="8229600" cy="1224137"/>
          </a:xfrm>
        </p:spPr>
        <p:txBody>
          <a:bodyPr/>
          <a:lstStyle/>
          <a:p>
            <a:pPr marL="0" indent="0" algn="ctr">
              <a:buNone/>
            </a:pPr>
            <a:r>
              <a:rPr lang="ru-RU" sz="4000" dirty="0" smtClean="0"/>
              <a:t>Спасибо за внимание!</a:t>
            </a:r>
            <a:endParaRPr lang="ru-RU" sz="40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DE30FF6-EF5A-427F-A3D6-3A4C16ECBD26}" type="slidenum">
              <a:rPr lang="ru-RU" smtClean="0"/>
              <a:pPr>
                <a:defRPr/>
              </a:pPr>
              <a:t>24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28079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b="1" dirty="0" err="1" smtClean="0"/>
              <a:t>Бережлиивое</a:t>
            </a:r>
            <a:r>
              <a:rPr lang="ru-RU" b="1" dirty="0" smtClean="0"/>
              <a:t> </a:t>
            </a:r>
            <a:r>
              <a:rPr lang="ru-RU" b="1" dirty="0" err="1" smtClean="0"/>
              <a:t>произвоодство</a:t>
            </a:r>
            <a:r>
              <a:rPr lang="ru-RU" dirty="0"/>
              <a:t> (</a:t>
            </a:r>
            <a:r>
              <a:rPr lang="ru-RU" dirty="0" smtClean="0"/>
              <a:t>от англ.</a:t>
            </a:r>
            <a:r>
              <a:rPr lang="ru-RU" dirty="0"/>
              <a:t> </a:t>
            </a:r>
            <a:r>
              <a:rPr lang="ru-RU" i="1" dirty="0" err="1"/>
              <a:t>lean</a:t>
            </a:r>
            <a:r>
              <a:rPr lang="ru-RU" i="1" dirty="0"/>
              <a:t> </a:t>
            </a:r>
            <a:r>
              <a:rPr lang="ru-RU" i="1" dirty="0" err="1"/>
              <a:t>production</a:t>
            </a:r>
            <a:r>
              <a:rPr lang="ru-RU" i="1" dirty="0"/>
              <a:t>, </a:t>
            </a:r>
            <a:r>
              <a:rPr lang="ru-RU" i="1" dirty="0" err="1"/>
              <a:t>lean</a:t>
            </a:r>
            <a:r>
              <a:rPr lang="ru-RU" i="1" dirty="0"/>
              <a:t> </a:t>
            </a:r>
            <a:r>
              <a:rPr lang="ru-RU" i="1" dirty="0" err="1"/>
              <a:t>manufacturing</a:t>
            </a:r>
            <a:r>
              <a:rPr lang="ru-RU" dirty="0"/>
              <a:t>) </a:t>
            </a:r>
            <a:r>
              <a:rPr lang="ru-RU" dirty="0" smtClean="0"/>
              <a:t>- концепция управления организацией, </a:t>
            </a:r>
            <a:r>
              <a:rPr lang="ru-RU" dirty="0"/>
              <a:t>которая основана на постоянном стремлении предприятия к устранению всех видов потерь. Бережливое производство предполагает вовлечение в процесс оптимизации каждого сотрудника и максимальную ориентацию на потребителя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DE30FF6-EF5A-427F-A3D6-3A4C16ECBD26}" type="slidenum">
              <a:rPr lang="ru-RU" smtClean="0"/>
              <a:pPr>
                <a:defRPr/>
              </a:pPr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5700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ru-RU" dirty="0" smtClean="0"/>
              <a:t>Бережливое производство – это особая концепция управления, включающая в себя инструментарий, позволяющий управлять организацией быстрее, экономичнее и эффективней.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DE30FF6-EF5A-427F-A3D6-3A4C16ECBD26}" type="slidenum">
              <a:rPr lang="ru-RU" smtClean="0"/>
              <a:pPr>
                <a:defRPr/>
              </a:pPr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5774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dirty="0"/>
              <a:t>Бережливое </a:t>
            </a:r>
            <a:r>
              <a:rPr lang="ru-RU" altLang="ru-RU" dirty="0" smtClean="0"/>
              <a:t>производство: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– особая </a:t>
            </a:r>
            <a:r>
              <a:rPr lang="ru-RU" dirty="0"/>
              <a:t>концепция управления, включающая в себя инструментарий, позволяющий управлять организацией быстрее, экономичнее и эффективней.</a:t>
            </a:r>
          </a:p>
          <a:p>
            <a:pPr marL="0" indent="0">
              <a:buNone/>
            </a:pPr>
            <a:r>
              <a:rPr lang="ru-RU" dirty="0" smtClean="0"/>
              <a:t>– концепция </a:t>
            </a:r>
            <a:r>
              <a:rPr lang="ru-RU" dirty="0"/>
              <a:t>менеджмента, основанная на постоянном стремлении к выявлению и устранению всех видов потерь, возникающих в процессе деятельности организации.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DE30FF6-EF5A-427F-A3D6-3A4C16ECBD26}" type="slidenum">
              <a:rPr lang="ru-RU" smtClean="0"/>
              <a:pPr>
                <a:defRPr/>
              </a:pPr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7745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Генри Форд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DE30FF6-EF5A-427F-A3D6-3A4C16ECBD26}" type="slidenum">
              <a:rPr lang="ru-RU" smtClean="0"/>
              <a:pPr>
                <a:defRPr/>
              </a:pPr>
              <a:t>6</a:t>
            </a:fld>
            <a:endParaRPr lang="ru-RU"/>
          </a:p>
        </p:txBody>
      </p:sp>
      <p:pic>
        <p:nvPicPr>
          <p:cNvPr id="5" name="Рисунок 2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996" t="20197" r="14218"/>
          <a:stretch>
            <a:fillRect/>
          </a:stretch>
        </p:blipFill>
        <p:spPr bwMode="auto">
          <a:xfrm>
            <a:off x="5005467" y="1573561"/>
            <a:ext cx="4059268" cy="3871664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323528" y="1607880"/>
            <a:ext cx="4572000" cy="424731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altLang="ru-RU" b="1" dirty="0">
                <a:latin typeface="Arial" panose="020B0604020202020204" pitchFamily="34" charset="0"/>
              </a:rPr>
              <a:t>1914</a:t>
            </a:r>
            <a:r>
              <a:rPr lang="en-US" altLang="ru-RU" b="1" dirty="0">
                <a:latin typeface="Arial" panose="020B0604020202020204" pitchFamily="34" charset="0"/>
              </a:rPr>
              <a:t> </a:t>
            </a:r>
            <a:r>
              <a:rPr lang="ru-RU" altLang="ru-RU" b="1" dirty="0">
                <a:latin typeface="Arial" panose="020B0604020202020204" pitchFamily="34" charset="0"/>
              </a:rPr>
              <a:t>г</a:t>
            </a:r>
            <a:r>
              <a:rPr lang="ru-RU" altLang="ru-RU" dirty="0">
                <a:latin typeface="Arial" panose="020B0604020202020204" pitchFamily="34" charset="0"/>
              </a:rPr>
              <a:t>.- создал первую в мире модель производственного потока, в основу которого легло передвижение обрабатываемого изделия между процессами с использованием конвейера. Это произвело революцию сначала в автомобилестроении, а потом и во всей промышленности.</a:t>
            </a:r>
          </a:p>
          <a:p>
            <a:endParaRPr lang="ru-RU" altLang="ru-RU" b="1" dirty="0">
              <a:latin typeface="Arial" panose="020B0604020202020204" pitchFamily="34" charset="0"/>
            </a:endParaRPr>
          </a:p>
          <a:p>
            <a:r>
              <a:rPr lang="ru-RU" altLang="ru-RU" b="1" dirty="0">
                <a:latin typeface="Arial" panose="020B0604020202020204" pitchFamily="34" charset="0"/>
              </a:rPr>
              <a:t>За период 1910-1921 </a:t>
            </a:r>
            <a:r>
              <a:rPr lang="ru-RU" altLang="ru-RU" b="1" dirty="0" err="1">
                <a:latin typeface="Arial" panose="020B0604020202020204" pitchFamily="34" charset="0"/>
              </a:rPr>
              <a:t>г.г</a:t>
            </a:r>
            <a:r>
              <a:rPr lang="ru-RU" altLang="ru-RU" b="1" dirty="0">
                <a:latin typeface="Arial" panose="020B0604020202020204" pitchFamily="34" charset="0"/>
              </a:rPr>
              <a:t>.: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altLang="ru-RU" dirty="0">
                <a:latin typeface="Arial" panose="020B0604020202020204" pitchFamily="34" charset="0"/>
              </a:rPr>
              <a:t>Снижены цены на автомобили в 2,5 раза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altLang="ru-RU" dirty="0">
                <a:latin typeface="Arial" panose="020B0604020202020204" pitchFamily="34" charset="0"/>
              </a:rPr>
              <a:t>Увеличен выпуск автомобилей в 67 раз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altLang="ru-RU" dirty="0">
                <a:latin typeface="Arial" panose="020B0604020202020204" pitchFamily="34" charset="0"/>
              </a:rPr>
              <a:t>Увеличен объем реализации в 27 раз</a:t>
            </a:r>
          </a:p>
        </p:txBody>
      </p:sp>
    </p:spTree>
    <p:extLst>
      <p:ext uri="{BB962C8B-B14F-4D97-AF65-F5344CB8AC3E}">
        <p14:creationId xmlns:p14="http://schemas.microsoft.com/office/powerpoint/2010/main" val="2128992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Алексей Капитонович </a:t>
            </a:r>
            <a:r>
              <a:rPr lang="ru-RU" dirty="0" err="1" smtClean="0"/>
              <a:t>Гастев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3628999"/>
          </a:xfrm>
        </p:spPr>
        <p:txBody>
          <a:bodyPr/>
          <a:lstStyle/>
          <a:p>
            <a:pPr marL="0" indent="0">
              <a:buNone/>
            </a:pPr>
            <a:r>
              <a:rPr lang="ru-RU" alt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В СССР видным деятелем в области НОТ и производства был Алексей Капитонович </a:t>
            </a:r>
            <a:r>
              <a:rPr lang="ru-RU" altLang="ru-R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Гастев</a:t>
            </a:r>
            <a:r>
              <a:rPr lang="ru-RU" alt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93663" eaLnBrk="1" hangingPunct="1"/>
            <a:r>
              <a:rPr lang="ru-RU" altLang="ru-RU" sz="2000" b="1" dirty="0">
                <a:latin typeface="Arial" panose="020B0604020202020204" pitchFamily="34" charset="0"/>
              </a:rPr>
              <a:t>1917 г. </a:t>
            </a:r>
            <a:r>
              <a:rPr lang="ru-RU" altLang="ru-RU" sz="2000" dirty="0">
                <a:latin typeface="Arial" panose="020B0604020202020204" pitchFamily="34" charset="0"/>
              </a:rPr>
              <a:t>- возглавил Всероссийский Профсоюз металлистов</a:t>
            </a:r>
          </a:p>
          <a:p>
            <a:pPr marL="93663" eaLnBrk="1" hangingPunct="1"/>
            <a:r>
              <a:rPr lang="ru-RU" altLang="ru-RU" sz="2000" b="1" dirty="0">
                <a:latin typeface="Arial" panose="020B0604020202020204" pitchFamily="34" charset="0"/>
              </a:rPr>
              <a:t>1921 г. </a:t>
            </a:r>
            <a:r>
              <a:rPr lang="ru-RU" altLang="ru-RU" sz="2000" dirty="0" smtClean="0">
                <a:latin typeface="Arial" panose="020B0604020202020204" pitchFamily="34" charset="0"/>
              </a:rPr>
              <a:t>-. </a:t>
            </a:r>
            <a:r>
              <a:rPr lang="ru-RU" altLang="ru-RU" sz="2000" dirty="0">
                <a:latin typeface="Arial" panose="020B0604020202020204" pitchFamily="34" charset="0"/>
              </a:rPr>
              <a:t>Получена поддержка всех идей, направленных на научную организацию труда (НОТ) </a:t>
            </a:r>
            <a:r>
              <a:rPr lang="ru-RU" altLang="ru-RU" sz="2000" dirty="0" smtClean="0">
                <a:latin typeface="Arial" panose="020B0604020202020204" pitchFamily="34" charset="0"/>
              </a:rPr>
              <a:t>В.И. Лениным</a:t>
            </a:r>
            <a:endParaRPr lang="ru-RU" altLang="ru-RU" sz="2000" dirty="0">
              <a:latin typeface="Arial" panose="020B0604020202020204" pitchFamily="34" charset="0"/>
            </a:endParaRPr>
          </a:p>
          <a:p>
            <a:pPr eaLnBrk="1" hangingPunct="1"/>
            <a:r>
              <a:rPr lang="ru-RU" altLang="ru-RU" sz="2000" b="1" dirty="0">
                <a:latin typeface="Arial" panose="020B0604020202020204" pitchFamily="34" charset="0"/>
              </a:rPr>
              <a:t> 1925 г.</a:t>
            </a:r>
            <a:r>
              <a:rPr lang="ru-RU" altLang="ru-RU" sz="2000" dirty="0">
                <a:latin typeface="Arial" panose="020B0604020202020204" pitchFamily="34" charset="0"/>
              </a:rPr>
              <a:t> - всеобуч НОТ</a:t>
            </a:r>
          </a:p>
          <a:p>
            <a:pPr eaLnBrk="1" hangingPunct="1"/>
            <a:r>
              <a:rPr lang="ru-RU" altLang="ru-RU" sz="2000" b="1" dirty="0">
                <a:latin typeface="Arial" panose="020B0604020202020204" pitchFamily="34" charset="0"/>
              </a:rPr>
              <a:t> 1925 г.</a:t>
            </a:r>
            <a:r>
              <a:rPr lang="ru-RU" altLang="ru-RU" sz="2000" dirty="0">
                <a:latin typeface="Arial" panose="020B0604020202020204" pitchFamily="34" charset="0"/>
              </a:rPr>
              <a:t> - открыто АО «УСТАНОВКА», которое </a:t>
            </a:r>
          </a:p>
          <a:p>
            <a:pPr marL="0" indent="0" eaLnBrk="1" hangingPunct="1">
              <a:buNone/>
            </a:pPr>
            <a:r>
              <a:rPr lang="ru-RU" altLang="ru-RU" sz="2000" dirty="0">
                <a:latin typeface="Arial" panose="020B0604020202020204" pitchFamily="34" charset="0"/>
              </a:rPr>
              <a:t>на хозрасчетных началах готовило кадры </a:t>
            </a:r>
            <a:r>
              <a:rPr lang="ru-RU" altLang="ru-RU" sz="2000" dirty="0" smtClean="0">
                <a:latin typeface="Arial" panose="020B0604020202020204" pitchFamily="34" charset="0"/>
              </a:rPr>
              <a:t>для</a:t>
            </a:r>
          </a:p>
          <a:p>
            <a:pPr marL="0" indent="0" eaLnBrk="1" hangingPunct="1">
              <a:buNone/>
            </a:pPr>
            <a:r>
              <a:rPr lang="ru-RU" altLang="ru-RU" sz="2000" dirty="0" smtClean="0">
                <a:latin typeface="Arial" panose="020B0604020202020204" pitchFamily="34" charset="0"/>
              </a:rPr>
              <a:t>промышленности</a:t>
            </a:r>
            <a:endParaRPr lang="ru-RU" altLang="ru-RU" sz="2400" b="1" i="1" u="sng" dirty="0">
              <a:latin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DE30FF6-EF5A-427F-A3D6-3A4C16ECBD26}" type="slidenum">
              <a:rPr lang="ru-RU" smtClean="0"/>
              <a:pPr>
                <a:defRPr/>
              </a:pPr>
              <a:t>7</a:t>
            </a:fld>
            <a:endParaRPr lang="ru-RU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457200" y="5589239"/>
            <a:ext cx="8229600" cy="1132235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683568" y="5589240"/>
            <a:ext cx="8003232" cy="9787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20000"/>
              </a:spcBef>
              <a:defRPr/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Зеваки говорят о заграничных чудесах и распускают слюни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 А ты сам сделай чудо у себя дома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 Если решил – действуй!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r">
              <a:spcBef>
                <a:spcPct val="20000"/>
              </a:spcBef>
              <a:defRPr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А.К.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Гастев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" name="Picture 4" descr="Развитие теории и практики менеджмента в России. Ч.2: А.К. Гастев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3327" y="3102837"/>
            <a:ext cx="1656665" cy="2412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14806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Таити Оно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DE30FF6-EF5A-427F-A3D6-3A4C16ECBD26}" type="slidenum">
              <a:rPr lang="ru-RU" smtClean="0"/>
              <a:pPr>
                <a:defRPr/>
              </a:pPr>
              <a:t>8</a:t>
            </a:fld>
            <a:endParaRPr lang="ru-RU"/>
          </a:p>
        </p:txBody>
      </p:sp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64248" y="1916832"/>
            <a:ext cx="2409825" cy="3600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Прямоугольник 6"/>
          <p:cNvSpPr/>
          <p:nvPr/>
        </p:nvSpPr>
        <p:spPr>
          <a:xfrm>
            <a:off x="323528" y="1268760"/>
            <a:ext cx="5904656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altLang="ru-RU" sz="2000" b="1" dirty="0">
                <a:latin typeface="Arial" panose="020B0604020202020204" pitchFamily="34" charset="0"/>
              </a:rPr>
              <a:t>Таити Оно</a:t>
            </a:r>
            <a:r>
              <a:rPr lang="ru-RU" altLang="ru-RU" sz="2000" dirty="0">
                <a:latin typeface="Arial" panose="020B0604020202020204" pitchFamily="34" charset="0"/>
              </a:rPr>
              <a:t> (1912-1990)</a:t>
            </a:r>
          </a:p>
          <a:p>
            <a:endParaRPr lang="ru-RU" altLang="ru-RU" sz="2000" dirty="0" smtClean="0">
              <a:latin typeface="Arial" panose="020B0604020202020204" pitchFamily="34" charset="0"/>
            </a:endParaRPr>
          </a:p>
          <a:p>
            <a:r>
              <a:rPr lang="ru-RU" altLang="ru-RU" sz="2000" dirty="0" smtClean="0">
                <a:latin typeface="Arial" panose="020B0604020202020204" pitchFamily="34" charset="0"/>
              </a:rPr>
              <a:t>Создал </a:t>
            </a:r>
            <a:r>
              <a:rPr lang="ru-RU" altLang="ru-RU" sz="2000" dirty="0">
                <a:latin typeface="Arial" panose="020B0604020202020204" pitchFamily="34" charset="0"/>
              </a:rPr>
              <a:t>концепцию управления производственным предприятием, основанную на: </a:t>
            </a:r>
          </a:p>
          <a:p>
            <a:endParaRPr lang="ru-RU" altLang="ru-RU" sz="700" dirty="0">
              <a:latin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altLang="ru-RU" sz="2000" dirty="0">
                <a:latin typeface="Arial" panose="020B0604020202020204" pitchFamily="34" charset="0"/>
              </a:rPr>
              <a:t>постоянном стремлении к устранению всех видов потерь,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ru-RU" altLang="ru-RU" sz="700" dirty="0">
              <a:latin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altLang="ru-RU" sz="2000" dirty="0">
                <a:latin typeface="Arial" panose="020B0604020202020204" pitchFamily="34" charset="0"/>
              </a:rPr>
              <a:t>оценке ценности продукта для конечного     потребителя на каждом этапе его создания,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ru-RU" altLang="ru-RU" sz="700" dirty="0">
              <a:latin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altLang="ru-RU" sz="2000" dirty="0">
                <a:latin typeface="Arial" panose="020B0604020202020204" pitchFamily="34" charset="0"/>
              </a:rPr>
              <a:t>вовлечении в процесс оптимизации бизнеса каждого сотрудника, 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ru-RU" altLang="ru-RU" sz="700" dirty="0">
              <a:latin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altLang="ru-RU" sz="2000" dirty="0">
                <a:latin typeface="Arial" panose="020B0604020202020204" pitchFamily="34" charset="0"/>
              </a:rPr>
              <a:t>максимальной ориентации на потребителя,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ru-RU" altLang="ru-RU" sz="700" dirty="0">
              <a:latin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altLang="ru-RU" sz="2000" dirty="0">
                <a:latin typeface="Arial" panose="020B0604020202020204" pitchFamily="34" charset="0"/>
              </a:rPr>
              <a:t>планомерном сокращении процессов и операций, добавляющих ценности.</a:t>
            </a:r>
          </a:p>
        </p:txBody>
      </p:sp>
    </p:spTree>
    <p:extLst>
      <p:ext uri="{BB962C8B-B14F-4D97-AF65-F5344CB8AC3E}">
        <p14:creationId xmlns:p14="http://schemas.microsoft.com/office/powerpoint/2010/main" val="4130114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Внедрение бережливого производства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33968" y="1802219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/>
              <a:t>Бережливое производство внедрили:</a:t>
            </a:r>
          </a:p>
          <a:p>
            <a:pPr>
              <a:buFontTx/>
              <a:buChar char="-"/>
            </a:pPr>
            <a:r>
              <a:rPr lang="ru-RU" dirty="0" smtClean="0"/>
              <a:t>80-90 % предприятий Японии;</a:t>
            </a:r>
          </a:p>
          <a:p>
            <a:pPr>
              <a:buFontTx/>
              <a:buChar char="-"/>
            </a:pPr>
            <a:r>
              <a:rPr lang="ru-RU" dirty="0" smtClean="0"/>
              <a:t>60 % предприятия США;</a:t>
            </a:r>
          </a:p>
          <a:p>
            <a:pPr>
              <a:buFontTx/>
              <a:buChar char="-"/>
            </a:pPr>
            <a:r>
              <a:rPr lang="ru-RU" dirty="0" smtClean="0"/>
              <a:t>50 % европейских предприятий;</a:t>
            </a:r>
          </a:p>
          <a:p>
            <a:pPr>
              <a:buFontTx/>
              <a:buChar char="-"/>
            </a:pPr>
            <a:r>
              <a:rPr lang="ru-RU" dirty="0" smtClean="0"/>
              <a:t>5% российских предприятий.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DE30FF6-EF5A-427F-A3D6-3A4C16ECBD26}" type="slidenum">
              <a:rPr lang="ru-RU" smtClean="0"/>
              <a:pPr>
                <a:defRPr/>
              </a:pPr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3854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1682</TotalTime>
  <Words>974</Words>
  <Application>Microsoft Office PowerPoint</Application>
  <PresentationFormat>Экран (4:3)</PresentationFormat>
  <Paragraphs>164</Paragraphs>
  <Slides>24</Slides>
  <Notes>23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26" baseType="lpstr">
      <vt:lpstr>Тема Office</vt:lpstr>
      <vt:lpstr>CorelDRAW</vt:lpstr>
      <vt:lpstr>Внедрение концепции бережливого производства в организацию процессов университета</vt:lpstr>
      <vt:lpstr>Презентация PowerPoint</vt:lpstr>
      <vt:lpstr>Презентация PowerPoint</vt:lpstr>
      <vt:lpstr>Презентация PowerPoint</vt:lpstr>
      <vt:lpstr>Бережливое производство:</vt:lpstr>
      <vt:lpstr>Генри Форд</vt:lpstr>
      <vt:lpstr>Алексей Капитонович Гастев</vt:lpstr>
      <vt:lpstr>Таити Оно</vt:lpstr>
      <vt:lpstr>Внедрение бережливого производства</vt:lpstr>
      <vt:lpstr>Перечень образовательных организаций</vt:lpstr>
      <vt:lpstr>Принципы бережливого производства </vt:lpstr>
      <vt:lpstr>Из чего состоит процесс?</vt:lpstr>
      <vt:lpstr>8 Основных видов потерь</vt:lpstr>
      <vt:lpstr>Перепроизводство</vt:lpstr>
      <vt:lpstr>Ожидание</vt:lpstr>
      <vt:lpstr>Перемещение </vt:lpstr>
      <vt:lpstr>Транспортировка</vt:lpstr>
      <vt:lpstr>Излишняя обработка</vt:lpstr>
      <vt:lpstr>Излишние запасы</vt:lpstr>
      <vt:lpstr>Дефекты</vt:lpstr>
      <vt:lpstr>Неиспользованный человеческий потенциал</vt:lpstr>
      <vt:lpstr>Потери</vt:lpstr>
      <vt:lpstr>Стандарты «бережливого производства»: 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Эдуард</cp:lastModifiedBy>
  <cp:revision>111</cp:revision>
  <cp:lastPrinted>2021-03-15T11:17:52Z</cp:lastPrinted>
  <dcterms:created xsi:type="dcterms:W3CDTF">2011-12-19T11:24:36Z</dcterms:created>
  <dcterms:modified xsi:type="dcterms:W3CDTF">2021-03-17T14:17:53Z</dcterms:modified>
</cp:coreProperties>
</file>