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264" r:id="rId4"/>
    <p:sldId id="329" r:id="rId5"/>
    <p:sldId id="266" r:id="rId6"/>
    <p:sldId id="268" r:id="rId7"/>
    <p:sldId id="330" r:id="rId8"/>
    <p:sldId id="270" r:id="rId9"/>
    <p:sldId id="272" r:id="rId10"/>
    <p:sldId id="274" r:id="rId11"/>
    <p:sldId id="333" r:id="rId12"/>
    <p:sldId id="335" r:id="rId13"/>
    <p:sldId id="278" r:id="rId14"/>
    <p:sldId id="337" r:id="rId15"/>
    <p:sldId id="292" r:id="rId16"/>
    <p:sldId id="338" r:id="rId17"/>
    <p:sldId id="339" r:id="rId18"/>
    <p:sldId id="295" r:id="rId19"/>
    <p:sldId id="328" r:id="rId20"/>
    <p:sldId id="280" r:id="rId21"/>
    <p:sldId id="342" r:id="rId22"/>
    <p:sldId id="284" r:id="rId23"/>
    <p:sldId id="340" r:id="rId24"/>
    <p:sldId id="341" r:id="rId25"/>
    <p:sldId id="288" r:id="rId2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90" autoAdjust="0"/>
    <p:restoredTop sz="78253" autoAdjust="0"/>
  </p:normalViewPr>
  <p:slideViewPr>
    <p:cSldViewPr>
      <p:cViewPr>
        <p:scale>
          <a:sx n="89" d="100"/>
          <a:sy n="89" d="100"/>
        </p:scale>
        <p:origin x="-21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56147F-B39C-45C5-A9AC-C314F728FD16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123862-185F-4267-AF08-7466BEDDA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17E6C3-90AF-41CC-8EC3-69EF90584C99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1B17A2-5C8F-43A6-95B2-68FD0F75A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21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8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4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9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5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6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22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19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5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23138-98BC-493D-8E37-117D39B9E4E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46061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5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77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67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13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8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45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3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5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6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1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5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9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0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17A2-5C8F-43A6-95B2-68FD0F75A86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745D-EFFA-475B-8697-99652922546B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D58C-6B99-4606-831E-A777753D2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B7C3-172B-4B04-A56E-41D3810D33DE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DCCB-2171-414E-9F7E-0922B4C03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17B8-BF04-4104-B290-6563D4CC25B3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2410-49F9-4D2F-8388-741CEE437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FA64-8E13-462E-AD1E-6FECE1339DF4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0FF6-EF5A-427F-A3D6-3A4C16ECB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3675-464B-46FD-8084-95191EF6E6B6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E651-2182-424A-A2BE-4FA097725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1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3845-A7BB-41F4-A6F9-5D5AA0CF8CA3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D33C-5343-45A6-8911-155E3D177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2B19-05BD-4F0A-8FC1-0408610CC0F6}" type="datetime1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F7F2-05E6-49EA-A479-A3A9F0F07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1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E3EB-9FC1-410E-9EFF-9289D338AC03}" type="datetime1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F93-7E4A-40B6-AD4D-FCEBB3A81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68FF-9018-4B69-89F8-2BBA22A2C0FA}" type="datetime1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0CC-1927-4AC5-9B93-6F150F7A1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7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31A3-24FB-4D18-B374-B38A5749BDFC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603F-39F5-406C-B884-78232D74F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F35A-B62D-45AF-9AF6-5836AD9FE663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56C8-F7CD-42C5-AA6D-EC3B5D6F6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1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64FE32-4690-41EF-8BA4-411920784961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1100C-9D69-43D6-8C53-8DCD86400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5913" y="2276475"/>
            <a:ext cx="8712200" cy="2447925"/>
          </a:xfrm>
        </p:spPr>
        <p:txBody>
          <a:bodyPr/>
          <a:lstStyle/>
          <a:p>
            <a:pPr eaLnBrk="1" hangingPunct="1"/>
            <a:r>
              <a:rPr lang="ru-RU" altLang="ru-RU" sz="5400" dirty="0">
                <a:solidFill>
                  <a:schemeClr val="bg1"/>
                </a:solidFill>
              </a:rPr>
              <a:t>Инструменты бережливого </a:t>
            </a:r>
            <a:r>
              <a:rPr lang="ru-RU" altLang="ru-RU" sz="5400" dirty="0" smtClean="0">
                <a:solidFill>
                  <a:schemeClr val="bg1"/>
                </a:solidFill>
              </a:rPr>
              <a:t>производства</a:t>
            </a:r>
            <a:endParaRPr lang="ru-RU" altLang="ru-RU" sz="5400" b="1" dirty="0" smtClean="0">
              <a:solidFill>
                <a:schemeClr val="bg1"/>
              </a:solidFill>
            </a:endParaRPr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2627313" y="5876925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ru-RU" altLang="ru-RU" b="1"/>
              <a:t>Эдуард Юрьевич Чистяков</a:t>
            </a:r>
          </a:p>
        </p:txBody>
      </p:sp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250825" y="44450"/>
          <a:ext cx="126365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orelDRAW" r:id="rId4" imgW="6447960" imgH="6447960" progId="CorelDraw.Graphic.15">
                  <p:embed/>
                </p:oleObj>
              </mc:Choice>
              <mc:Fallback>
                <p:oleObj name="CorelDRAW" r:id="rId4" imgW="6447960" imgH="6447960" progId="CorelDraw.Graphic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450"/>
                        <a:ext cx="126365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403350" y="333375"/>
            <a:ext cx="60848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 </a:t>
            </a:r>
            <a:r>
              <a:rPr lang="ru-RU" altLang="ru-RU" sz="1400" b="1">
                <a:latin typeface="Arial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charset="0"/>
              </a:rPr>
              <a:t>«Петербургский государственный университет путей сообщения</a:t>
            </a:r>
            <a:r>
              <a:rPr lang="en-US" altLang="ru-RU" sz="1400" b="1">
                <a:latin typeface="Arial" charset="0"/>
              </a:rPr>
              <a:t> </a:t>
            </a:r>
            <a:r>
              <a:rPr lang="ru-RU" altLang="ru-RU" sz="1400" b="1">
                <a:latin typeface="Arial" charset="0"/>
              </a:rPr>
              <a:t>Императора Александра</a:t>
            </a:r>
            <a:r>
              <a:rPr lang="en-US" altLang="ru-RU" sz="1400" b="1">
                <a:latin typeface="Arial" charset="0"/>
              </a:rPr>
              <a:t> I</a:t>
            </a:r>
            <a:r>
              <a:rPr lang="ru-RU" altLang="ru-RU" sz="1400" b="1">
                <a:latin typeface="Arial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Verdana" pitchFamily="34" charset="0"/>
              </a:rPr>
              <a:t>Система «5</a:t>
            </a:r>
            <a:r>
              <a:rPr lang="en-US" altLang="ru-RU" smtClean="0">
                <a:latin typeface="Verdana" pitchFamily="34" charset="0"/>
              </a:rPr>
              <a:t>S</a:t>
            </a:r>
            <a:r>
              <a:rPr lang="ru-RU" altLang="ru-RU" smtClean="0">
                <a:latin typeface="Verdana" pitchFamily="34" charset="0"/>
              </a:rPr>
              <a:t>»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«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5S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» 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Совершенствование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99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– необходимо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выработать привычку ухода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местом и выполнять непрерывную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улучшению систе</a:t>
            </a:r>
            <a:r>
              <a:rPr lang="ru-RU" dirty="0"/>
              <a:t>мы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5DAB5-19AF-42CE-8166-496B04B5CC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188840"/>
          </a:xfrm>
        </p:spPr>
        <p:txBody>
          <a:bodyPr/>
          <a:lstStyle/>
          <a:p>
            <a:pPr marL="0" indent="631825" algn="ctr">
              <a:buNone/>
            </a:pPr>
            <a:r>
              <a:rPr lang="ru-RU" sz="2400" dirty="0"/>
              <a:t>Расположение всех инструментов, деталей, производственных стадий и информации о результативности работы производственной системы таким образом, чтобы они были четко видимы и чтобы каждый участник производственного процесса моментально мог оценить состояние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990000"/>
                </a:solidFill>
                <a:latin typeface="Verdana" pitchFamily="34" charset="0"/>
              </a:rPr>
              <a:t>Визуализация</a:t>
            </a:r>
            <a:endParaRPr lang="ru-RU" altLang="ru-RU" dirty="0" smtClean="0"/>
          </a:p>
        </p:txBody>
      </p:sp>
      <p:pic>
        <p:nvPicPr>
          <p:cNvPr id="3074" name="Picture 2" descr="Кодовое значение цвета в системе 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0871"/>
            <a:ext cx="5189874" cy="33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990000"/>
                </a:solidFill>
                <a:latin typeface="Verdana" pitchFamily="34" charset="0"/>
              </a:rPr>
              <a:t>Визуализация</a:t>
            </a:r>
            <a:endParaRPr lang="ru-RU" altLang="ru-RU" dirty="0" smtClean="0"/>
          </a:p>
        </p:txBody>
      </p:sp>
      <p:pic>
        <p:nvPicPr>
          <p:cNvPr id="4098" name="Picture 2" descr="Инструменты  Бережливого Производства &amp;#8212; 10 основных + 8 для визуализации + 18 вспомогательных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1" y="1417638"/>
            <a:ext cx="6838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3026" y="5266569"/>
            <a:ext cx="7853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Управленческие инструменты </a:t>
            </a:r>
            <a:endParaRPr lang="ru-RU" sz="3200" dirty="0" smtClean="0"/>
          </a:p>
          <a:p>
            <a:pPr algn="ctr"/>
            <a:r>
              <a:rPr lang="ru-RU" sz="3200" dirty="0" smtClean="0"/>
              <a:t>(</a:t>
            </a:r>
            <a:r>
              <a:rPr lang="ru-RU" sz="3200" dirty="0"/>
              <a:t>Доска визуализации, графики, </a:t>
            </a:r>
            <a:r>
              <a:rPr lang="ru-RU" sz="3200" dirty="0" smtClean="0"/>
              <a:t>таблицы)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073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0000"/>
                </a:solidFill>
                <a:latin typeface="Verdana" pitchFamily="34" charset="0"/>
              </a:rPr>
              <a:t>Визуализация</a:t>
            </a:r>
            <a:endParaRPr lang="ru-RU" alt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67544" y="1064319"/>
            <a:ext cx="5051425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dirty="0" smtClean="0">
                <a:latin typeface="Verdana" pitchFamily="34" charset="0"/>
              </a:rPr>
              <a:t>Оконтуривание – это наглядный и простой способ показать, где должны храниться инструменты и сборочные приспособления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857263" cy="195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EB8E6-4E50-4A2A-89A1-1E8E5B1413A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21" y="1268760"/>
            <a:ext cx="2520280" cy="261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Методы бережливого управления в детском саду и школе: доска задач, 5S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3"/>
            <a:ext cx="3420594" cy="23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PDCA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0054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PDCA цикл </a:t>
            </a:r>
            <a:r>
              <a:rPr lang="ru-RU" sz="2800" dirty="0" err="1"/>
              <a:t>Деминга</a:t>
            </a:r>
            <a:r>
              <a:rPr lang="ru-RU" sz="2800" dirty="0"/>
              <a:t> – постоянный «круг» действий, направленных на усовершенствование бизнес-процессов и продукта, оптимизации процедур и улучшение объектов.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4" name="Picture 2" descr="Цикл Деминга (что это такое, как использовать для роста продаж 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57527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3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5" y="117475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</a:rPr>
              <a:t>Кайдзен</a:t>
            </a:r>
            <a:r>
              <a:rPr lang="ru-RU" dirty="0"/>
              <a:t>  – непрерывное </a:t>
            </a:r>
            <a:r>
              <a:rPr lang="ru-RU" dirty="0" smtClean="0"/>
              <a:t>совершенствование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1412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b="1" dirty="0"/>
              <a:t>непрерывные улучшения</a:t>
            </a:r>
            <a:r>
              <a:rPr lang="ru-RU" dirty="0" smtClean="0"/>
              <a:t>» (</a:t>
            </a:r>
            <a:r>
              <a:rPr lang="ru-RU" dirty="0"/>
              <a:t>с японского)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способ </a:t>
            </a:r>
            <a:r>
              <a:rPr lang="ru-RU" b="1" dirty="0" smtClean="0"/>
              <a:t>стремления к </a:t>
            </a:r>
            <a:r>
              <a:rPr lang="ru-RU" b="1" dirty="0"/>
              <a:t>совершенству </a:t>
            </a:r>
            <a:r>
              <a:rPr lang="ru-RU" dirty="0"/>
              <a:t>через </a:t>
            </a:r>
            <a:r>
              <a:rPr lang="ru-RU" dirty="0" smtClean="0"/>
              <a:t>устранение потерь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предложения по </a:t>
            </a:r>
            <a:r>
              <a:rPr lang="ru-RU" dirty="0" smtClean="0"/>
              <a:t>улучшению процессов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Сотрудникам </a:t>
            </a:r>
            <a:r>
              <a:rPr lang="ru-RU" dirty="0" smtClean="0"/>
              <a:t>дается: 1) право;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инструменты </a:t>
            </a:r>
            <a:r>
              <a:rPr lang="ru-RU" dirty="0"/>
              <a:t>и </a:t>
            </a:r>
            <a:r>
              <a:rPr lang="ru-RU" dirty="0" smtClean="0"/>
              <a:t>методология </a:t>
            </a:r>
            <a:r>
              <a:rPr lang="ru-RU" b="1" dirty="0" smtClean="0"/>
              <a:t>вскрывать возможности </a:t>
            </a:r>
            <a:r>
              <a:rPr lang="ru-RU" dirty="0" smtClean="0"/>
              <a:t>улучшений и</a:t>
            </a:r>
            <a:r>
              <a:rPr lang="ru-RU" b="1" dirty="0"/>
              <a:t> производить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изменения.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7004"/>
            <a:ext cx="5191497" cy="22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AEAAF-4EFE-40EF-85AC-7483518F87E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AutoShape 2" descr="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Бло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Б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" y="4927153"/>
            <a:ext cx="3810460" cy="14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Канбан</a:t>
            </a: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B02E-0179-4B02-8BD6-20856386DBB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3" y="4067175"/>
            <a:ext cx="6096000" cy="2790825"/>
          </a:xfrm>
          <a:prstGeom prst="rect">
            <a:avLst/>
          </a:prstGeom>
        </p:spPr>
      </p:pic>
      <p:pic>
        <p:nvPicPr>
          <p:cNvPr id="5128" name="Picture 8" descr="Канбан-доска: что это и зачем она нужна | Тайм-б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04" y="4293096"/>
            <a:ext cx="3001096" cy="20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7264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rgbClr val="FF0000"/>
                </a:solidFill>
              </a:rPr>
              <a:t>Канбан</a:t>
            </a:r>
            <a:r>
              <a:rPr lang="ru-RU" sz="2400" dirty="0"/>
              <a:t> (в переводе с японского «канн» – видимый / визуальный, а «</a:t>
            </a:r>
            <a:r>
              <a:rPr lang="ru-RU" sz="2400" dirty="0" err="1"/>
              <a:t>бан</a:t>
            </a:r>
            <a:r>
              <a:rPr lang="ru-RU" sz="2400" dirty="0"/>
              <a:t>» – вывеска / доска) – это инструмент визуализации процесса исполнения задач в рамках структурного подразделения организации, позволяющий корректировать загрузку сотрудников, выявлять проблемные зоны в работе структурного подразделения и своевременно принимать корректирующие действия.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07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FF0000"/>
                </a:solidFill>
              </a:rPr>
              <a:t>Just in time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410" y="1433769"/>
            <a:ext cx="8229600" cy="4525963"/>
          </a:xfrm>
        </p:spPr>
        <p:txBody>
          <a:bodyPr rtlCol="0">
            <a:normAutofit/>
          </a:bodyPr>
          <a:lstStyle/>
          <a:p>
            <a:pPr marL="0" indent="3556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err="1"/>
              <a:t>Just</a:t>
            </a:r>
            <a:r>
              <a:rPr lang="ru-RU" i="1" dirty="0"/>
              <a:t>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Time</a:t>
            </a:r>
            <a:r>
              <a:rPr lang="ru-RU" i="1" dirty="0"/>
              <a:t> (Точно в срок)</a:t>
            </a:r>
            <a:r>
              <a:rPr lang="ru-RU" dirty="0"/>
              <a:t> или JIT – это концепция управления производством которая направлена на снижение количества запасов. В соответствии с этой концепцией необходимые комплектующие и материалы поступают в нужном количестве в нужное место и в нужное время.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084763"/>
            <a:ext cx="2400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FE0B4-662C-419C-8C89-4DA887C213F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«Пока-ёкэ»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8906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Пока-</a:t>
            </a:r>
            <a:r>
              <a:rPr lang="ru-RU" dirty="0" err="1">
                <a:solidFill>
                  <a:srgbClr val="FF0000"/>
                </a:solidFill>
              </a:rPr>
              <a:t>ёкэ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(«защита от ошибок», «защита от дурака») – метод предотвращения ошибок – специальное устройство или метод, благодаря которому дефекты просто не могут появиться.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954588"/>
            <a:ext cx="5057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09721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2C393-A0B6-46A1-AF69-DD86D04ECC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Гемба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Гемба</a:t>
            </a:r>
            <a:r>
              <a:rPr lang="ru-RU" dirty="0" smtClean="0"/>
              <a:t> – место выполнения рабочего процесса, для полноценного понимания ситуации необходимо собрать факты и непосредственно на месте принять решение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122" name="Picture 2" descr="гемба png | Klipa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2191"/>
            <a:ext cx="3108127" cy="30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0506"/>
            <a:ext cx="4268341" cy="318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/>
              <a:t>Основные инструменты бережливого производства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7325"/>
            <a:ext cx="8363272" cy="54006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потока создания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Канбан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Poka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Yoke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(защита от непреднамеренных ошибок)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Точно вовремя (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Just in time)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Кайзен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6A4F6-D69D-433A-B089-73A624DD102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Verdana" pitchFamily="34" charset="0"/>
              </a:rPr>
              <a:t>Картирование потока создания ценности (КПСЦ)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ECE71-B6B9-4D9B-AA7A-1E43C9FC5E4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4343" y="3188412"/>
            <a:ext cx="4708059" cy="3539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933056"/>
            <a:ext cx="4049578" cy="20751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34076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Картирование позволяет определить скрытые в потоке создания ценности или процессе потери, а также выявить значимую и незначимую работу, что позволит разработать мероприятия для его оптимизации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Verdana" pitchFamily="34" charset="0"/>
              </a:rPr>
              <a:t>Картирование потока создания ценности (КПСЦ)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098" name="Picture 2" descr="Картинки по запросу бережливое производ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3" y="1700808"/>
            <a:ext cx="8347754" cy="44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9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Основные этапы создания КПСЦ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52513"/>
            <a:ext cx="4752975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7F719-1658-4E7E-8BBB-0558DFCC934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 «5 почему»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074" name="Picture 2" descr="Пять Почему&quot;... или волшебный метод решения любых проблем | Психология для  всех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" y="1388543"/>
            <a:ext cx="4691595" cy="351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2952" y="1385023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- это  </a:t>
            </a:r>
            <a:r>
              <a:rPr lang="ru-RU" sz="2800" dirty="0">
                <a:latin typeface="+mn-lt"/>
              </a:rPr>
              <a:t>процесс последовательного задания вопросов Почему, позволяющий выяснить корневую причину проблемы. Каждый ответ на вопрос служит основой для следующего вопроса, ответ на пятый вопрос является корневой причиной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23058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 «5 почему»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4" descr="Пять почем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51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5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539750" y="2276475"/>
            <a:ext cx="8229600" cy="14684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4800" b="1" smtClean="0"/>
              <a:t>Спасибо за внимание!!!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42FE2-0A4B-477E-B2C0-A78C6828D1F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Verdana" pitchFamily="34" charset="0"/>
              </a:rPr>
              <a:t>Система «5</a:t>
            </a:r>
            <a:r>
              <a:rPr lang="en-US" altLang="ru-RU" smtClean="0">
                <a:latin typeface="Verdana" pitchFamily="34" charset="0"/>
              </a:rPr>
              <a:t>S</a:t>
            </a:r>
            <a:r>
              <a:rPr lang="ru-RU" altLang="ru-RU" smtClean="0">
                <a:latin typeface="Verdana" pitchFamily="34" charset="0"/>
              </a:rPr>
              <a:t>»</a:t>
            </a:r>
            <a:endParaRPr lang="ru-RU" alt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dirty="0" smtClean="0">
                <a:latin typeface="Verdana" pitchFamily="34" charset="0"/>
              </a:rPr>
              <a:t>Система «5</a:t>
            </a:r>
            <a:r>
              <a:rPr lang="en-US" altLang="ru-RU" dirty="0" smtClean="0">
                <a:latin typeface="Verdana" pitchFamily="34" charset="0"/>
              </a:rPr>
              <a:t>S</a:t>
            </a:r>
            <a:r>
              <a:rPr lang="ru-RU" altLang="ru-RU" dirty="0" smtClean="0">
                <a:latin typeface="Verdana" pitchFamily="34" charset="0"/>
              </a:rPr>
              <a:t>»</a:t>
            </a:r>
            <a:r>
              <a:rPr lang="en-US" altLang="ru-RU" dirty="0" smtClean="0">
                <a:latin typeface="Verdana" pitchFamily="34" charset="0"/>
              </a:rPr>
              <a:t> </a:t>
            </a:r>
            <a:r>
              <a:rPr lang="ru-RU" altLang="ru-RU" dirty="0" smtClean="0">
                <a:latin typeface="Verdana" pitchFamily="34" charset="0"/>
              </a:rPr>
              <a:t>представляет собой </a:t>
            </a:r>
            <a:r>
              <a:rPr lang="ru-RU" altLang="ru-RU" dirty="0" smtClean="0">
                <a:solidFill>
                  <a:srgbClr val="990000"/>
                </a:solidFill>
                <a:latin typeface="Verdana" pitchFamily="34" charset="0"/>
              </a:rPr>
              <a:t>метод организации рабочего пространства, который значительно улучшает производительность и управление рабочих площадей с одновременным улучшением рабочего настроя и экономией времени.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191BC-925C-4C8B-9473-7990B5DD510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Система 5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26028" y="5885812"/>
            <a:ext cx="2133600" cy="365125"/>
          </a:xfrm>
        </p:spPr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0876" y="1268760"/>
            <a:ext cx="6077159" cy="12352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5420" tIns="47710" rIns="95420" bIns="47710"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5С - система организации рабочего пространства, обеспечивающая безопасное и эффективное выполнение работ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" y="618513"/>
            <a:ext cx="1962415" cy="2125950"/>
          </a:xfrm>
          <a:prstGeom prst="ellipse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flipV="1">
            <a:off x="920368" y="3178996"/>
            <a:ext cx="431226" cy="339532"/>
          </a:xfrm>
          <a:prstGeom prst="triangle">
            <a:avLst/>
          </a:prstGeom>
          <a:solidFill>
            <a:srgbClr val="A5D6D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78412">
              <a:defRPr/>
            </a:pPr>
            <a:endParaRPr lang="ru-RU" sz="1524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6794686" y="3518529"/>
            <a:ext cx="2340434" cy="1131624"/>
          </a:xfrm>
          <a:prstGeom prst="homePlate">
            <a:avLst>
              <a:gd name="adj" fmla="val 25888"/>
            </a:avLst>
          </a:prstGeom>
          <a:solidFill>
            <a:srgbClr val="A6AED0"/>
          </a:solidFill>
          <a:ln w="28575">
            <a:solidFill>
              <a:sysClr val="window" lastClr="FFFFFF"/>
            </a:solidFill>
          </a:ln>
        </p:spPr>
        <p:txBody>
          <a:bodyPr vert="horz" wrap="square" lIns="68571" tIns="0" rIns="0" bIns="0" rtlCol="0" anchor="ctr">
            <a:noAutofit/>
          </a:bodyPr>
          <a:lstStyle/>
          <a:p>
            <a:pPr algn="ctr" defTabSz="978412">
              <a:defRPr/>
            </a:pPr>
            <a:r>
              <a:rPr lang="ru-RU" sz="1400" b="1" kern="0" dirty="0" smtClean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Совершенст-</a:t>
            </a:r>
            <a:endParaRPr lang="ru-RU"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78412">
              <a:defRPr/>
            </a:pP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вование</a:t>
            </a:r>
            <a:endParaRPr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2"/>
          <p:cNvSpPr txBox="1"/>
          <p:nvPr/>
        </p:nvSpPr>
        <p:spPr>
          <a:xfrm>
            <a:off x="5260593" y="3518529"/>
            <a:ext cx="1973482" cy="1131624"/>
          </a:xfrm>
          <a:prstGeom prst="homePlate">
            <a:avLst>
              <a:gd name="adj" fmla="val 28311"/>
            </a:avLst>
          </a:prstGeom>
          <a:solidFill>
            <a:srgbClr val="89C6E4"/>
          </a:solidFill>
          <a:ln w="28575">
            <a:solidFill>
              <a:sysClr val="window" lastClr="FFFFFF"/>
            </a:solidFill>
          </a:ln>
        </p:spPr>
        <p:txBody>
          <a:bodyPr vert="horz" wrap="square" lIns="68571" tIns="0" rIns="0" bIns="0" rtlCol="0" anchor="ctr">
            <a:noAutofit/>
          </a:bodyPr>
          <a:lstStyle/>
          <a:p>
            <a:pPr marR="13602" algn="r" defTabSz="978412">
              <a:defRPr/>
            </a:pP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</a:t>
            </a:r>
            <a:endParaRPr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31"/>
          <p:cNvSpPr txBox="1"/>
          <p:nvPr/>
        </p:nvSpPr>
        <p:spPr>
          <a:xfrm>
            <a:off x="3574008" y="3518529"/>
            <a:ext cx="1964293" cy="1131624"/>
          </a:xfrm>
          <a:prstGeom prst="homePlate">
            <a:avLst>
              <a:gd name="adj" fmla="val 28439"/>
            </a:avLst>
          </a:prstGeom>
          <a:solidFill>
            <a:srgbClr val="A5D6D5"/>
          </a:solidFill>
          <a:ln w="28575">
            <a:solidFill>
              <a:sysClr val="window" lastClr="FFFFFF"/>
            </a:solidFill>
          </a:ln>
        </p:spPr>
        <p:txBody>
          <a:bodyPr vert="horz" wrap="square" lIns="68571" tIns="0" rIns="0" bIns="0" rtlCol="0" anchor="ctr">
            <a:noAutofit/>
          </a:bodyPr>
          <a:lstStyle/>
          <a:p>
            <a:pPr marR="13602" algn="ctr" defTabSz="978412">
              <a:defRPr/>
            </a:pP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b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чистоте</a:t>
            </a:r>
            <a:endParaRPr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0"/>
          <p:cNvSpPr txBox="1"/>
          <p:nvPr/>
        </p:nvSpPr>
        <p:spPr>
          <a:xfrm>
            <a:off x="1943586" y="3518529"/>
            <a:ext cx="1962415" cy="1131624"/>
          </a:xfrm>
          <a:prstGeom prst="homePlate">
            <a:avLst>
              <a:gd name="adj" fmla="val 27031"/>
            </a:avLst>
          </a:prstGeom>
          <a:solidFill>
            <a:srgbClr val="C2DDB0"/>
          </a:solidFill>
          <a:ln w="28575">
            <a:solidFill>
              <a:sysClr val="window" lastClr="FFFFFF"/>
            </a:solidFill>
          </a:ln>
        </p:spPr>
        <p:txBody>
          <a:bodyPr vert="horz" wrap="square" lIns="68571" tIns="0" rIns="0" bIns="0" rtlCol="0" anchor="ctr">
            <a:noAutofit/>
          </a:bodyPr>
          <a:lstStyle/>
          <a:p>
            <a:pPr algn="ctr" defTabSz="978412">
              <a:defRPr/>
            </a:pP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b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  <a:endParaRPr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160402" y="4707399"/>
            <a:ext cx="1830101" cy="678265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R="13602" algn="ctr" defTabSz="978412">
              <a:defRPr/>
            </a:pP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«Избавиться от ненужного</a:t>
            </a: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14" name="object 11"/>
          <p:cNvSpPr txBox="1"/>
          <p:nvPr/>
        </p:nvSpPr>
        <p:spPr>
          <a:xfrm>
            <a:off x="1990503" y="4707399"/>
            <a:ext cx="1788633" cy="678265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R="13602" algn="ctr" defTabSz="978412">
              <a:defRPr/>
            </a:pP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«Каждая вещь на своем месте</a:t>
            </a: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15" name="object 11"/>
          <p:cNvSpPr txBox="1"/>
          <p:nvPr/>
        </p:nvSpPr>
        <p:spPr>
          <a:xfrm>
            <a:off x="3603679" y="4707399"/>
            <a:ext cx="1656914" cy="678265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R="13602" algn="ctr" defTabSz="978412"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«Уборка значит проверка!»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5214421" y="4707401"/>
            <a:ext cx="1755746" cy="679605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R="13602" algn="ctr" defTabSz="978412">
              <a:defRPr/>
            </a:pP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«Создай стандарт рабочего места,  операций</a:t>
            </a: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6881034" y="4707401"/>
            <a:ext cx="2199488" cy="679606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R="13602" algn="ctr" defTabSz="978412">
              <a:defRPr/>
            </a:pP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«Постоянно совершенствуй свое рабочее место</a:t>
            </a: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14208" y="2797628"/>
            <a:ext cx="1078064" cy="500164"/>
          </a:xfrm>
          <a:prstGeom prst="roundRect">
            <a:avLst/>
          </a:prstGeom>
          <a:solidFill>
            <a:srgbClr val="A5D6D5">
              <a:lumMod val="60000"/>
              <a:lumOff val="40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889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24" b="1" kern="0" dirty="0">
                <a:solidFill>
                  <a:srgbClr val="1D6780"/>
                </a:solidFill>
                <a:cs typeface="Arial" panose="020B0604020202020204" pitchFamily="34" charset="0"/>
              </a:rPr>
              <a:t>Шаг 1</a:t>
            </a:r>
            <a:endParaRPr lang="en-US" sz="1524" b="1" kern="0" dirty="0">
              <a:solidFill>
                <a:srgbClr val="1D6780"/>
              </a:solidFill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flipV="1">
            <a:off x="2627544" y="3178996"/>
            <a:ext cx="431226" cy="339532"/>
          </a:xfrm>
          <a:prstGeom prst="triangle">
            <a:avLst/>
          </a:prstGeom>
          <a:solidFill>
            <a:srgbClr val="A5D6D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78412">
              <a:defRPr/>
            </a:pPr>
            <a:endParaRPr lang="ru-RU" sz="1524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323407" y="2812627"/>
            <a:ext cx="1078064" cy="500164"/>
          </a:xfrm>
          <a:prstGeom prst="roundRect">
            <a:avLst/>
          </a:prstGeom>
          <a:solidFill>
            <a:srgbClr val="A5D6D5">
              <a:lumMod val="60000"/>
              <a:lumOff val="40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889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24" b="1" kern="0" dirty="0">
                <a:solidFill>
                  <a:srgbClr val="1D6780"/>
                </a:solidFill>
                <a:cs typeface="Arial" panose="020B0604020202020204" pitchFamily="34" charset="0"/>
              </a:rPr>
              <a:t>Шаг 2</a:t>
            </a:r>
            <a:endParaRPr lang="en-US" sz="1524" b="1" kern="0" dirty="0">
              <a:solidFill>
                <a:srgbClr val="1D6780"/>
              </a:solidFill>
              <a:cs typeface="Arial" panose="020B0604020202020204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flipV="1">
            <a:off x="4354126" y="3193997"/>
            <a:ext cx="431226" cy="339532"/>
          </a:xfrm>
          <a:prstGeom prst="triangle">
            <a:avLst/>
          </a:prstGeom>
          <a:solidFill>
            <a:srgbClr val="A5D6D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78412">
              <a:defRPr/>
            </a:pPr>
            <a:endParaRPr lang="ru-RU" sz="1524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030707" y="2812627"/>
            <a:ext cx="1078064" cy="500164"/>
          </a:xfrm>
          <a:prstGeom prst="roundRect">
            <a:avLst/>
          </a:prstGeom>
          <a:solidFill>
            <a:srgbClr val="A5D6D5">
              <a:lumMod val="60000"/>
              <a:lumOff val="40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889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24" b="1" kern="0" dirty="0">
                <a:solidFill>
                  <a:srgbClr val="1D6780"/>
                </a:solidFill>
                <a:cs typeface="Arial" panose="020B0604020202020204" pitchFamily="34" charset="0"/>
              </a:rPr>
              <a:t>Шаг 3</a:t>
            </a:r>
            <a:endParaRPr lang="en-US" sz="1524" b="1" kern="0" dirty="0">
              <a:solidFill>
                <a:srgbClr val="1D6780"/>
              </a:solidFill>
              <a:cs typeface="Arial" panose="020B0604020202020204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5873417" y="3178996"/>
            <a:ext cx="431226" cy="339532"/>
          </a:xfrm>
          <a:prstGeom prst="triangle">
            <a:avLst/>
          </a:prstGeom>
          <a:solidFill>
            <a:srgbClr val="A5D6D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78412">
              <a:defRPr/>
            </a:pPr>
            <a:endParaRPr lang="ru-RU" sz="1524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549998" y="2812627"/>
            <a:ext cx="1078064" cy="500164"/>
          </a:xfrm>
          <a:prstGeom prst="roundRect">
            <a:avLst/>
          </a:prstGeom>
          <a:solidFill>
            <a:srgbClr val="A5D6D5">
              <a:lumMod val="60000"/>
              <a:lumOff val="40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889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24" b="1" kern="0" dirty="0">
                <a:solidFill>
                  <a:srgbClr val="1D6780"/>
                </a:solidFill>
                <a:cs typeface="Arial" panose="020B0604020202020204" pitchFamily="34" charset="0"/>
              </a:rPr>
              <a:t>Шаг 4</a:t>
            </a:r>
            <a:endParaRPr lang="en-US" sz="1524" b="1" kern="0" dirty="0">
              <a:solidFill>
                <a:srgbClr val="1D6780"/>
              </a:solidFill>
              <a:cs typeface="Arial" panose="020B0604020202020204" pitchFamily="34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7456010" y="3178996"/>
            <a:ext cx="431226" cy="339532"/>
          </a:xfrm>
          <a:prstGeom prst="triangle">
            <a:avLst/>
          </a:prstGeom>
          <a:solidFill>
            <a:srgbClr val="A5D6D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78412">
              <a:defRPr/>
            </a:pPr>
            <a:endParaRPr lang="ru-RU" sz="1524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132592" y="2812627"/>
            <a:ext cx="1078064" cy="500164"/>
          </a:xfrm>
          <a:prstGeom prst="roundRect">
            <a:avLst/>
          </a:prstGeom>
          <a:solidFill>
            <a:srgbClr val="A5D6D5">
              <a:lumMod val="60000"/>
              <a:lumOff val="40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889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24" b="1" kern="0" dirty="0">
                <a:solidFill>
                  <a:srgbClr val="1D6780"/>
                </a:solidFill>
                <a:cs typeface="Arial" panose="020B0604020202020204" pitchFamily="34" charset="0"/>
              </a:rPr>
              <a:t>Шаг 5</a:t>
            </a:r>
            <a:endParaRPr lang="en-US" sz="1524" b="1" kern="0" dirty="0">
              <a:solidFill>
                <a:srgbClr val="1D6780"/>
              </a:solidFill>
              <a:cs typeface="Arial" panose="020B0604020202020204" pitchFamily="34" charset="0"/>
            </a:endParaRPr>
          </a:p>
        </p:txBody>
      </p:sp>
      <p:sp>
        <p:nvSpPr>
          <p:cNvPr id="27" name="object 29"/>
          <p:cNvSpPr txBox="1"/>
          <p:nvPr/>
        </p:nvSpPr>
        <p:spPr>
          <a:xfrm>
            <a:off x="176787" y="3519870"/>
            <a:ext cx="2066508" cy="1131624"/>
          </a:xfrm>
          <a:prstGeom prst="homePlate">
            <a:avLst>
              <a:gd name="adj" fmla="val 26939"/>
            </a:avLst>
          </a:prstGeom>
          <a:solidFill>
            <a:srgbClr val="EDEFBC"/>
          </a:solidFill>
          <a:ln w="28575">
            <a:solidFill>
              <a:sysClr val="window" lastClr="FFFFFF"/>
            </a:solidFill>
          </a:ln>
        </p:spPr>
        <p:txBody>
          <a:bodyPr vert="horz" wrap="square" lIns="68571" tIns="0" rIns="0" bIns="0" rtlCol="0" anchor="ctr">
            <a:noAutofit/>
          </a:bodyPr>
          <a:lstStyle/>
          <a:p>
            <a:pPr algn="ctr" defTabSz="978412">
              <a:defRPr/>
            </a:pPr>
            <a:r>
              <a:rPr lang="ru-RU" sz="1400" b="1" kern="0" dirty="0">
                <a:solidFill>
                  <a:srgbClr val="1D6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Сортировка</a:t>
            </a:r>
            <a:endParaRPr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80" algn="ctr" defTabSz="978412">
              <a:defRPr/>
            </a:pPr>
            <a:endParaRPr sz="1400" b="1" kern="0" dirty="0">
              <a:solidFill>
                <a:srgbClr val="1D6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0401" y="5387006"/>
            <a:ext cx="176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602" defTabSz="978412">
              <a:defRPr/>
            </a:pPr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Ненужные предметы ведут к потере пространства, времени и денег.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27200" y="5387006"/>
            <a:ext cx="175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Расположи предметы так, чтобы их было легко найти и использовать</a:t>
            </a:r>
            <a:r>
              <a:rPr lang="ru-RU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2684" y="5387006"/>
            <a:ext cx="161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 свое место комфортным и безопасным</a:t>
            </a:r>
            <a:r>
              <a:rPr lang="ru-RU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421" y="5387006"/>
            <a:ext cx="175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Стандартизируй все улучшения</a:t>
            </a:r>
            <a:r>
              <a:rPr lang="ru-RU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0167" y="5387006"/>
            <a:ext cx="191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 так, чтобы система 5С стала неотъемлемой частью твоей жизни</a:t>
            </a:r>
            <a:r>
              <a:rPr lang="ru-RU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59225"/>
            <a:ext cx="4330351" cy="1143000"/>
          </a:xfrm>
        </p:spPr>
        <p:txBody>
          <a:bodyPr/>
          <a:lstStyle/>
          <a:p>
            <a:pPr algn="l" eaLnBrk="1" hangingPunct="1"/>
            <a:r>
              <a:rPr lang="ru-RU" altLang="ru-RU" dirty="0" smtClean="0">
                <a:latin typeface="Verdana" pitchFamily="34" charset="0"/>
              </a:rPr>
              <a:t>Система «5</a:t>
            </a:r>
            <a:r>
              <a:rPr lang="en-US" altLang="ru-RU" dirty="0" smtClean="0">
                <a:latin typeface="Verdana" pitchFamily="34" charset="0"/>
              </a:rPr>
              <a:t>S</a:t>
            </a:r>
            <a:r>
              <a:rPr lang="ru-RU" altLang="ru-RU" dirty="0" smtClean="0">
                <a:latin typeface="Verdana" pitchFamily="34" charset="0"/>
              </a:rPr>
              <a:t>»</a:t>
            </a: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748" y="2261550"/>
            <a:ext cx="8709361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«1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S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» 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Сортировка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990000"/>
              </a:solidFill>
              <a:latin typeface="Verdana" pitchFamily="34" charset="0"/>
            </a:endParaRPr>
          </a:p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Сортировка </a:t>
            </a:r>
            <a:r>
              <a:rPr lang="ru-RU" dirty="0" smtClean="0">
                <a:latin typeface="Verdana" pitchFamily="34" charset="0"/>
              </a:rPr>
              <a:t>подразумевает</a:t>
            </a:r>
          </a:p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Verdana" pitchFamily="34" charset="0"/>
              </a:rPr>
              <a:t>осмотр рабочей зоны, удаление из неё всех ненужных предметов и уборку рабочей зоны. </a:t>
            </a:r>
          </a:p>
          <a:p>
            <a:pPr indent="5397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Verdana" pitchFamily="34" charset="0"/>
            </a:endParaRPr>
          </a:p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Verdana" pitchFamily="34" charset="0"/>
              </a:rPr>
              <a:t>Это улучшает рабочий настрой и безопасность в рабочей зоне.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617A9-F90F-489B-966C-542B0BD9E2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12" y="7374"/>
            <a:ext cx="4941565" cy="2254176"/>
          </a:xfrm>
          <a:prstGeom prst="rect">
            <a:avLst/>
          </a:prstGeom>
        </p:spPr>
      </p:pic>
      <p:sp>
        <p:nvSpPr>
          <p:cNvPr id="10245" name="AutoShape 2"/>
          <p:cNvSpPr>
            <a:spLocks noChangeArrowheads="1"/>
          </p:cNvSpPr>
          <p:nvPr/>
        </p:nvSpPr>
        <p:spPr bwMode="auto">
          <a:xfrm>
            <a:off x="6012160" y="1916832"/>
            <a:ext cx="2944813" cy="1409253"/>
          </a:xfrm>
          <a:prstGeom prst="wedgeEllipseCallout">
            <a:avLst>
              <a:gd name="adj1" fmla="val -60546"/>
              <a:gd name="adj2" fmla="val -42213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charset="0"/>
                <a:ea typeface="Times New Roman" pitchFamily="18" charset="0"/>
              </a:rPr>
              <a:t>Необходимо рассортировать документы и определить места для нахождения каждого вида документа</a:t>
            </a:r>
            <a:endParaRPr lang="ru-RU" altLang="ru-RU" sz="1800" dirty="0"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Verdana" pitchFamily="34" charset="0"/>
              </a:rPr>
              <a:t>Система «5</a:t>
            </a:r>
            <a:r>
              <a:rPr lang="en-US" altLang="ru-RU" smtClean="0">
                <a:latin typeface="Verdana" pitchFamily="34" charset="0"/>
              </a:rPr>
              <a:t>S</a:t>
            </a:r>
            <a:r>
              <a:rPr lang="ru-RU" altLang="ru-RU" smtClean="0">
                <a:latin typeface="Verdana" pitchFamily="34" charset="0"/>
              </a:rPr>
              <a:t>»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52596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«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2S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» 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Соблюдение порядка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990000"/>
              </a:solidFill>
              <a:latin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Соблюдение порядка </a:t>
            </a:r>
            <a:r>
              <a:rPr lang="ru-RU" dirty="0" smtClean="0">
                <a:latin typeface="Verdana" pitchFamily="34" charset="0"/>
              </a:rPr>
              <a:t>предполагает определение и обозначение места для всех нужных предметов на рабочем месте. Ключ к минимизации потерь ценного производительного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Verdana" pitchFamily="34" charset="0"/>
              </a:rPr>
              <a:t>времени, заключается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Verdana" pitchFamily="34" charset="0"/>
              </a:rPr>
              <a:t>в принципе 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«место для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всего, и все на своем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месте».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5CCD2-4479-4818-A072-AB5386CF0F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98" y="3899673"/>
            <a:ext cx="418420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Verdana" pitchFamily="34" charset="0"/>
              </a:rPr>
              <a:t>Система «5</a:t>
            </a:r>
            <a:r>
              <a:rPr lang="en-US" altLang="ru-RU" dirty="0">
                <a:latin typeface="Verdana" pitchFamily="34" charset="0"/>
              </a:rPr>
              <a:t>S</a:t>
            </a:r>
            <a:r>
              <a:rPr lang="ru-RU" altLang="ru-RU" dirty="0">
                <a:latin typeface="Verdana" pitchFamily="34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Размещаем </a:t>
            </a:r>
            <a:r>
              <a:rPr lang="ru-RU" dirty="0"/>
              <a:t>рационально все нужное </a:t>
            </a:r>
            <a:r>
              <a:rPr lang="ru-RU" dirty="0" smtClean="0"/>
              <a:t>чтобы </a:t>
            </a:r>
            <a:r>
              <a:rPr lang="ru-RU" dirty="0"/>
              <a:t>работать быстро, без ошибок и потерь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0FF6-EF5A-427F-A3D6-3A4C16ECBD2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67426"/>
            <a:ext cx="5566354" cy="35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Verdana" pitchFamily="34" charset="0"/>
              </a:rPr>
              <a:t>Система «5</a:t>
            </a:r>
            <a:r>
              <a:rPr lang="en-US" altLang="ru-RU" dirty="0" smtClean="0">
                <a:latin typeface="Verdana" pitchFamily="34" charset="0"/>
              </a:rPr>
              <a:t>S</a:t>
            </a:r>
            <a:r>
              <a:rPr lang="ru-RU" altLang="ru-RU" dirty="0" smtClean="0">
                <a:latin typeface="Verdana" pitchFamily="34" charset="0"/>
              </a:rPr>
              <a:t>»</a:t>
            </a: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95512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 «3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S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» 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Содержание в чистоте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990000"/>
              </a:solidFill>
              <a:latin typeface="Verdana" pitchFamily="34" charset="0"/>
            </a:endParaRPr>
          </a:p>
          <a:p>
            <a:pPr indent="457200" algn="just"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          Содержание в чистоте </a:t>
            </a:r>
            <a:endParaRPr lang="ru-RU" dirty="0">
              <a:solidFill>
                <a:srgbClr val="990000"/>
              </a:solidFill>
              <a:latin typeface="Verdana" pitchFamily="34" charset="0"/>
            </a:endParaRPr>
          </a:p>
          <a:p>
            <a:pPr indent="11113" algn="just"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Verdana" pitchFamily="34" charset="0"/>
              </a:rPr>
              <a:t>подразумевает очистку оборудования и рабочих зон в степени, достаточной для возможности осмотра.</a:t>
            </a:r>
          </a:p>
          <a:p>
            <a:pPr indent="457200" algn="just"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Verdana" pitchFamily="34" charset="0"/>
              </a:rPr>
              <a:t>Наведение чистоты обеспечит немедленное выявление потенциальных проблем, которые могут прервать процесс оказания услуг или даже привести к остановке  оборудования.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34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EC8D9-EAEE-4808-9A77-CB10CF579FB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Verdana" pitchFamily="34" charset="0"/>
              </a:rPr>
              <a:t>Система «5</a:t>
            </a:r>
            <a:r>
              <a:rPr lang="en-US" altLang="ru-RU" smtClean="0">
                <a:latin typeface="Verdana" pitchFamily="34" charset="0"/>
              </a:rPr>
              <a:t>S</a:t>
            </a:r>
            <a:r>
              <a:rPr lang="ru-RU" altLang="ru-RU" smtClean="0">
                <a:latin typeface="Verdana" pitchFamily="34" charset="0"/>
              </a:rPr>
              <a:t>»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320" y="1294073"/>
            <a:ext cx="6730480" cy="2593591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«4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S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» </a:t>
            </a:r>
            <a:r>
              <a:rPr lang="en-US" dirty="0" smtClean="0">
                <a:solidFill>
                  <a:srgbClr val="990000"/>
                </a:solidFill>
                <a:latin typeface="Verdana" pitchFamily="34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Verdana" pitchFamily="34" charset="0"/>
              </a:rPr>
              <a:t>Стандартизация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Стандартизация</a:t>
            </a:r>
            <a:r>
              <a:rPr lang="ru-RU" dirty="0" smtClean="0"/>
              <a:t> </a:t>
            </a:r>
            <a:r>
              <a:rPr lang="ru-RU" dirty="0"/>
              <a:t>– предотвращение повторного возникновения проблем и необходимость искать источник проблемы.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C24A3-9448-4CB2-B778-2BBEC21217B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3" descr="F:\ПСР\Мастюрн ПОСЛЕ\DSCN0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87664"/>
            <a:ext cx="3403289" cy="29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 rot="16200000">
            <a:off x="5321536" y="4627544"/>
            <a:ext cx="796322" cy="1151292"/>
          </a:xfrm>
          <a:prstGeom prst="wedgeEllipseCallout">
            <a:avLst>
              <a:gd name="adj1" fmla="val 101607"/>
              <a:gd name="adj2" fmla="val 15298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1100" dirty="0">
                <a:cs typeface="Arial" pitchFamily="34" charset="0"/>
              </a:rPr>
              <a:t>Стандарт рабочего </a:t>
            </a:r>
            <a:r>
              <a:rPr lang="ru-RU" altLang="ru-RU" sz="1100" dirty="0" smtClean="0">
                <a:cs typeface="Arial" pitchFamily="34" charset="0"/>
              </a:rPr>
              <a:t>места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8335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/>
              <a:t>Если причины проблем не найдены при сортировке, приведении в порядок и уборке – не будет стандарта. </a:t>
            </a:r>
          </a:p>
        </p:txBody>
      </p:sp>
      <p:pic>
        <p:nvPicPr>
          <p:cNvPr id="8" name="Рисунок 3" descr="сверловщ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" y="23984"/>
            <a:ext cx="1947000" cy="28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810</Words>
  <Application>Microsoft Office PowerPoint</Application>
  <PresentationFormat>Экран (4:3)</PresentationFormat>
  <Paragraphs>153</Paragraphs>
  <Slides>25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CorelDRAW</vt:lpstr>
      <vt:lpstr>Инструменты бережливого производства</vt:lpstr>
      <vt:lpstr>Основные инструменты бережливого производства</vt:lpstr>
      <vt:lpstr>Система «5S»</vt:lpstr>
      <vt:lpstr>Система 5S</vt:lpstr>
      <vt:lpstr>Система «5S»</vt:lpstr>
      <vt:lpstr>Система «5S»</vt:lpstr>
      <vt:lpstr>Система «5S»</vt:lpstr>
      <vt:lpstr>Система «5S»</vt:lpstr>
      <vt:lpstr>Система «5S»</vt:lpstr>
      <vt:lpstr>Система «5S»</vt:lpstr>
      <vt:lpstr>Визуализация</vt:lpstr>
      <vt:lpstr>Визуализация</vt:lpstr>
      <vt:lpstr>Визуализация</vt:lpstr>
      <vt:lpstr>PDCA</vt:lpstr>
      <vt:lpstr>Кайдзен  – непрерывное совершенствование</vt:lpstr>
      <vt:lpstr>Канбан</vt:lpstr>
      <vt:lpstr>Just in time</vt:lpstr>
      <vt:lpstr>«Пока-ёкэ»</vt:lpstr>
      <vt:lpstr>Гемба</vt:lpstr>
      <vt:lpstr>Картирование потока создания ценности (КПСЦ)</vt:lpstr>
      <vt:lpstr>Картирование потока создания ценности (КПСЦ)</vt:lpstr>
      <vt:lpstr>Основные этапы создания КПСЦ</vt:lpstr>
      <vt:lpstr>Метод «5 почему»</vt:lpstr>
      <vt:lpstr>Метод «5 почему»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Эдуард</cp:lastModifiedBy>
  <cp:revision>123</cp:revision>
  <cp:lastPrinted>2021-03-18T10:04:18Z</cp:lastPrinted>
  <dcterms:created xsi:type="dcterms:W3CDTF">2011-12-19T11:24:36Z</dcterms:created>
  <dcterms:modified xsi:type="dcterms:W3CDTF">2021-03-18T10:17:46Z</dcterms:modified>
</cp:coreProperties>
</file>