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7" r:id="rId2"/>
  </p:sldIdLst>
  <p:sldSz cx="6858000" cy="9906000" type="A4"/>
  <p:notesSz cx="6794500" cy="9931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95D"/>
    <a:srgbClr val="363636"/>
    <a:srgbClr val="282828"/>
    <a:srgbClr val="FF3A2C"/>
    <a:srgbClr val="4B4747"/>
    <a:srgbClr val="454141"/>
    <a:srgbClr val="69A4D9"/>
    <a:srgbClr val="FF9F9F"/>
    <a:srgbClr val="F23629"/>
    <a:srgbClr val="ED1D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218" autoAdjust="0"/>
    <p:restoredTop sz="96395" autoAdjust="0"/>
  </p:normalViewPr>
  <p:slideViewPr>
    <p:cSldViewPr snapToGrid="0">
      <p:cViewPr varScale="1">
        <p:scale>
          <a:sx n="77" d="100"/>
          <a:sy n="77" d="100"/>
        </p:scale>
        <p:origin x="3288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8645" y="0"/>
            <a:ext cx="2944283" cy="49829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798EE2-91CD-408B-9FE1-43A8A817ECA2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238375" y="1241425"/>
            <a:ext cx="2317750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D8B5D7-5A22-4575-A815-CED3A39D3D6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3249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7B88A-014A-4776-AFB9-0BC8CE85C8CB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98F03-1F5C-4729-94A0-3466E307BA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5766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7B88A-014A-4776-AFB9-0BC8CE85C8CB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98F03-1F5C-4729-94A0-3466E307BA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892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7B88A-014A-4776-AFB9-0BC8CE85C8CB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98F03-1F5C-4729-94A0-3466E307BA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4468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7B88A-014A-4776-AFB9-0BC8CE85C8CB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98F03-1F5C-4729-94A0-3466E307BA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6251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7B88A-014A-4776-AFB9-0BC8CE85C8CB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98F03-1F5C-4729-94A0-3466E307BA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9329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7B88A-014A-4776-AFB9-0BC8CE85C8CB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98F03-1F5C-4729-94A0-3466E307BA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943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7B88A-014A-4776-AFB9-0BC8CE85C8CB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98F03-1F5C-4729-94A0-3466E307BA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9422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7B88A-014A-4776-AFB9-0BC8CE85C8CB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98F03-1F5C-4729-94A0-3466E307BA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0489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7B88A-014A-4776-AFB9-0BC8CE85C8CB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98F03-1F5C-4729-94A0-3466E307BA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40050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7B88A-014A-4776-AFB9-0BC8CE85C8CB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98F03-1F5C-4729-94A0-3466E307BA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8607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7B88A-014A-4776-AFB9-0BC8CE85C8CB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98F03-1F5C-4729-94A0-3466E307BA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4933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B7B88A-014A-4776-AFB9-0BC8CE85C8CB}" type="datetimeFigureOut">
              <a:rPr lang="ru-RU" smtClean="0"/>
              <a:t>23.05.2022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98F03-1F5C-4729-94A0-3466E307BAB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0719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7000">
              <a:srgbClr val="FFFFFF"/>
            </a:gs>
            <a:gs pos="32000">
              <a:srgbClr val="E4E4E4">
                <a:lumMod val="90000"/>
              </a:srgbClr>
            </a:gs>
            <a:gs pos="49000">
              <a:schemeClr val="bg1">
                <a:lumMod val="85000"/>
              </a:schemeClr>
            </a:gs>
            <a:gs pos="74000">
              <a:schemeClr val="bg1"/>
            </a:gs>
          </a:gsLst>
          <a:lin ang="4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52017" y="966730"/>
            <a:ext cx="6753965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Уважаемые сотрудники,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Для Вас специальное предложение</a:t>
            </a:r>
            <a:r>
              <a:rPr kumimoji="0" lang="en-US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 </a:t>
            </a:r>
            <a:r>
              <a:rPr kumimoji="0" lang="ru-RU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по зарплатному проекту 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</a:rPr>
              <a:t>от Альфа-Банка</a:t>
            </a:r>
            <a:endParaRPr kumimoji="0" lang="en-US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" b="1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</a:rPr>
              <a:t>Зарплатная карта </a:t>
            </a:r>
            <a:r>
              <a:rPr kumimoji="0" lang="ru-RU" b="1" i="0" u="none" strike="noStrike" kern="0" cap="none" spc="0" normalizeH="0" baseline="0" noProof="0" dirty="0">
                <a:ln>
                  <a:noFill/>
                </a:ln>
                <a:solidFill>
                  <a:srgbClr val="EE3023"/>
                </a:solidFill>
                <a:effectLst/>
                <a:uLnTx/>
                <a:uFillTx/>
                <a:ea typeface="Calibri" panose="020F0502020204030204" pitchFamily="34" charset="0"/>
              </a:rPr>
              <a:t>«Альфа-Карта МИР»</a:t>
            </a:r>
            <a:endParaRPr kumimoji="0" lang="ru-RU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Calibri" panose="020F0502020204030204" pitchFamily="34" charset="0"/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3603" y="2273555"/>
            <a:ext cx="2005319" cy="1259119"/>
          </a:xfrm>
          <a:prstGeom prst="roundRect">
            <a:avLst>
              <a:gd name="adj" fmla="val 8399"/>
            </a:avLst>
          </a:prstGeom>
          <a:ln w="3175">
            <a:solidFill>
              <a:schemeClr val="bg1">
                <a:lumMod val="65000"/>
              </a:schemeClr>
            </a:solidFill>
          </a:ln>
          <a:effectLst>
            <a:outerShdw sx="1000" sy="1000" algn="ctr" rotWithShape="0">
              <a:srgbClr val="000000"/>
            </a:outerShdw>
            <a:reflection blurRad="101600" endPos="31000" dir="5400000" sy="-100000" algn="bl" rotWithShape="0"/>
          </a:effectLst>
        </p:spPr>
      </p:pic>
      <p:sp>
        <p:nvSpPr>
          <p:cNvPr id="20" name="object 5"/>
          <p:cNvSpPr txBox="1"/>
          <p:nvPr/>
        </p:nvSpPr>
        <p:spPr>
          <a:xfrm>
            <a:off x="102663" y="3560254"/>
            <a:ext cx="2093929" cy="278537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18100" b="1" i="0" u="none" strike="noStrike" kern="1200" cap="none" spc="-5" normalizeH="0" baseline="0" noProof="0" dirty="0">
                <a:ln>
                  <a:noFill/>
                </a:ln>
                <a:solidFill>
                  <a:srgbClr val="EF312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Styrene B LC Black"/>
                <a:ea typeface="+mn-ea"/>
                <a:cs typeface="Styrene B LC Black"/>
              </a:rPr>
              <a:t>0</a:t>
            </a:r>
            <a:r>
              <a:rPr kumimoji="0" lang="ru-RU" sz="5400" b="1" i="0" u="none" strike="noStrike" kern="1200" cap="none" spc="-50" normalizeH="0" baseline="0" noProof="0" dirty="0">
                <a:ln>
                  <a:noFill/>
                </a:ln>
                <a:solidFill>
                  <a:srgbClr val="EF312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Styrene B LC Black"/>
                <a:ea typeface="+mn-ea"/>
                <a:cs typeface="Styrene B LC Black"/>
              </a:rPr>
              <a:t>₽</a:t>
            </a:r>
            <a:endParaRPr kumimoji="0" lang="ru-RU" sz="8800" b="1" i="0" u="none" strike="noStrike" kern="1200" cap="none" spc="-50" normalizeH="0" baseline="0" noProof="0" dirty="0">
              <a:ln>
                <a:noFill/>
              </a:ln>
              <a:solidFill>
                <a:srgbClr val="EF3124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Styrene B LC Black"/>
              <a:ea typeface="+mn-ea"/>
              <a:cs typeface="Styrene B LC Black"/>
            </a:endParaRPr>
          </a:p>
        </p:txBody>
      </p:sp>
      <p:sp>
        <p:nvSpPr>
          <p:cNvPr id="21" name="object 10"/>
          <p:cNvSpPr txBox="1"/>
          <p:nvPr/>
        </p:nvSpPr>
        <p:spPr>
          <a:xfrm>
            <a:off x="1912816" y="3744919"/>
            <a:ext cx="4890430" cy="2600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984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>
                <a:tab pos="241300" algn="l"/>
              </a:tabLst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cs typeface="Styrene B LC Regular"/>
              </a:rPr>
              <a:t>Обслуживание карты </a:t>
            </a:r>
          </a:p>
          <a:p>
            <a:pPr marL="2984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>
                <a:tab pos="241300" algn="l"/>
              </a:tabLst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cs typeface="Styrene B LC Regular"/>
              </a:rPr>
              <a:t>SMS-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cs typeface="Styrene B LC Regular"/>
              </a:rPr>
              <a:t>уведомления </a:t>
            </a:r>
          </a:p>
          <a:p>
            <a:pPr marL="2984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>
                <a:tab pos="241300" algn="l"/>
              </a:tabLst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cs typeface="Styrene B LC Regular"/>
              </a:rPr>
              <a:t>Перевод в рублях в другой банк по номеру телефона</a:t>
            </a:r>
          </a:p>
          <a:p>
            <a:pPr marL="2984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>
                <a:tab pos="241300" algn="l"/>
              </a:tabLst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cs typeface="Styrene B LC Regular"/>
              </a:rPr>
              <a:t>С</a:t>
            </a:r>
            <a:r>
              <a:rPr kumimoji="0" sz="16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cs typeface="Styrene B LC Regular"/>
              </a:rPr>
              <a:t>нятие</a:t>
            </a: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cs typeface="Styrene B LC Regular"/>
              </a:rPr>
              <a:t> наличных в банкомате </a:t>
            </a:r>
            <a:r>
              <a:rPr lang="ru-RU" sz="1600" b="1" dirty="0">
                <a:solidFill>
                  <a:prstClr val="black"/>
                </a:solidFill>
                <a:latin typeface="Trebuchet MS" panose="020B0603020202020204" pitchFamily="34" charset="0"/>
                <a:cs typeface="Styrene B LC Regular"/>
              </a:rPr>
              <a:t>любого банка без комиссии</a:t>
            </a:r>
            <a:endParaRPr kumimoji="0" lang="ru-RU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cs typeface="Styrene B LC Regular"/>
            </a:endParaRPr>
          </a:p>
          <a:p>
            <a:pPr marL="2984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>
                <a:tab pos="241300" algn="l"/>
              </a:tabLst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cs typeface="Styrene B LC Regular"/>
              </a:rPr>
              <a:t>Перевыпуск карты по любой причине </a:t>
            </a:r>
          </a:p>
          <a:p>
            <a:pPr marL="2984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Ø"/>
              <a:tabLst>
                <a:tab pos="241300" algn="l"/>
              </a:tabLst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cs typeface="Styrene B LC Regular"/>
              </a:rPr>
              <a:t>Оплата коммунальных услуг, мобильной связи, штрафов ГИБДД, налогов, ЖКХ</a:t>
            </a:r>
          </a:p>
        </p:txBody>
      </p:sp>
      <p:sp>
        <p:nvSpPr>
          <p:cNvPr id="11" name="object 6"/>
          <p:cNvSpPr txBox="1"/>
          <p:nvPr/>
        </p:nvSpPr>
        <p:spPr>
          <a:xfrm>
            <a:off x="353932" y="7213934"/>
            <a:ext cx="2870236" cy="7675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ctr" defTabSz="990527">
              <a:spcBef>
                <a:spcPts val="300"/>
              </a:spcBef>
              <a:tabLst>
                <a:tab pos="261389" algn="l"/>
              </a:tabLst>
              <a:defRPr/>
            </a:pPr>
            <a:r>
              <a:rPr lang="ru-RU" sz="1400" b="1" dirty="0" err="1">
                <a:solidFill>
                  <a:prstClr val="black"/>
                </a:solidFill>
                <a:latin typeface="Trebuchet MS" panose="020B0603020202020204" pitchFamily="34" charset="0"/>
                <a:cs typeface="Styrene B LC Regular"/>
              </a:rPr>
              <a:t>кэшбэк</a:t>
            </a:r>
            <a:r>
              <a:rPr lang="ru-RU" sz="1400" b="1" dirty="0">
                <a:solidFill>
                  <a:prstClr val="black"/>
                </a:solidFill>
                <a:latin typeface="Trebuchet MS" panose="020B0603020202020204" pitchFamily="34" charset="0"/>
                <a:cs typeface="Styrene B LC Regular"/>
              </a:rPr>
              <a:t> от </a:t>
            </a:r>
            <a:r>
              <a:rPr lang="ru-RU" sz="1400" b="1" dirty="0">
                <a:solidFill>
                  <a:srgbClr val="FF0000"/>
                </a:solidFill>
                <a:latin typeface="Trebuchet MS" panose="020B0603020202020204" pitchFamily="34" charset="0"/>
                <a:cs typeface="Styrene B LC Regular"/>
              </a:rPr>
              <a:t>Альфа-Банка</a:t>
            </a:r>
            <a:r>
              <a:rPr lang="ru-RU" sz="1400" b="1" dirty="0">
                <a:solidFill>
                  <a:prstClr val="black"/>
                </a:solidFill>
                <a:latin typeface="Trebuchet MS" panose="020B0603020202020204" pitchFamily="34" charset="0"/>
                <a:cs typeface="Styrene B LC Regular"/>
              </a:rPr>
              <a:t> </a:t>
            </a:r>
            <a:br>
              <a:rPr lang="ru-RU" sz="1400" b="1" dirty="0">
                <a:solidFill>
                  <a:prstClr val="black"/>
                </a:solidFill>
                <a:latin typeface="Trebuchet MS" panose="020B0603020202020204" pitchFamily="34" charset="0"/>
                <a:cs typeface="Styrene B LC Regular"/>
              </a:rPr>
            </a:br>
            <a:r>
              <a:rPr lang="ru-RU" sz="1400" b="1" dirty="0">
                <a:solidFill>
                  <a:prstClr val="black"/>
                </a:solidFill>
                <a:latin typeface="Trebuchet MS" panose="020B0603020202020204" pitchFamily="34" charset="0"/>
                <a:cs typeface="Styrene B LC Regular"/>
              </a:rPr>
              <a:t>за все покупки реальными деньгами, а не бонусами</a:t>
            </a:r>
            <a:endParaRPr lang="ru-RU" sz="1400" b="1" dirty="0">
              <a:solidFill>
                <a:prstClr val="black"/>
              </a:solidFill>
              <a:latin typeface="Styrene B LC Regular"/>
              <a:cs typeface="Styrene B LC Regular"/>
            </a:endParaRPr>
          </a:p>
          <a:p>
            <a:pPr marL="7144" algn="ctr" defTabSz="514350">
              <a:tabLst>
                <a:tab pos="2192060" algn="l"/>
              </a:tabLst>
              <a:defRPr/>
            </a:pPr>
            <a:endParaRPr sz="788" b="1" dirty="0">
              <a:solidFill>
                <a:prstClr val="black"/>
              </a:solidFill>
              <a:latin typeface="Styrene B LC Regular"/>
              <a:cs typeface="Styrene B LC Regular"/>
            </a:endParaRPr>
          </a:p>
        </p:txBody>
      </p:sp>
      <p:sp>
        <p:nvSpPr>
          <p:cNvPr id="12" name="object 11"/>
          <p:cNvSpPr txBox="1"/>
          <p:nvPr/>
        </p:nvSpPr>
        <p:spPr>
          <a:xfrm>
            <a:off x="1255318" y="6489273"/>
            <a:ext cx="1067464" cy="83099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144" defTabSz="514350">
              <a:defRPr/>
            </a:pPr>
            <a:r>
              <a:rPr sz="1688" b="1" spc="8" dirty="0">
                <a:solidFill>
                  <a:srgbClr val="EF312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yrene B LC Black"/>
                <a:cs typeface="Styrene B LC Black"/>
              </a:rPr>
              <a:t>д</a:t>
            </a:r>
            <a:r>
              <a:rPr sz="1688" b="1" spc="17" dirty="0">
                <a:solidFill>
                  <a:srgbClr val="EF312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yrene B LC Black"/>
                <a:cs typeface="Styrene B LC Black"/>
              </a:rPr>
              <a:t>о</a:t>
            </a:r>
            <a:r>
              <a:rPr sz="5400" b="1" spc="-101" dirty="0">
                <a:solidFill>
                  <a:srgbClr val="E819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Arial Black"/>
              </a:rPr>
              <a:t>2</a:t>
            </a:r>
            <a:r>
              <a:rPr sz="3094" b="1" spc="276" dirty="0">
                <a:solidFill>
                  <a:srgbClr val="EF312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yrene B LC Black"/>
                <a:cs typeface="Styrene B LC Black"/>
              </a:rPr>
              <a:t>%</a:t>
            </a:r>
            <a:endParaRPr sz="3094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tyrene B LC Black"/>
              <a:cs typeface="Styrene B LC Black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409366" y="7226053"/>
            <a:ext cx="3264998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90527">
              <a:spcBef>
                <a:spcPts val="300"/>
              </a:spcBef>
              <a:tabLst>
                <a:tab pos="261389" algn="l"/>
              </a:tabLst>
              <a:defRPr/>
            </a:pPr>
            <a:r>
              <a:rPr lang="ru-RU" sz="1400" b="1" dirty="0" err="1">
                <a:solidFill>
                  <a:prstClr val="black"/>
                </a:solidFill>
                <a:latin typeface="Trebuchet MS" panose="020B0603020202020204" pitchFamily="34" charset="0"/>
                <a:cs typeface="Styrene B LC Regular"/>
              </a:rPr>
              <a:t>кэшбэк</a:t>
            </a:r>
            <a:r>
              <a:rPr lang="ru-RU" sz="1400" b="1" dirty="0">
                <a:solidFill>
                  <a:prstClr val="black"/>
                </a:solidFill>
                <a:latin typeface="Trebuchet MS" panose="020B0603020202020204" pitchFamily="34" charset="0"/>
                <a:cs typeface="Styrene B LC Regular"/>
              </a:rPr>
              <a:t> от платежной системы </a:t>
            </a:r>
            <a:r>
              <a:rPr lang="ru-RU" sz="1400" b="1" dirty="0">
                <a:solidFill>
                  <a:srgbClr val="FF0000"/>
                </a:solidFill>
                <a:latin typeface="Trebuchet MS" panose="020B0603020202020204" pitchFamily="34" charset="0"/>
                <a:cs typeface="Styrene B LC Regular"/>
              </a:rPr>
              <a:t>МИР</a:t>
            </a:r>
            <a:r>
              <a:rPr lang="ru-RU" sz="1400" b="1" dirty="0">
                <a:solidFill>
                  <a:prstClr val="black"/>
                </a:solidFill>
                <a:latin typeface="Trebuchet MS" panose="020B0603020202020204" pitchFamily="34" charset="0"/>
                <a:cs typeface="Styrene B LC Regular"/>
              </a:rPr>
              <a:t> за покупки в магазинах партнёров с </a:t>
            </a:r>
            <a:r>
              <a:rPr lang="en-US" sz="1400" b="1" dirty="0">
                <a:solidFill>
                  <a:prstClr val="black"/>
                </a:solidFill>
                <a:latin typeface="Trebuchet MS" panose="020B0603020202020204" pitchFamily="34" charset="0"/>
                <a:cs typeface="Styrene B LC Regular"/>
              </a:rPr>
              <a:t>privetmir.ru</a:t>
            </a:r>
            <a:endParaRPr lang="ru-RU" sz="1400" b="1" dirty="0">
              <a:solidFill>
                <a:prstClr val="black"/>
              </a:solidFill>
              <a:latin typeface="Trebuchet MS" panose="020B0603020202020204" pitchFamily="34" charset="0"/>
              <a:cs typeface="Styrene B LC Regular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230521" y="6458542"/>
            <a:ext cx="1622688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7144" defTabSz="514350">
              <a:defRPr/>
            </a:pPr>
            <a:r>
              <a:rPr lang="ru-RU" sz="1688" b="1" spc="8" dirty="0">
                <a:solidFill>
                  <a:srgbClr val="EF312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yrene B LC Black"/>
                <a:cs typeface="Styrene B LC Black"/>
              </a:rPr>
              <a:t>д</a:t>
            </a:r>
            <a:r>
              <a:rPr lang="ru-RU" sz="1688" b="1" spc="17" dirty="0">
                <a:solidFill>
                  <a:srgbClr val="EF312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yrene B LC Black"/>
                <a:cs typeface="Styrene B LC Black"/>
              </a:rPr>
              <a:t>о</a:t>
            </a:r>
            <a:r>
              <a:rPr lang="ru-RU" sz="5400" b="1" spc="-107" dirty="0">
                <a:solidFill>
                  <a:srgbClr val="E8191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/>
                <a:cs typeface="Styrene B LC Black"/>
              </a:rPr>
              <a:t>33</a:t>
            </a:r>
            <a:r>
              <a:rPr lang="ru-RU" sz="3094" b="1" spc="14" dirty="0">
                <a:solidFill>
                  <a:srgbClr val="EF3124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yrene B LC Black"/>
                <a:cs typeface="Styrene B LC Black"/>
              </a:rPr>
              <a:t>%</a:t>
            </a:r>
            <a:endParaRPr lang="ru-RU" sz="3094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tyrene B LC Black"/>
              <a:cs typeface="Styrene B LC Black"/>
            </a:endParaRPr>
          </a:p>
        </p:txBody>
      </p:sp>
      <p:cxnSp>
        <p:nvCxnSpPr>
          <p:cNvPr id="24" name="Прямая соединительная линия 23"/>
          <p:cNvCxnSpPr>
            <a:cxnSpLocks/>
          </p:cNvCxnSpPr>
          <p:nvPr/>
        </p:nvCxnSpPr>
        <p:spPr>
          <a:xfrm>
            <a:off x="49281" y="8106533"/>
            <a:ext cx="6753965" cy="0"/>
          </a:xfrm>
          <a:prstGeom prst="line">
            <a:avLst/>
          </a:prstGeom>
          <a:noFill/>
          <a:ln w="6350" cap="flat" cmpd="sng" algn="ctr">
            <a:solidFill>
              <a:srgbClr val="FF0000"/>
            </a:solidFill>
            <a:prstDash val="solid"/>
            <a:miter lim="800000"/>
          </a:ln>
          <a:effectLst/>
        </p:spPr>
      </p:cxnSp>
      <p:sp>
        <p:nvSpPr>
          <p:cNvPr id="26" name="Прямоугольник 25"/>
          <p:cNvSpPr/>
          <p:nvPr/>
        </p:nvSpPr>
        <p:spPr>
          <a:xfrm>
            <a:off x="-16978" y="8106533"/>
            <a:ext cx="688647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tyrene B LC Regular"/>
                <a:ea typeface="+mn-ea"/>
                <a:cs typeface="Styrene B LC Regular"/>
              </a:rPr>
              <a:t>Для выпуска зарплатной карты и присоединения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tyrene B LC Regular"/>
                <a:ea typeface="+mn-ea"/>
                <a:cs typeface="Styrene B LC Regular"/>
              </a:rPr>
              <a:t>к зарплатному проекту необходимо обратиться </a:t>
            </a:r>
            <a:r>
              <a:rPr lang="ru-RU" sz="1400" b="1" dirty="0">
                <a:solidFill>
                  <a:srgbClr val="FF0000"/>
                </a:solidFill>
                <a:latin typeface="Styrene B LC Regular"/>
                <a:cs typeface="Styrene B LC Regular"/>
              </a:rPr>
              <a:t>к нашему сотруднику</a:t>
            </a:r>
            <a:endParaRPr kumimoji="0" lang="ru-RU" sz="1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Styrene B LC Regular"/>
              <a:ea typeface="+mn-ea"/>
              <a:cs typeface="Styrene B LC Regular"/>
            </a:endParaRP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58" t="20610" r="20956" b="17605"/>
          <a:stretch/>
        </p:blipFill>
        <p:spPr>
          <a:xfrm>
            <a:off x="102663" y="8849761"/>
            <a:ext cx="1039806" cy="964557"/>
          </a:xfrm>
          <a:prstGeom prst="rect">
            <a:avLst/>
          </a:prstGeom>
        </p:spPr>
      </p:pic>
      <p:sp>
        <p:nvSpPr>
          <p:cNvPr id="28" name="Прямоугольник 27"/>
          <p:cNvSpPr/>
          <p:nvPr/>
        </p:nvSpPr>
        <p:spPr>
          <a:xfrm>
            <a:off x="1255318" y="8613989"/>
            <a:ext cx="501822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cs typeface="Styrene B LC Regular"/>
              </a:rPr>
              <a:t>По вопросам </a:t>
            </a:r>
            <a:r>
              <a:rPr lang="ru-RU" sz="1200" b="1" dirty="0">
                <a:solidFill>
                  <a:prstClr val="black"/>
                </a:solidFill>
                <a:latin typeface="Trebuchet MS" panose="020B0603020202020204" pitchFamily="34" charset="0"/>
                <a:cs typeface="Styrene B LC Regular"/>
              </a:rPr>
              <a:t>присоединения к зарплатному обращаться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cs typeface="Styrene B LC Regular"/>
              </a:rPr>
              <a:t> обращаться</a:t>
            </a:r>
            <a:r>
              <a:rPr lang="ru-RU" sz="1200" b="1" dirty="0">
                <a:solidFill>
                  <a:prstClr val="black"/>
                </a:solidFill>
                <a:latin typeface="Trebuchet MS" panose="020B0603020202020204" pitchFamily="34" charset="0"/>
                <a:cs typeface="Styrene B LC Regular"/>
              </a:rPr>
              <a:t>: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cs typeface="Styrene B LC Regular"/>
              </a:rPr>
              <a:t> </a:t>
            </a:r>
          </a:p>
          <a:p>
            <a:pPr lvl="0" defTabSz="914400"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 pitchFamily="34" charset="0"/>
                <a:cs typeface="Styrene B LC Regular"/>
              </a:rPr>
              <a:t>Ильченко Александр Андреевич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cs typeface="Styrene B LC Regular"/>
              </a:rPr>
              <a:t>,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rebuchet MS" panose="020B0603020202020204" pitchFamily="34" charset="0"/>
                <a:cs typeface="Styrene B LC Regular"/>
              </a:rPr>
              <a:t> </a:t>
            </a:r>
            <a:r>
              <a:rPr lang="ru-RU" sz="1200" b="1" dirty="0"/>
              <a:t>Менеджер по развитию отношений с корпоративными клиентами</a:t>
            </a: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cs typeface="Styrene B LC Regular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cs typeface="Styrene B LC Regular"/>
              </a:rPr>
              <a:t>Тел:  +7 (968) 196 34 58, +7 (812) 329 80 50 доб. 012 </a:t>
            </a:r>
            <a:r>
              <a:rPr lang="ru-RU" altLang="ru-RU" sz="1200" b="1" dirty="0">
                <a:solidFill>
                  <a:prstClr val="black"/>
                </a:solidFill>
                <a:latin typeface="Trebuchet MS" panose="020B0603020202020204" pitchFamily="34" charset="0"/>
                <a:cs typeface="Styrene B LC Regular"/>
              </a:rPr>
              <a:t>7523</a:t>
            </a:r>
            <a:endParaRPr kumimoji="0" lang="ru-RU" altLang="ru-RU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cs typeface="Styrene B LC Regular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cs typeface="Styrene B LC Regular"/>
              </a:rPr>
              <a:t>Эл.адрес</a:t>
            </a:r>
            <a:r>
              <a:rPr kumimoji="0" lang="ru-RU" alt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cs typeface="Styrene B LC Regular"/>
              </a:rPr>
              <a:t>: </a:t>
            </a:r>
            <a:r>
              <a:rPr kumimoji="0" lang="en-US" alt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cs typeface="Styrene B LC Regular"/>
              </a:rPr>
              <a:t> </a:t>
            </a:r>
            <a:r>
              <a:rPr lang="en-US" altLang="ru-RU" sz="1200" b="1" dirty="0" err="1">
                <a:solidFill>
                  <a:prstClr val="black"/>
                </a:solidFill>
                <a:latin typeface="Trebuchet MS" panose="020B0603020202020204" pitchFamily="34" charset="0"/>
                <a:cs typeface="Styrene B LC Regular"/>
              </a:rPr>
              <a:t>Aailchenko</a:t>
            </a:r>
            <a:r>
              <a:rPr kumimoji="0" lang="ru-RU" alt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cs typeface="Styrene B LC Regular"/>
              </a:rPr>
              <a:t>@</a:t>
            </a:r>
            <a:r>
              <a:rPr kumimoji="0" lang="en-US" alt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cs typeface="Styrene B LC Regular"/>
              </a:rPr>
              <a:t>alfabank</a:t>
            </a:r>
            <a:r>
              <a:rPr kumimoji="0" lang="ru-RU" alt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cs typeface="Styrene B LC Regular"/>
              </a:rPr>
              <a:t>.</a:t>
            </a:r>
            <a:r>
              <a:rPr kumimoji="0" lang="en-US" alt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cs typeface="Styrene B LC Regular"/>
              </a:rPr>
              <a:t>ru</a:t>
            </a:r>
            <a:r>
              <a:rPr kumimoji="0" lang="en-US" alt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rebuchet MS" panose="020B0603020202020204" pitchFamily="34" charset="0"/>
                <a:cs typeface="Styrene B LC Regular"/>
              </a:rPr>
              <a:t> </a:t>
            </a: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rebuchet MS" panose="020B0603020202020204" pitchFamily="34" charset="0"/>
              <a:cs typeface="Styrene B LC Regular"/>
            </a:endParaRPr>
          </a:p>
        </p:txBody>
      </p:sp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F485F5C2-65AA-4C0B-8857-E6900A5137B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647"/>
          <a:stretch/>
        </p:blipFill>
        <p:spPr>
          <a:xfrm>
            <a:off x="899986" y="-176469"/>
            <a:ext cx="4751006" cy="1608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3410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11753</TotalTime>
  <Words>158</Words>
  <Application>Microsoft Office PowerPoint</Application>
  <PresentationFormat>Лист A4 (210x297 мм)</PresentationFormat>
  <Paragraphs>22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10" baseType="lpstr">
      <vt:lpstr>Arial</vt:lpstr>
      <vt:lpstr>Arial Black</vt:lpstr>
      <vt:lpstr>Calibri</vt:lpstr>
      <vt:lpstr>Calibri Light</vt:lpstr>
      <vt:lpstr>Styrene B LC Black</vt:lpstr>
      <vt:lpstr>Styrene B LC Regular</vt:lpstr>
      <vt:lpstr>Trebuchet MS</vt:lpstr>
      <vt:lpstr>Wingdings</vt:lpstr>
      <vt:lpstr>Тема Office</vt:lpstr>
      <vt:lpstr>Презентация PowerPoint</vt:lpstr>
    </vt:vector>
  </TitlesOfParts>
  <Company>Alfa-Bank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Сулейманов Артур Маратович</dc:creator>
  <cp:lastModifiedBy>Ильченко Александр Андреевич</cp:lastModifiedBy>
  <cp:revision>89</cp:revision>
  <cp:lastPrinted>2021-11-30T13:19:53Z</cp:lastPrinted>
  <dcterms:created xsi:type="dcterms:W3CDTF">2021-03-11T09:43:31Z</dcterms:created>
  <dcterms:modified xsi:type="dcterms:W3CDTF">2022-05-23T07:00:07Z</dcterms:modified>
</cp:coreProperties>
</file>