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600" r:id="rId2"/>
    <p:sldId id="629" r:id="rId3"/>
    <p:sldId id="630" r:id="rId4"/>
    <p:sldId id="650" r:id="rId5"/>
    <p:sldId id="652" r:id="rId6"/>
    <p:sldId id="655" r:id="rId7"/>
    <p:sldId id="654" r:id="rId8"/>
    <p:sldId id="648" r:id="rId9"/>
    <p:sldId id="670" r:id="rId10"/>
    <p:sldId id="656" r:id="rId11"/>
    <p:sldId id="657" r:id="rId12"/>
    <p:sldId id="658" r:id="rId13"/>
    <p:sldId id="659" r:id="rId14"/>
    <p:sldId id="631" r:id="rId15"/>
    <p:sldId id="660" r:id="rId16"/>
    <p:sldId id="661" r:id="rId17"/>
    <p:sldId id="662" r:id="rId18"/>
    <p:sldId id="663" r:id="rId19"/>
    <p:sldId id="665" r:id="rId20"/>
    <p:sldId id="667" r:id="rId21"/>
    <p:sldId id="632" r:id="rId22"/>
    <p:sldId id="647" r:id="rId23"/>
  </p:sldIdLst>
  <p:sldSz cx="15841663" cy="12601575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49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000000"/>
    <a:srgbClr val="7E0000"/>
    <a:srgbClr val="FFCC00"/>
    <a:srgbClr val="3333FF"/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790" autoAdjust="0"/>
  </p:normalViewPr>
  <p:slideViewPr>
    <p:cSldViewPr snapToGrid="0">
      <p:cViewPr varScale="1">
        <p:scale>
          <a:sx n="48" d="100"/>
          <a:sy n="48" d="100"/>
        </p:scale>
        <p:origin x="1354" y="67"/>
      </p:cViewPr>
      <p:guideLst>
        <p:guide orient="horz" pos="3969"/>
        <p:guide pos="49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05D72E-EF05-45A8-8369-72E71E83A1A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FB309E-E8E8-4D06-9ED4-021B627C8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8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62325" y="509588"/>
            <a:ext cx="320357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ABBED46-C3BB-4B61-AD34-3E1A1DBA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79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0558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211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3914775"/>
            <a:ext cx="13466763" cy="2700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6488" y="7140575"/>
            <a:ext cx="11088687" cy="32210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E8AB-8920-4034-A9F2-481A21E00D66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EC3B-8E65-4563-8852-AE58D6026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F41B-A5F1-4D25-8F62-4628C76CEDD0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60668-E518-46D4-9C0A-C01B51CFF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85563" y="504825"/>
            <a:ext cx="3563937" cy="10752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63" y="504825"/>
            <a:ext cx="10541000" cy="10752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028A-253A-42A3-AAA7-604C37F08FC9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6E09-B398-4D8E-B09F-9098207F6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8900-7E9C-4511-B61A-2975A7413AC0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628D-F619-49F4-88BD-FA27257C8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50" y="8097838"/>
            <a:ext cx="13465175" cy="2501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0950" y="5340350"/>
            <a:ext cx="13465175" cy="2757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5E64-6FAF-46CA-96F9-699415AD769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E616-94A2-4665-AEB2-6B130E6B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2163" y="2940050"/>
            <a:ext cx="7051675" cy="831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96238" y="2940050"/>
            <a:ext cx="7053262" cy="831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0F6A-C293-4189-9DDF-7BE395A82A0E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2EE8-CE6B-4FAA-BF52-100A516E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163" y="2820988"/>
            <a:ext cx="6999287" cy="1174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163" y="3995738"/>
            <a:ext cx="6999287" cy="726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7038" y="2820988"/>
            <a:ext cx="7002462" cy="1174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47038" y="3995738"/>
            <a:ext cx="7002462" cy="726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46C61-5239-41CC-A2CF-CE4923058BBD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3CB5-54A1-49CE-B025-FC28FAEE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F996-4D78-48C6-9D41-A1AA8EF9AA74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B3A8-14AE-4633-AFCE-18BA95C3F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7FDD-DB46-44C7-A9A5-E8EAFC3103D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A95-7980-4205-B0F1-EFEE3013C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63" y="501650"/>
            <a:ext cx="5211762" cy="21351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4425" y="501650"/>
            <a:ext cx="8855075" cy="10755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163" y="2636838"/>
            <a:ext cx="5211762" cy="8620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05C9-0B39-4165-B978-5E6AFA5EA49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D0B5-243A-45C8-8A1E-076A63324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50" y="8821738"/>
            <a:ext cx="9504363" cy="1041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05150" y="1125538"/>
            <a:ext cx="9504363" cy="7561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05150" y="9863138"/>
            <a:ext cx="9504363" cy="1477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BC72-178F-4151-A914-C15025B89BAA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0658D-16E5-4C3D-9503-C8B962807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504825"/>
            <a:ext cx="1425733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456" tIns="81227" rIns="162456" bIns="812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2940050"/>
            <a:ext cx="14257337" cy="83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2456" tIns="81227" rIns="162456" bIns="81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163" y="11476038"/>
            <a:ext cx="3695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456" tIns="81227" rIns="162456" bIns="81227" numCol="1" anchor="t" anchorCtr="0" compatLnSpc="1">
            <a:prstTxWarp prst="textNoShape">
              <a:avLst/>
            </a:prstTxWarp>
          </a:bodyPr>
          <a:lstStyle>
            <a:lvl1pPr>
              <a:defRPr sz="2500"/>
            </a:lvl1pPr>
          </a:lstStyle>
          <a:p>
            <a:pPr>
              <a:defRPr/>
            </a:pPr>
            <a:fld id="{CFD3D274-2498-47E8-8AAD-D1F046457B97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1788" y="11476038"/>
            <a:ext cx="501808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456" tIns="81227" rIns="162456" bIns="81227" numCol="1" anchor="t" anchorCtr="0" compatLnSpc="1">
            <a:prstTxWarp prst="textNoShape">
              <a:avLst/>
            </a:prstTxWarp>
          </a:bodyPr>
          <a:lstStyle>
            <a:lvl1pPr algn="ctr">
              <a:defRPr sz="2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800" y="11476038"/>
            <a:ext cx="3695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2456" tIns="81227" rIns="162456" bIns="81227" numCol="1" anchor="t" anchorCtr="0" compatLnSpc="1">
            <a:prstTxWarp prst="textNoShape">
              <a:avLst/>
            </a:prstTxWarp>
          </a:bodyPr>
          <a:lstStyle>
            <a:lvl1pPr algn="r">
              <a:defRPr sz="2500"/>
            </a:lvl1pPr>
          </a:lstStyle>
          <a:p>
            <a:pPr>
              <a:defRPr/>
            </a:pPr>
            <a:fld id="{60915C27-DEF7-4427-876F-412DC6ECB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9" descr="Обложка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844838" cy="126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 rot="10800000">
            <a:off x="0" y="12071350"/>
            <a:ext cx="15841663" cy="5302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lIns="91421" tIns="45711" rIns="91421" bIns="45711" anchor="ctr"/>
          <a:lstStyle/>
          <a:p>
            <a:pPr>
              <a:defRPr/>
            </a:pPr>
            <a:endParaRPr lang="ru-RU" sz="1600" b="1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11950700" y="12236450"/>
            <a:ext cx="38909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 algn="r" defTabSz="1625600">
              <a:defRPr/>
            </a:pPr>
            <a:r>
              <a:rPr lang="ru-RU" b="1">
                <a:solidFill>
                  <a:schemeClr val="accent2"/>
                </a:solidFill>
              </a:rPr>
              <a:t>СЛАЙД </a:t>
            </a:r>
            <a:fld id="{473EF30F-3BDB-423D-8077-9B10457043B9}" type="slidenum">
              <a:rPr lang="ru-RU" b="1">
                <a:solidFill>
                  <a:schemeClr val="accent2"/>
                </a:solidFill>
              </a:rPr>
              <a:pPr algn="r" defTabSz="1625600">
                <a:defRPr/>
              </a:pPr>
              <a:t>‹#›</a:t>
            </a:fld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0"/>
            <a:ext cx="15841663" cy="13620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9BC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21" tIns="45711" rIns="91421" bIns="45711" anchor="ctr"/>
          <a:lstStyle/>
          <a:p>
            <a:pPr>
              <a:defRPr/>
            </a:pPr>
            <a:endParaRPr lang="ru-RU" sz="1600" b="1"/>
          </a:p>
        </p:txBody>
      </p:sp>
      <p:pic>
        <p:nvPicPr>
          <p:cNvPr id="1035" name="Picture 5" descr="Эмблема Минтранса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01775" y="0"/>
            <a:ext cx="13541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625600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25600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2pPr>
      <a:lvl3pPr algn="ctr" defTabSz="1625600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3pPr>
      <a:lvl4pPr algn="ctr" defTabSz="1625600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4pPr>
      <a:lvl5pPr algn="ctr" defTabSz="1625600" rtl="0" eaLnBrk="0" fontAlgn="base" hangingPunct="0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5pPr>
      <a:lvl6pPr marL="457200" algn="ctr" defTabSz="1625600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6pPr>
      <a:lvl7pPr marL="914400" algn="ctr" defTabSz="1625600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7pPr>
      <a:lvl8pPr marL="1371600" algn="ctr" defTabSz="1625600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8pPr>
      <a:lvl9pPr marL="1828800" algn="ctr" defTabSz="1625600" rtl="0" fontAlgn="base">
        <a:spcBef>
          <a:spcPct val="0"/>
        </a:spcBef>
        <a:spcAft>
          <a:spcPct val="0"/>
        </a:spcAft>
        <a:defRPr sz="7800">
          <a:solidFill>
            <a:schemeClr val="tx2"/>
          </a:solidFill>
          <a:latin typeface="Arial" charset="0"/>
        </a:defRPr>
      </a:lvl9pPr>
    </p:titleStyle>
    <p:bodyStyle>
      <a:lvl1pPr marL="609600" indent="-609600" algn="l" defTabSz="1625600" rtl="0" eaLnBrk="0" fontAlgn="base" hangingPunct="0">
        <a:spcBef>
          <a:spcPct val="20000"/>
        </a:spcBef>
        <a:spcAft>
          <a:spcPct val="0"/>
        </a:spcAft>
        <a:buChar char="•"/>
        <a:defRPr sz="57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0" fontAlgn="base" hangingPunct="0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</a:defRPr>
      </a:lvl2pPr>
      <a:lvl3pPr marL="2032000" indent="-406400" algn="l" defTabSz="1625600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</a:defRPr>
      </a:lvl3pPr>
      <a:lvl4pPr marL="2844800" indent="-406400" algn="l" defTabSz="1625600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3657600" indent="-406400" algn="l" defTabSz="1625600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4114800" indent="-406400" algn="l" defTabSz="1625600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4572000" indent="-406400" algn="l" defTabSz="1625600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5029200" indent="-406400" algn="l" defTabSz="1625600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5486400" indent="-406400" algn="l" defTabSz="1625600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65175" y="2820826"/>
            <a:ext cx="14366875" cy="4696505"/>
          </a:xfrm>
          <a:prstGeom prst="rect">
            <a:avLst/>
          </a:prstGeom>
          <a:solidFill>
            <a:srgbClr val="7E0000"/>
          </a:solidFill>
          <a:ln w="31623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53989" tIns="45711" rIns="53989" bIns="45711" anchor="ctr"/>
          <a:lstStyle/>
          <a:p>
            <a:pPr algn="ctr" defTabSz="449263">
              <a:lnSpc>
                <a:spcPct val="140000"/>
              </a:lnSpc>
              <a:spcBef>
                <a:spcPct val="50000"/>
              </a:spcBef>
              <a:defRPr/>
            </a:pPr>
            <a:endParaRPr lang="ru-RU" sz="2700" b="1">
              <a:solidFill>
                <a:schemeClr val="bg1"/>
              </a:solidFill>
            </a:endParaRPr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822325" y="2938493"/>
            <a:ext cx="143097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7200" b="1" dirty="0" smtClean="0">
                <a:solidFill>
                  <a:schemeClr val="bg1"/>
                </a:solidFill>
              </a:rPr>
              <a:t>качества </a:t>
            </a:r>
            <a:r>
              <a:rPr lang="ru-RU" sz="7200" b="1" dirty="0" smtClean="0">
                <a:solidFill>
                  <a:schemeClr val="bg1"/>
                </a:solidFill>
              </a:rPr>
              <a:t>и эффективности образовательной деятельности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367" name="TextBox 18"/>
          <p:cNvSpPr txBox="1">
            <a:spLocks noChangeArrowheads="1"/>
          </p:cNvSpPr>
          <p:nvPr/>
        </p:nvSpPr>
        <p:spPr bwMode="auto">
          <a:xfrm>
            <a:off x="822325" y="8921750"/>
            <a:ext cx="8732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Панычев Александр Юрьевич</a:t>
            </a:r>
          </a:p>
        </p:txBody>
      </p:sp>
      <p:sp>
        <p:nvSpPr>
          <p:cNvPr id="15368" name="TextBox 19"/>
          <p:cNvSpPr txBox="1">
            <a:spLocks noChangeArrowheads="1"/>
          </p:cNvSpPr>
          <p:nvPr/>
        </p:nvSpPr>
        <p:spPr bwMode="auto">
          <a:xfrm>
            <a:off x="822325" y="9628188"/>
            <a:ext cx="92122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Calibri" pitchFamily="34" charset="0"/>
              </a:rPr>
              <a:t>Ректор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</a:rPr>
              <a:t>ПГУПС</a:t>
            </a:r>
            <a:endParaRPr lang="ru-RU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57388" y="1582388"/>
            <a:ext cx="11389092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5334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Бережливое производство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175577" y="3275856"/>
            <a:ext cx="14584680" cy="7072104"/>
          </a:xfrm>
          <a:prstGeom prst="rect">
            <a:avLst/>
          </a:prstGeom>
        </p:spPr>
        <p:txBody>
          <a:bodyPr/>
          <a:lstStyle>
            <a:lvl1pPr marL="609600" indent="-609600" algn="l" defTabSz="1625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0800" indent="-508000" algn="l" defTabSz="1625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latin typeface="+mn-lt"/>
              </a:defRPr>
            </a:lvl2pPr>
            <a:lvl3pPr marL="2032000" indent="-406400" algn="l" defTabSz="1625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300">
                <a:solidFill>
                  <a:schemeClr val="tx1"/>
                </a:solidFill>
                <a:latin typeface="+mn-lt"/>
              </a:defRPr>
            </a:lvl3pPr>
            <a:lvl4pPr marL="2844800" indent="-406400" algn="l" defTabSz="1625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+mn-lt"/>
              </a:defRPr>
            </a:lvl4pPr>
            <a:lvl5pPr marL="3657600" indent="-406400" algn="l" defTabSz="1625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</a:defRPr>
            </a:lvl5pPr>
            <a:lvl6pPr marL="4114800" indent="-406400" algn="l" defTabSz="1625600" rtl="0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</a:defRPr>
            </a:lvl6pPr>
            <a:lvl7pPr marL="4572000" indent="-406400" algn="l" defTabSz="1625600" rtl="0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</a:defRPr>
            </a:lvl7pPr>
            <a:lvl8pPr marL="5029200" indent="-406400" algn="l" defTabSz="1625600" rtl="0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</a:defRPr>
            </a:lvl8pPr>
            <a:lvl9pPr marL="5486400" indent="-406400" algn="l" defTabSz="1625600" rtl="0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+mn-lt"/>
              </a:defRPr>
            </a:lvl9pPr>
          </a:lstStyle>
          <a:p>
            <a:pPr marL="2171700" indent="-685800" algn="just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это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философия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, которая основана на уважении к сотрудникам и постоянном совершенствовании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процессов;</a:t>
            </a:r>
            <a:endParaRPr lang="ru-RU" sz="5400" dirty="0">
              <a:solidFill>
                <a:srgbClr val="002060"/>
              </a:solidFill>
              <a:latin typeface="Calibri" pitchFamily="34" charset="0"/>
            </a:endParaRPr>
          </a:p>
          <a:p>
            <a:pPr marL="2171700" indent="-685800" algn="just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это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действенная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система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простых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решений,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осуществляемая посредством методов, подходов и эффективных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217295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1528469"/>
            <a:ext cx="15841663" cy="778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33400" algn="ctr">
              <a:lnSpc>
                <a:spcPct val="120000"/>
              </a:lnSpc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Этапы и принципы бережливого </a:t>
            </a:r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производства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347537" y="2549093"/>
            <a:ext cx="16940463" cy="885444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0" indent="-571500" algn="just" defTabSz="1625600" eaLnBrk="0" hangingPunct="0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определите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, что создает ценность продукта с точки зрения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потребителя;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  <a:p>
            <a:pPr marL="2057400" indent="-571500" algn="just" defTabSz="1625600" eaLnBrk="0" hangingPunct="0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определите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все необходимые действия в цепочке производства продукции и устраните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потери;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  <a:p>
            <a:pPr marL="2057400" indent="-571500" algn="just" defTabSz="1625600" eaLnBrk="0" hangingPunct="0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перестройте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действия в цепочке производства таким образом, чтобы они представляли собой поток создания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ценности;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  <a:p>
            <a:pPr marL="2057400" indent="-571500" algn="just" defTabSz="1625600" eaLnBrk="0" hangingPunct="0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делайте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только то, что необходимо конечному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потребителю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требуемом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количестве;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  <a:p>
            <a:pPr marL="2057400" indent="-571500" algn="just" defTabSz="1625600" eaLnBrk="0" hangingPunct="0">
              <a:spcBef>
                <a:spcPct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стремитесь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к совершенству за счет постоянного сокращения ненужных действий и уникального подхода к персоналу,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заключающемуся </a:t>
            </a:r>
            <a:r>
              <a:rPr lang="ru-RU" sz="4800" dirty="0">
                <a:solidFill>
                  <a:srgbClr val="002060"/>
                </a:solidFill>
                <a:latin typeface="Calibri" pitchFamily="34" charset="0"/>
              </a:rPr>
              <a:t>в уважении, воспитании и </a:t>
            </a:r>
            <a:r>
              <a:rPr lang="ru-RU" sz="4800" dirty="0" smtClean="0">
                <a:solidFill>
                  <a:srgbClr val="002060"/>
                </a:solidFill>
                <a:latin typeface="Calibri" pitchFamily="34" charset="0"/>
              </a:rPr>
              <a:t>развитии.</a:t>
            </a:r>
            <a:endParaRPr lang="ru-RU" sz="4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5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88" y="8046720"/>
            <a:ext cx="4407433" cy="31727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30950" y="1691640"/>
            <a:ext cx="9693134" cy="91242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533400" algn="ctr" defTabSz="914400">
              <a:lnSpc>
                <a:spcPct val="120000"/>
              </a:lnSpc>
              <a:buClrTx/>
              <a:buSzTx/>
              <a:tabLst/>
              <a:defRPr/>
            </a:pPr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Что такое ЦЕННОСТЬ?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7010" y="3298268"/>
            <a:ext cx="13780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ЦЕННОСТЬ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 – полезность, присущая продукту с точки зрения клиента и находящая отражение в цене продаж и рыночном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спросе.</a:t>
            </a:r>
            <a:endParaRPr lang="ru-RU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" y="7777777"/>
            <a:ext cx="93268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Реальную ценность продукта или услуги определяет только потребитель.</a:t>
            </a:r>
            <a:endParaRPr lang="ru-RU" sz="4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2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1652337" y="1568710"/>
            <a:ext cx="13090358" cy="9754610"/>
            <a:chOff x="2173115" y="1568710"/>
            <a:chExt cx="12099157" cy="9754610"/>
          </a:xfrm>
        </p:grpSpPr>
        <p:sp>
          <p:nvSpPr>
            <p:cNvPr id="71" name="Заголовок 1"/>
            <p:cNvSpPr txBox="1">
              <a:spLocks/>
            </p:cNvSpPr>
            <p:nvPr/>
          </p:nvSpPr>
          <p:spPr>
            <a:xfrm>
              <a:off x="2173115" y="1568710"/>
              <a:ext cx="12099157" cy="928358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000" b="0" kern="1200" cap="sm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533400" algn="ctr">
                <a:lnSpc>
                  <a:spcPct val="120000"/>
                </a:lnSpc>
                <a:defRPr/>
              </a:pPr>
              <a:r>
                <a:rPr lang="ru-RU" sz="6000" b="1" dirty="0">
                  <a:solidFill>
                    <a:srgbClr val="C00000"/>
                  </a:solidFill>
                  <a:latin typeface="Calibri" pitchFamily="34" charset="0"/>
                  <a:ea typeface="+mn-ea"/>
                  <a:cs typeface="+mn-cs"/>
                </a:rPr>
                <a:t>Поток создания ценности</a:t>
              </a: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2335371" y="3506376"/>
              <a:ext cx="11170920" cy="7816944"/>
              <a:chOff x="174778" y="1052736"/>
              <a:chExt cx="8645693" cy="530122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39552" y="1052736"/>
                <a:ext cx="2126702" cy="27134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99000">
                    <a:srgbClr val="FE8637">
                      <a:tint val="44500"/>
                      <a:satMod val="160000"/>
                    </a:srgbClr>
                  </a:gs>
                  <a:gs pos="100000">
                    <a:srgbClr val="FE8637">
                      <a:tint val="23500"/>
                      <a:satMod val="16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До устранения потерь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9512" y="1628800"/>
                <a:ext cx="1152128" cy="56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Продажа и продвижение товара</a:t>
                </a:r>
              </a:p>
            </p:txBody>
          </p:sp>
          <p:cxnSp>
            <p:nvCxnSpPr>
              <p:cNvPr id="75" name="Прямая со стрелкой 74"/>
              <p:cNvCxnSpPr/>
              <p:nvPr/>
            </p:nvCxnSpPr>
            <p:spPr>
              <a:xfrm>
                <a:off x="456117" y="2226703"/>
                <a:ext cx="0" cy="648072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76" name="Прямоугольник 75"/>
              <p:cNvSpPr/>
              <p:nvPr/>
            </p:nvSpPr>
            <p:spPr>
              <a:xfrm>
                <a:off x="174778" y="2938433"/>
                <a:ext cx="504056" cy="360040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755576" y="2938433"/>
                <a:ext cx="216024" cy="36004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72356" y="3717032"/>
                <a:ext cx="1487773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Выставление заказа</a:t>
                </a:r>
              </a:p>
            </p:txBody>
          </p:sp>
          <p:cxnSp>
            <p:nvCxnSpPr>
              <p:cNvPr id="79" name="Прямая со стрелкой 78"/>
              <p:cNvCxnSpPr/>
              <p:nvPr/>
            </p:nvCxnSpPr>
            <p:spPr>
              <a:xfrm flipV="1">
                <a:off x="888976" y="3356992"/>
                <a:ext cx="0" cy="36004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0" name="Прямоугольник 79"/>
              <p:cNvSpPr/>
              <p:nvPr/>
            </p:nvSpPr>
            <p:spPr>
              <a:xfrm>
                <a:off x="971600" y="2938433"/>
                <a:ext cx="576064" cy="360040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36215" y="2119460"/>
                <a:ext cx="1320287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Обработка заказа</a:t>
                </a:r>
              </a:p>
            </p:txBody>
          </p:sp>
          <p:cxnSp>
            <p:nvCxnSpPr>
              <p:cNvPr id="82" name="Прямая со стрелкой 81"/>
              <p:cNvCxnSpPr/>
              <p:nvPr/>
            </p:nvCxnSpPr>
            <p:spPr>
              <a:xfrm flipH="1">
                <a:off x="1403648" y="2383711"/>
                <a:ext cx="288032" cy="49106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3" name="Прямоугольник 82"/>
              <p:cNvSpPr/>
              <p:nvPr/>
            </p:nvSpPr>
            <p:spPr>
              <a:xfrm>
                <a:off x="1591948" y="2938433"/>
                <a:ext cx="747804" cy="36004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42347" y="3834436"/>
                <a:ext cx="1077622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Изготовление продукции</a:t>
                </a:r>
              </a:p>
            </p:txBody>
          </p:sp>
          <p:cxnSp>
            <p:nvCxnSpPr>
              <p:cNvPr id="85" name="Прямая со стрелкой 84"/>
              <p:cNvCxnSpPr>
                <a:endCxn id="83" idx="2"/>
              </p:cNvCxnSpPr>
              <p:nvPr/>
            </p:nvCxnSpPr>
            <p:spPr>
              <a:xfrm flipV="1">
                <a:off x="1965850" y="3298473"/>
                <a:ext cx="0" cy="53596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6" name="Прямоугольник 85"/>
              <p:cNvSpPr/>
              <p:nvPr/>
            </p:nvSpPr>
            <p:spPr>
              <a:xfrm>
                <a:off x="2339752" y="2938433"/>
                <a:ext cx="648072" cy="360040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153334" y="2212475"/>
                <a:ext cx="1430704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Заказ компонентов</a:t>
                </a:r>
              </a:p>
            </p:txBody>
          </p:sp>
          <p:cxnSp>
            <p:nvCxnSpPr>
              <p:cNvPr id="88" name="Прямая со стрелкой 87"/>
              <p:cNvCxnSpPr/>
              <p:nvPr/>
            </p:nvCxnSpPr>
            <p:spPr>
              <a:xfrm>
                <a:off x="2654042" y="2550739"/>
                <a:ext cx="0" cy="32403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9" name="Прямоугольник 88"/>
              <p:cNvSpPr/>
              <p:nvPr/>
            </p:nvSpPr>
            <p:spPr>
              <a:xfrm>
                <a:off x="2987824" y="2938433"/>
                <a:ext cx="216024" cy="36004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845423" y="3713185"/>
                <a:ext cx="635456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Сборка</a:t>
                </a:r>
              </a:p>
            </p:txBody>
          </p:sp>
          <p:cxnSp>
            <p:nvCxnSpPr>
              <p:cNvPr id="91" name="Прямая со стрелкой 90"/>
              <p:cNvCxnSpPr>
                <a:stCxn id="90" idx="0"/>
              </p:cNvCxnSpPr>
              <p:nvPr/>
            </p:nvCxnSpPr>
            <p:spPr>
              <a:xfrm flipH="1" flipV="1">
                <a:off x="3064957" y="3356995"/>
                <a:ext cx="98194" cy="35619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2" name="Прямоугольник 91"/>
              <p:cNvSpPr/>
              <p:nvPr/>
            </p:nvSpPr>
            <p:spPr>
              <a:xfrm>
                <a:off x="3203848" y="2938433"/>
                <a:ext cx="360040" cy="360040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383868" y="2366302"/>
                <a:ext cx="900100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Хранение и упаковка</a:t>
                </a:r>
              </a:p>
            </p:txBody>
          </p:sp>
          <p:cxnSp>
            <p:nvCxnSpPr>
              <p:cNvPr id="94" name="Прямая со стрелкой 93"/>
              <p:cNvCxnSpPr/>
              <p:nvPr/>
            </p:nvCxnSpPr>
            <p:spPr>
              <a:xfrm flipH="1">
                <a:off x="3480942" y="2766182"/>
                <a:ext cx="82946" cy="108593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5" name="Прямоугольник 94"/>
              <p:cNvSpPr/>
              <p:nvPr/>
            </p:nvSpPr>
            <p:spPr>
              <a:xfrm>
                <a:off x="3563888" y="2938433"/>
                <a:ext cx="144016" cy="36004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336201" y="3970948"/>
                <a:ext cx="763240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Доставка</a:t>
                </a:r>
              </a:p>
            </p:txBody>
          </p:sp>
          <p:cxnSp>
            <p:nvCxnSpPr>
              <p:cNvPr id="97" name="Прямая со стрелкой 96"/>
              <p:cNvCxnSpPr>
                <a:endCxn id="95" idx="2"/>
              </p:cNvCxnSpPr>
              <p:nvPr/>
            </p:nvCxnSpPr>
            <p:spPr>
              <a:xfrm flipV="1">
                <a:off x="3563888" y="3298473"/>
                <a:ext cx="72008" cy="74044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98" name="Прямоугольник 97"/>
              <p:cNvSpPr/>
              <p:nvPr/>
            </p:nvSpPr>
            <p:spPr>
              <a:xfrm>
                <a:off x="3707904" y="2938433"/>
                <a:ext cx="504056" cy="360040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81007" y="3599322"/>
                <a:ext cx="1050243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Оформление документов</a:t>
                </a:r>
              </a:p>
            </p:txBody>
          </p:sp>
          <p:cxnSp>
            <p:nvCxnSpPr>
              <p:cNvPr id="100" name="Прямая со стрелкой 99"/>
              <p:cNvCxnSpPr>
                <a:endCxn id="98" idx="2"/>
              </p:cNvCxnSpPr>
              <p:nvPr/>
            </p:nvCxnSpPr>
            <p:spPr>
              <a:xfrm flipV="1">
                <a:off x="3959932" y="3298473"/>
                <a:ext cx="0" cy="30084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1" name="Прямоугольник 100"/>
              <p:cNvSpPr/>
              <p:nvPr/>
            </p:nvSpPr>
            <p:spPr>
              <a:xfrm>
                <a:off x="4211960" y="2938433"/>
                <a:ext cx="216024" cy="36004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949046" y="1713438"/>
                <a:ext cx="936104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Получение продукции</a:t>
                </a:r>
              </a:p>
            </p:txBody>
          </p:sp>
          <p:cxnSp>
            <p:nvCxnSpPr>
              <p:cNvPr id="103" name="Прямая со стрелкой 102"/>
              <p:cNvCxnSpPr>
                <a:endCxn id="101" idx="0"/>
              </p:cNvCxnSpPr>
              <p:nvPr/>
            </p:nvCxnSpPr>
            <p:spPr>
              <a:xfrm flipH="1">
                <a:off x="4319972" y="2226703"/>
                <a:ext cx="108012" cy="71173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04" name="Стрелка вправо 103"/>
              <p:cNvSpPr/>
              <p:nvPr/>
            </p:nvSpPr>
            <p:spPr>
              <a:xfrm>
                <a:off x="299722" y="4312112"/>
                <a:ext cx="4047616" cy="648072"/>
              </a:xfrm>
              <a:prstGeom prst="rightArrow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Стоимость</a:t>
                </a:r>
              </a:p>
            </p:txBody>
          </p:sp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4808200" y="1052736"/>
                <a:ext cx="0" cy="4104456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106" name="TextBox 105"/>
              <p:cNvSpPr txBox="1"/>
              <p:nvPr/>
            </p:nvSpPr>
            <p:spPr>
              <a:xfrm>
                <a:off x="5220072" y="1061540"/>
                <a:ext cx="2431900" cy="271343"/>
              </a:xfrm>
              <a:prstGeom prst="rect">
                <a:avLst/>
              </a:prstGeom>
              <a:gradFill>
                <a:gsLst>
                  <a:gs pos="0">
                    <a:srgbClr val="92D050"/>
                  </a:gs>
                  <a:gs pos="99000">
                    <a:srgbClr val="FE8637">
                      <a:tint val="44500"/>
                      <a:satMod val="160000"/>
                    </a:srgbClr>
                  </a:gs>
                  <a:gs pos="100000">
                    <a:srgbClr val="FE8637">
                      <a:tint val="23500"/>
                      <a:satMod val="160000"/>
                    </a:srgbClr>
                  </a:gs>
                </a:gsLst>
                <a:path path="rect">
                  <a:fillToRect l="100000" t="100000"/>
                </a:path>
              </a:gra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После устранения потерь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5076056" y="2228964"/>
                <a:ext cx="144016" cy="400279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852425" y="1441954"/>
                <a:ext cx="1087727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Выставление заказа</a:t>
                </a:r>
              </a:p>
            </p:txBody>
          </p:sp>
          <p:cxnSp>
            <p:nvCxnSpPr>
              <p:cNvPr id="109" name="Прямая со стрелкой 108"/>
              <p:cNvCxnSpPr/>
              <p:nvPr/>
            </p:nvCxnSpPr>
            <p:spPr>
              <a:xfrm>
                <a:off x="5076056" y="1872841"/>
                <a:ext cx="0" cy="25695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0" name="Прямоугольник 109"/>
              <p:cNvSpPr/>
              <p:nvPr/>
            </p:nvSpPr>
            <p:spPr>
              <a:xfrm>
                <a:off x="5652120" y="2260600"/>
                <a:ext cx="576064" cy="36864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652121" y="1657397"/>
                <a:ext cx="1080120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Изготовление продукции</a:t>
                </a:r>
              </a:p>
            </p:txBody>
          </p:sp>
          <p:cxnSp>
            <p:nvCxnSpPr>
              <p:cNvPr id="112" name="Прямая со стрелкой 111"/>
              <p:cNvCxnSpPr/>
              <p:nvPr/>
            </p:nvCxnSpPr>
            <p:spPr>
              <a:xfrm>
                <a:off x="5940152" y="2072895"/>
                <a:ext cx="0" cy="15380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3" name="Прямоугольник 112"/>
              <p:cNvSpPr/>
              <p:nvPr/>
            </p:nvSpPr>
            <p:spPr>
              <a:xfrm>
                <a:off x="6426556" y="2260600"/>
                <a:ext cx="161668" cy="36864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495481" y="1497995"/>
                <a:ext cx="635456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Сборка</a:t>
                </a:r>
              </a:p>
            </p:txBody>
          </p:sp>
          <p:cxnSp>
            <p:nvCxnSpPr>
              <p:cNvPr id="115" name="Прямая со стрелкой 114"/>
              <p:cNvCxnSpPr>
                <a:stCxn id="111" idx="3"/>
                <a:endCxn id="113" idx="0"/>
              </p:cNvCxnSpPr>
              <p:nvPr/>
            </p:nvCxnSpPr>
            <p:spPr>
              <a:xfrm flipH="1">
                <a:off x="6507390" y="1855686"/>
                <a:ext cx="224852" cy="40491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6" name="Прямоугольник 115"/>
              <p:cNvSpPr/>
              <p:nvPr/>
            </p:nvSpPr>
            <p:spPr>
              <a:xfrm>
                <a:off x="6807425" y="2260600"/>
                <a:ext cx="140839" cy="36864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948264" y="1798076"/>
                <a:ext cx="763240" cy="22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Доставка</a:t>
                </a:r>
              </a:p>
            </p:txBody>
          </p:sp>
          <p:cxnSp>
            <p:nvCxnSpPr>
              <p:cNvPr id="118" name="Прямая со стрелкой 117"/>
              <p:cNvCxnSpPr/>
              <p:nvPr/>
            </p:nvCxnSpPr>
            <p:spPr>
              <a:xfrm flipH="1">
                <a:off x="6948264" y="2072895"/>
                <a:ext cx="171106" cy="15606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9" name="Прямоугольник 118"/>
              <p:cNvSpPr/>
              <p:nvPr/>
            </p:nvSpPr>
            <p:spPr>
              <a:xfrm>
                <a:off x="7119370" y="2260600"/>
                <a:ext cx="196943" cy="36864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684362" y="1494113"/>
                <a:ext cx="1136109" cy="39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Получение продукции</a:t>
                </a:r>
              </a:p>
            </p:txBody>
          </p:sp>
          <p:cxnSp>
            <p:nvCxnSpPr>
              <p:cNvPr id="121" name="Прямая со стрелкой 120"/>
              <p:cNvCxnSpPr/>
              <p:nvPr/>
            </p:nvCxnSpPr>
            <p:spPr>
              <a:xfrm flipH="1">
                <a:off x="7349012" y="1937177"/>
                <a:ext cx="568055" cy="385236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22" name="Стрелка вправо 121"/>
              <p:cNvSpPr/>
              <p:nvPr/>
            </p:nvSpPr>
            <p:spPr>
              <a:xfrm>
                <a:off x="4885150" y="2766182"/>
                <a:ext cx="3031917" cy="590811"/>
              </a:xfrm>
              <a:prstGeom prst="rightArrow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kern="0" dirty="0">
                    <a:solidFill>
                      <a:prstClr val="white"/>
                    </a:solidFill>
                    <a:latin typeface="Century Schoolbook"/>
                  </a:rPr>
                  <a:t>У</a:t>
                </a:r>
                <a:r>
                  <a:rPr kumimoji="0" lang="ru-RU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лучшение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5360284" y="3478452"/>
                <a:ext cx="147820" cy="360041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5594243" y="3482300"/>
                <a:ext cx="540060" cy="35619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192181" y="3482300"/>
                <a:ext cx="172924" cy="360253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6453239" y="3486361"/>
                <a:ext cx="224851" cy="356192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6732241" y="3478452"/>
                <a:ext cx="140839" cy="352132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cxnSp>
            <p:nvCxnSpPr>
              <p:cNvPr id="128" name="Прямая со стрелкой 127"/>
              <p:cNvCxnSpPr>
                <a:endCxn id="123" idx="0"/>
              </p:cNvCxnSpPr>
              <p:nvPr/>
            </p:nvCxnSpPr>
            <p:spPr>
              <a:xfrm>
                <a:off x="5220072" y="2712757"/>
                <a:ext cx="214122" cy="76569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9" name="Прямая со стрелкой 128"/>
              <p:cNvCxnSpPr>
                <a:stCxn id="110" idx="2"/>
                <a:endCxn id="124" idx="0"/>
              </p:cNvCxnSpPr>
              <p:nvPr/>
            </p:nvCxnSpPr>
            <p:spPr>
              <a:xfrm flipH="1">
                <a:off x="5864273" y="2629243"/>
                <a:ext cx="75879" cy="85305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0" name="Прямая со стрелкой 129"/>
              <p:cNvCxnSpPr>
                <a:stCxn id="113" idx="2"/>
                <a:endCxn id="125" idx="0"/>
              </p:cNvCxnSpPr>
              <p:nvPr/>
            </p:nvCxnSpPr>
            <p:spPr>
              <a:xfrm flipH="1">
                <a:off x="6278643" y="2629243"/>
                <a:ext cx="228747" cy="85305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1" name="Прямая со стрелкой 130"/>
              <p:cNvCxnSpPr>
                <a:stCxn id="116" idx="2"/>
                <a:endCxn id="126" idx="0"/>
              </p:cNvCxnSpPr>
              <p:nvPr/>
            </p:nvCxnSpPr>
            <p:spPr>
              <a:xfrm flipH="1">
                <a:off x="6565665" y="2629243"/>
                <a:ext cx="312180" cy="85711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2" name="Прямая со стрелкой 131"/>
              <p:cNvCxnSpPr>
                <a:stCxn id="119" idx="2"/>
                <a:endCxn id="127" idx="0"/>
              </p:cNvCxnSpPr>
              <p:nvPr/>
            </p:nvCxnSpPr>
            <p:spPr>
              <a:xfrm flipH="1">
                <a:off x="6802661" y="2629243"/>
                <a:ext cx="415181" cy="84920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E8637">
                    <a:shade val="70000"/>
                    <a:satMod val="150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33" name="Стрелка вправо 132"/>
              <p:cNvSpPr/>
              <p:nvPr/>
            </p:nvSpPr>
            <p:spPr>
              <a:xfrm>
                <a:off x="5076056" y="4217169"/>
                <a:ext cx="2240257" cy="743015"/>
              </a:xfrm>
              <a:prstGeom prst="rightArrow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Schoolbook"/>
                    <a:ea typeface="+mn-ea"/>
                    <a:cs typeface="+mn-cs"/>
                  </a:rPr>
                  <a:t>Стоимость</a:t>
                </a: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663397" y="5517232"/>
                <a:ext cx="550946" cy="288032"/>
              </a:xfrm>
              <a:prstGeom prst="rect">
                <a:avLst/>
              </a:prstGeom>
              <a:solidFill>
                <a:srgbClr val="FE8637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297705" y="5541064"/>
                <a:ext cx="1703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Потери (муда)</a:t>
                </a:r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2664321" y="6021288"/>
                <a:ext cx="539527" cy="288032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FE8637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217687" y="5984628"/>
                <a:ext cx="4467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Действия, которые добавляют ценность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52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90" y="2454441"/>
            <a:ext cx="13655082" cy="9522049"/>
          </a:xfrm>
          <a:prstGeom prst="rect">
            <a:avLst/>
          </a:prstGeom>
        </p:spPr>
      </p:pic>
      <p:sp>
        <p:nvSpPr>
          <p:cNvPr id="4" name="Rectangle 1025"/>
          <p:cNvSpPr>
            <a:spLocks noChangeArrowheads="1"/>
          </p:cNvSpPr>
          <p:nvPr/>
        </p:nvSpPr>
        <p:spPr bwMode="auto">
          <a:xfrm>
            <a:off x="562138" y="1438778"/>
            <a:ext cx="150109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C00000"/>
                </a:solidFill>
                <a:latin typeface="Calibri" pitchFamily="34" charset="0"/>
              </a:rPr>
              <a:t>Семь видов потерь:</a:t>
            </a:r>
            <a:endParaRPr lang="ru-RU" alt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3291" y="11582398"/>
            <a:ext cx="13655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(!)   Потери </a:t>
            </a:r>
            <a:r>
              <a:rPr lang="ru-RU" b="1" dirty="0">
                <a:solidFill>
                  <a:srgbClr val="FF0000"/>
                </a:solidFill>
              </a:rPr>
              <a:t>— любая работа (деятельность), которая потребляет ресурсы, но не создает ценности для заказчика.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274594" y="3874360"/>
            <a:ext cx="13878778" cy="6717441"/>
            <a:chOff x="496603" y="2199866"/>
            <a:chExt cx="8098304" cy="4380258"/>
          </a:xfrm>
        </p:grpSpPr>
        <p:sp>
          <p:nvSpPr>
            <p:cNvPr id="5" name="TextBox 4"/>
            <p:cNvSpPr txBox="1"/>
            <p:nvPr/>
          </p:nvSpPr>
          <p:spPr>
            <a:xfrm rot="10800000" flipV="1">
              <a:off x="496603" y="2199866"/>
              <a:ext cx="7956463" cy="1826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4400" b="1" dirty="0" err="1">
                  <a:solidFill>
                    <a:srgbClr val="FF0000"/>
                  </a:solidFill>
                  <a:latin typeface="Calibri" pitchFamily="34" charset="0"/>
                </a:rPr>
                <a:t>Кайдзен</a:t>
              </a:r>
              <a:r>
                <a:rPr lang="ru-RU" sz="44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ru-RU" sz="4400" dirty="0" smtClean="0">
                  <a:solidFill>
                    <a:srgbClr val="002060"/>
                  </a:solidFill>
                  <a:latin typeface="Calibri" pitchFamily="34" charset="0"/>
                </a:rPr>
                <a:t>– непрерывное </a:t>
              </a:r>
              <a:r>
                <a:rPr lang="ru-RU" sz="4400" dirty="0">
                  <a:solidFill>
                    <a:srgbClr val="002060"/>
                  </a:solidFill>
                  <a:latin typeface="Calibri" pitchFamily="34" charset="0"/>
                </a:rPr>
                <a:t>совершенствование всего потока создания ценности в целом или отдельного процесса с целью увеличения ценности и уменьшения </a:t>
              </a:r>
              <a:r>
                <a:rPr lang="ru-RU" sz="4400" dirty="0" smtClean="0">
                  <a:solidFill>
                    <a:srgbClr val="002060"/>
                  </a:solidFill>
                  <a:latin typeface="Calibri" pitchFamily="34" charset="0"/>
                </a:rPr>
                <a:t>потерь.</a:t>
              </a:r>
              <a:endParaRPr lang="ru-RU" sz="44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671" y="4756578"/>
              <a:ext cx="4762293" cy="86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40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«Стремясь к малому, достигнешь </a:t>
              </a:r>
              <a:r>
                <a:rPr lang="ru-RU" sz="4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многого…»</a:t>
              </a:r>
              <a:endPara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2964" y="5486984"/>
              <a:ext cx="1647163" cy="46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40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Дао дэ </a:t>
              </a:r>
              <a:r>
                <a:rPr lang="ru-RU" sz="4000" b="1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цзин</a:t>
              </a:r>
              <a:endPara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387" y="4463418"/>
              <a:ext cx="2839520" cy="2116706"/>
            </a:xfrm>
            <a:prstGeom prst="rect">
              <a:avLst/>
            </a:prstGeom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615440" y="1474067"/>
            <a:ext cx="129540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Инструменты бережливого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36071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85591" y="2875639"/>
            <a:ext cx="15240000" cy="9011561"/>
            <a:chOff x="215312" y="728478"/>
            <a:chExt cx="8638860" cy="4820604"/>
          </a:xfrm>
        </p:grpSpPr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215312" y="728478"/>
              <a:ext cx="7787710" cy="396266"/>
            </a:xfrm>
            <a:prstGeom prst="rect">
              <a:avLst/>
            </a:prstGeom>
          </p:spPr>
          <p:txBody>
            <a:bodyPr vert="horz" anchor="b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3000" b="0" kern="1200" cap="small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979712" y="1052736"/>
              <a:ext cx="1368152" cy="432048"/>
            </a:xfrm>
            <a:prstGeom prst="line">
              <a:avLst/>
            </a:prstGeom>
            <a:noFill/>
            <a:ln w="12700" cap="flat" cmpd="sng" algn="ctr">
              <a:solidFill>
                <a:srgbClr val="FE8637">
                  <a:shade val="70000"/>
                  <a:satMod val="150000"/>
                </a:srgbClr>
              </a:solidFill>
              <a:prstDash val="soli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822279" y="1484784"/>
              <a:ext cx="882464" cy="24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ортируй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3728" y="1854116"/>
              <a:ext cx="1542666" cy="24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Создавай порядок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635896" y="1124744"/>
              <a:ext cx="288032" cy="729372"/>
            </a:xfrm>
            <a:prstGeom prst="line">
              <a:avLst/>
            </a:prstGeom>
            <a:noFill/>
            <a:ln w="12700" cap="flat" cmpd="sng" algn="ctr">
              <a:solidFill>
                <a:srgbClr val="FE8637">
                  <a:shade val="70000"/>
                  <a:satMod val="150000"/>
                </a:srgbClr>
              </a:solidFill>
              <a:prstDash val="soli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235282" y="1948190"/>
              <a:ext cx="1591662" cy="24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Содержи в чистоте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427984" y="1124744"/>
              <a:ext cx="288032" cy="729372"/>
            </a:xfrm>
            <a:prstGeom prst="line">
              <a:avLst/>
            </a:prstGeom>
            <a:noFill/>
            <a:ln w="12700" cap="flat" cmpd="sng" algn="ctr">
              <a:solidFill>
                <a:srgbClr val="FE8637">
                  <a:shade val="70000"/>
                  <a:satMod val="150000"/>
                </a:srgbClr>
              </a:solidFill>
              <a:prstDash val="soli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88224" y="2223448"/>
              <a:ext cx="1414798" cy="246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Стандартизируй</a:t>
              </a: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716016" y="1124744"/>
              <a:ext cx="2088232" cy="1098704"/>
            </a:xfrm>
            <a:prstGeom prst="line">
              <a:avLst/>
            </a:prstGeom>
            <a:noFill/>
            <a:ln w="12700" cap="flat" cmpd="sng" algn="ctr">
              <a:solidFill>
                <a:srgbClr val="FE8637">
                  <a:shade val="70000"/>
                  <a:satMod val="150000"/>
                </a:srgbClr>
              </a:solidFill>
              <a:prstDash val="soli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876256" y="1688526"/>
              <a:ext cx="1977916" cy="24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Совершенствуй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716016" y="980728"/>
              <a:ext cx="2160240" cy="707798"/>
            </a:xfrm>
            <a:prstGeom prst="line">
              <a:avLst/>
            </a:prstGeom>
            <a:noFill/>
            <a:ln w="12700" cap="flat" cmpd="sng" algn="ctr">
              <a:solidFill>
                <a:srgbClr val="FE8637">
                  <a:shade val="70000"/>
                  <a:satMod val="150000"/>
                </a:srgbClr>
              </a:solidFill>
              <a:prstDash val="solid"/>
            </a:ln>
            <a:effectLst/>
          </p:spPr>
        </p:cxn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140968"/>
              <a:ext cx="3210819" cy="240811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82309" y="3125079"/>
              <a:ext cx="4969306" cy="1201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Пять терминов, которые начинаются с «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».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лова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, обозначающие пять шагов, которые позволяют создать рациональное рабочее место, соответствующие принципам бережливого производства и визуального управления.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24" y="1456827"/>
            <a:ext cx="1357696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67639" y="2873937"/>
            <a:ext cx="156740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Calibri" pitchFamily="34" charset="0"/>
              </a:rPr>
              <a:t>Канбан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(в переводе с японского «канн» – «видимый / визуальный», а «</a:t>
            </a:r>
            <a:r>
              <a:rPr lang="ru-RU" sz="4400" dirty="0" err="1">
                <a:solidFill>
                  <a:srgbClr val="002060"/>
                </a:solidFill>
                <a:latin typeface="Calibri" pitchFamily="34" charset="0"/>
              </a:rPr>
              <a:t>бан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» – «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вывеска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/ доска») – это инструмент визуализации процесса исполнения задач в рамках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структурного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подразделения организации, позволяющий корректировать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загрузку сотрудников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, выявлять проблемные зоны в работе структурного подразделения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и своевременно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принимать корректирующие решения.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560" y="7198646"/>
            <a:ext cx="5748221" cy="4628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26" y="1464059"/>
            <a:ext cx="1357696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3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137" y="3170933"/>
            <a:ext cx="151597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 err="1">
                <a:solidFill>
                  <a:srgbClr val="FF0000"/>
                </a:solidFill>
                <a:latin typeface="Calibri" pitchFamily="34" charset="0"/>
              </a:rPr>
              <a:t>Poka-yoke</a:t>
            </a:r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(принцип нулевой ошибки) – метод предотвращения ошибок,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благодаря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которому работу можно сделать только одним правильным способом и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дефект просто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не может появиться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79320" y="6121957"/>
            <a:ext cx="11490960" cy="5125163"/>
            <a:chOff x="539552" y="2564904"/>
            <a:chExt cx="7955147" cy="38793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564904"/>
              <a:ext cx="1851292" cy="123996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880" y="4149080"/>
              <a:ext cx="5094312" cy="229512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708920"/>
              <a:ext cx="5722899" cy="1239962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466" y="1467565"/>
            <a:ext cx="1357696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8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031" y="2813671"/>
            <a:ext cx="1508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Визуализация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 является основой фундамента менеджмента любой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организации. Состояние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всех процессов должно быть наглядным, даже самые тщательно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спроектированные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процессы требуют высокого уровня дисциплины, внимания и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поддержки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, которые нужно постоянно отслеживать.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28600" y="6294120"/>
            <a:ext cx="14955982" cy="5684866"/>
            <a:chOff x="156636" y="5384930"/>
            <a:chExt cx="15027946" cy="61368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636" y="5384930"/>
              <a:ext cx="3827230" cy="375907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8662" y="7762715"/>
              <a:ext cx="3826983" cy="375907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0700" y="5389871"/>
              <a:ext cx="3811844" cy="375413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02544" y="7762715"/>
              <a:ext cx="3782038" cy="372083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706" y="1468653"/>
            <a:ext cx="1357696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2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11176302" y="4529593"/>
            <a:ext cx="4399707" cy="3151581"/>
          </a:xfrm>
          <a:prstGeom prst="rect">
            <a:avLst/>
          </a:prstGeom>
          <a:solidFill>
            <a:srgbClr val="7E0000"/>
          </a:solidFill>
          <a:ln w="31623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53989" tIns="45711" rIns="53989" bIns="45711" anchor="ctr"/>
          <a:lstStyle/>
          <a:p>
            <a:pPr algn="ctr" defTabSz="449263">
              <a:lnSpc>
                <a:spcPct val="140000"/>
              </a:lnSpc>
              <a:spcBef>
                <a:spcPct val="50000"/>
              </a:spcBef>
              <a:defRPr/>
            </a:pPr>
            <a:endParaRPr lang="ru-RU" sz="27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TextBox 18"/>
          <p:cNvSpPr txBox="1">
            <a:spLocks noChangeArrowheads="1"/>
          </p:cNvSpPr>
          <p:nvPr/>
        </p:nvSpPr>
        <p:spPr bwMode="auto">
          <a:xfrm>
            <a:off x="6042025" y="3067050"/>
            <a:ext cx="3560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Специалист</a:t>
            </a:r>
            <a:endParaRPr lang="ru-RU" sz="4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11331575" y="5340350"/>
            <a:ext cx="41036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Ожидания работодателя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056188" y="8728075"/>
            <a:ext cx="5588000" cy="207962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336699">
                <a:alpha val="50000"/>
              </a:srgbClr>
            </a:outerShdw>
          </a:effectLst>
        </p:spPr>
        <p:txBody>
          <a:bodyPr lIns="53989" tIns="81245" rIns="53989" bIns="81245" anchor="ctr"/>
          <a:lstStyle/>
          <a:p>
            <a:pPr algn="just" defTabSz="1625600">
              <a:spcBef>
                <a:spcPct val="50000"/>
              </a:spcBef>
              <a:defRPr/>
            </a:pPr>
            <a:endParaRPr lang="ru-RU" sz="25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447925" y="9777548"/>
            <a:ext cx="2552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w="lg" len="lg"/>
            <a:tailEnd type="stealth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447925" y="7658100"/>
            <a:ext cx="0" cy="21240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w="lg" len="lg"/>
            <a:tailEnd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13468350" y="7591425"/>
            <a:ext cx="0" cy="22383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w="lg" len="lg"/>
            <a:tailEnd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10629900" y="9822724"/>
            <a:ext cx="2844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w="lg" len="lg"/>
            <a:tailEnd type="stealth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96748" y="4529593"/>
            <a:ext cx="4399707" cy="3151581"/>
          </a:xfrm>
          <a:prstGeom prst="rect">
            <a:avLst/>
          </a:prstGeom>
          <a:solidFill>
            <a:srgbClr val="7E0000"/>
          </a:solidFill>
          <a:ln w="31623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53989" tIns="45711" rIns="53989" bIns="45711" anchor="ctr"/>
          <a:lstStyle/>
          <a:p>
            <a:pPr algn="ctr" defTabSz="449263">
              <a:lnSpc>
                <a:spcPct val="140000"/>
              </a:lnSpc>
              <a:spcBef>
                <a:spcPct val="50000"/>
              </a:spcBef>
              <a:defRPr/>
            </a:pPr>
            <a:endParaRPr lang="ru-RU" sz="27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0" name="TextBox 16"/>
          <p:cNvSpPr txBox="1">
            <a:spLocks noChangeArrowheads="1"/>
          </p:cNvSpPr>
          <p:nvPr/>
        </p:nvSpPr>
        <p:spPr bwMode="auto">
          <a:xfrm>
            <a:off x="439738" y="5273675"/>
            <a:ext cx="41036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Ресурсы специалиста</a:t>
            </a:r>
          </a:p>
        </p:txBody>
      </p:sp>
      <p:pic>
        <p:nvPicPr>
          <p:cNvPr id="15391" name="Picture 31" descr="1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462588" y="4037013"/>
            <a:ext cx="4667250" cy="3265487"/>
          </a:xfrm>
          <a:prstGeom prst="rect">
            <a:avLst/>
          </a:prstGeom>
          <a:solidFill>
            <a:schemeClr val="accent1">
              <a:alpha val="27000"/>
            </a:schemeClr>
          </a:solidFill>
          <a:effectLst>
            <a:softEdge rad="317500"/>
          </a:effectLst>
        </p:spPr>
      </p:pic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5076825" y="9018588"/>
            <a:ext cx="55832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Оценка соответствия на предприятии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31" y="2695442"/>
            <a:ext cx="15316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alibri" pitchFamily="34" charset="0"/>
              </a:rPr>
              <a:t>Картирование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позволяет определить скрытые в потоке создания ценности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или процессе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потери, а также выявить значимую и незначимую работу, что </a:t>
            </a:r>
            <a:r>
              <a:rPr lang="ru-RU" sz="4400" dirty="0" smtClean="0">
                <a:solidFill>
                  <a:srgbClr val="002060"/>
                </a:solidFill>
                <a:latin typeface="Calibri" pitchFamily="34" charset="0"/>
              </a:rPr>
              <a:t>позволит разработать </a:t>
            </a:r>
            <a:r>
              <a:rPr lang="ru-RU" sz="4400" dirty="0">
                <a:solidFill>
                  <a:srgbClr val="002060"/>
                </a:solidFill>
                <a:latin typeface="Calibri" pitchFamily="34" charset="0"/>
              </a:rPr>
              <a:t>мероприятия для его оптимизации.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1" y="5591587"/>
            <a:ext cx="7874956" cy="5921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7774878"/>
            <a:ext cx="7818121" cy="400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06" y="1469632"/>
            <a:ext cx="1357696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2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23" y="3195010"/>
            <a:ext cx="15010907" cy="7968290"/>
          </a:xfrm>
          <a:prstGeom prst="rect">
            <a:avLst/>
          </a:prstGeom>
        </p:spPr>
      </p:pic>
      <p:sp>
        <p:nvSpPr>
          <p:cNvPr id="4" name="Rectangle 1025"/>
          <p:cNvSpPr>
            <a:spLocks noChangeArrowheads="1"/>
          </p:cNvSpPr>
          <p:nvPr/>
        </p:nvSpPr>
        <p:spPr bwMode="auto">
          <a:xfrm>
            <a:off x="594223" y="1858506"/>
            <a:ext cx="150109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/>
            <a:r>
              <a:rPr lang="ru-RU" altLang="ru-RU" sz="6000" b="1" dirty="0" smtClean="0">
                <a:solidFill>
                  <a:srgbClr val="C00000"/>
                </a:solidFill>
                <a:latin typeface="Calibri" pitchFamily="34" charset="0"/>
              </a:rPr>
              <a:t>Стандарты «бережливого производства»: </a:t>
            </a:r>
            <a:endParaRPr lang="ru-RU" alt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963613" y="4772705"/>
            <a:ext cx="13614536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9600" b="1" dirty="0" smtClean="0">
                <a:solidFill>
                  <a:srgbClr val="C00000"/>
                </a:solidFill>
                <a:latin typeface="+mj-lt"/>
              </a:rPr>
              <a:t>СПАСИБО ЗА  ВНИМАНИЕ!</a:t>
            </a:r>
            <a:endParaRPr lang="ru-RU" sz="9600" b="1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2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336550" y="2287588"/>
            <a:ext cx="4203700" cy="1349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172330" y="8902650"/>
            <a:ext cx="3980838" cy="1688970"/>
          </a:xfrm>
          <a:prstGeom prst="rect">
            <a:avLst/>
          </a:prstGeom>
          <a:solidFill>
            <a:srgbClr val="7E0000"/>
          </a:solidFill>
          <a:ln w="31623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53989" tIns="45711" rIns="53989" bIns="45711" anchor="ctr"/>
          <a:lstStyle/>
          <a:p>
            <a:pPr algn="ctr" defTabSz="449263">
              <a:lnSpc>
                <a:spcPct val="140000"/>
              </a:lnSpc>
              <a:spcBef>
                <a:spcPct val="50000"/>
              </a:spcBef>
              <a:defRPr/>
            </a:pPr>
            <a:endParaRPr lang="ru-RU" sz="27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220663" y="8920163"/>
            <a:ext cx="37988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Заказчик,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заинтересованные стороны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1535678" y="8893125"/>
            <a:ext cx="4085556" cy="1688970"/>
          </a:xfrm>
          <a:prstGeom prst="rect">
            <a:avLst/>
          </a:prstGeom>
          <a:solidFill>
            <a:srgbClr val="7E0000"/>
          </a:solidFill>
          <a:ln w="31623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53989" tIns="45711" rIns="53989" bIns="45711" anchor="ctr"/>
          <a:lstStyle/>
          <a:p>
            <a:pPr algn="ctr" defTabSz="449263">
              <a:lnSpc>
                <a:spcPct val="140000"/>
              </a:lnSpc>
              <a:spcBef>
                <a:spcPct val="50000"/>
              </a:spcBef>
              <a:defRPr/>
            </a:pPr>
            <a:endParaRPr lang="ru-RU" sz="27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11576050" y="8910638"/>
            <a:ext cx="39893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Работодатель,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заинтересованные стороны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818188" y="8870950"/>
            <a:ext cx="4197350" cy="158432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336699">
                <a:alpha val="50000"/>
              </a:srgbClr>
            </a:outerShdw>
          </a:effectLst>
        </p:spPr>
        <p:txBody>
          <a:bodyPr lIns="53989" tIns="81245" rIns="53989" bIns="81245" anchor="ctr"/>
          <a:lstStyle/>
          <a:p>
            <a:pPr algn="just" defTabSz="1625600">
              <a:spcBef>
                <a:spcPct val="50000"/>
              </a:spcBef>
              <a:defRPr/>
            </a:pPr>
            <a:endParaRPr lang="ru-RU" sz="25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5372100" y="8950325"/>
            <a:ext cx="5143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  <a:latin typeface="Calibri" pitchFamily="34" charset="0"/>
              </a:rPr>
              <a:t>Подготовка специалиста</a:t>
            </a:r>
          </a:p>
        </p:txBody>
      </p:sp>
      <p:sp>
        <p:nvSpPr>
          <p:cNvPr id="17421" name="Rectangle 9"/>
          <p:cNvSpPr>
            <a:spLocks noChangeArrowheads="1"/>
          </p:cNvSpPr>
          <p:nvPr/>
        </p:nvSpPr>
        <p:spPr bwMode="auto">
          <a:xfrm>
            <a:off x="11237913" y="2287588"/>
            <a:ext cx="4202112" cy="1349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0" scaled="1"/>
          </a:gra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17422" name="TextBox 8"/>
          <p:cNvSpPr txBox="1">
            <a:spLocks noChangeArrowheads="1"/>
          </p:cNvSpPr>
          <p:nvPr/>
        </p:nvSpPr>
        <p:spPr bwMode="auto">
          <a:xfrm>
            <a:off x="11261725" y="2357438"/>
            <a:ext cx="4192588" cy="1201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Профессиональный стандарт</a:t>
            </a:r>
          </a:p>
        </p:txBody>
      </p:sp>
      <p:sp>
        <p:nvSpPr>
          <p:cNvPr id="17423" name="TextBox 8"/>
          <p:cNvSpPr txBox="1">
            <a:spLocks noChangeArrowheads="1"/>
          </p:cNvSpPr>
          <p:nvPr/>
        </p:nvSpPr>
        <p:spPr bwMode="auto">
          <a:xfrm>
            <a:off x="1465263" y="2595563"/>
            <a:ext cx="2171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latin typeface="Calibri" pitchFamily="34" charset="0"/>
              </a:rPr>
              <a:t>ФГОС</a:t>
            </a:r>
            <a:r>
              <a:rPr lang="en-US" sz="4400" b="1">
                <a:solidFill>
                  <a:srgbClr val="002060"/>
                </a:solidFill>
                <a:latin typeface="Calibri" pitchFamily="34" charset="0"/>
              </a:rPr>
              <a:t>*</a:t>
            </a:r>
            <a:endParaRPr lang="ru-RU" sz="4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47650" y="11303000"/>
            <a:ext cx="9847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*  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17425" name="AutoShape 28"/>
          <p:cNvSpPr>
            <a:spLocks noChangeArrowheads="1"/>
          </p:cNvSpPr>
          <p:nvPr/>
        </p:nvSpPr>
        <p:spPr bwMode="auto">
          <a:xfrm rot="10800000">
            <a:off x="6772275" y="3617913"/>
            <a:ext cx="2200275" cy="2085975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rot="10800000" wrap="none" anchor="ctr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4548188" y="2941638"/>
            <a:ext cx="2709862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10029825" y="9604375"/>
            <a:ext cx="15049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5019675" y="8210550"/>
            <a:ext cx="0" cy="149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7881938" y="5702300"/>
            <a:ext cx="0" cy="31400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076700" y="9718675"/>
            <a:ext cx="17145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8515350" y="2941638"/>
            <a:ext cx="269875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V="1">
            <a:off x="2076450" y="3633788"/>
            <a:ext cx="0" cy="5318125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V="1">
            <a:off x="13677900" y="3633788"/>
            <a:ext cx="0" cy="5294312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8515350" y="2960688"/>
            <a:ext cx="0" cy="647700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7258050" y="2960688"/>
            <a:ext cx="0" cy="647700"/>
          </a:xfrm>
          <a:prstGeom prst="line">
            <a:avLst/>
          </a:prstGeom>
          <a:noFill/>
          <a:ln w="63500">
            <a:solidFill>
              <a:schemeClr val="tx1"/>
            </a:solidFill>
            <a:prstDash val="lgDash"/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17436" name="TextBox 17"/>
          <p:cNvSpPr txBox="1">
            <a:spLocks noChangeArrowheads="1"/>
          </p:cNvSpPr>
          <p:nvPr/>
        </p:nvSpPr>
        <p:spPr bwMode="auto">
          <a:xfrm>
            <a:off x="7510463" y="3494088"/>
            <a:ext cx="68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</a:t>
            </a: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5010150" y="8218488"/>
            <a:ext cx="28765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b="1">
              <a:latin typeface="Calibri" pitchFamily="34" charset="0"/>
            </a:endParaRPr>
          </a:p>
        </p:txBody>
      </p:sp>
      <p:sp>
        <p:nvSpPr>
          <p:cNvPr id="17438" name="Oval 48"/>
          <p:cNvSpPr>
            <a:spLocks noChangeArrowheads="1"/>
          </p:cNvSpPr>
          <p:nvPr/>
        </p:nvSpPr>
        <p:spPr bwMode="auto">
          <a:xfrm>
            <a:off x="7802563" y="8120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endParaRPr lang="ru-RU" b="1">
              <a:latin typeface="Calibri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818188" y="6127750"/>
            <a:ext cx="4197350" cy="1584325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336699">
                <a:alpha val="50000"/>
              </a:srgbClr>
            </a:outerShdw>
          </a:effectLst>
        </p:spPr>
        <p:txBody>
          <a:bodyPr lIns="53989" tIns="81245" rIns="53989" bIns="81245" anchor="ctr"/>
          <a:lstStyle/>
          <a:p>
            <a:pPr algn="just" defTabSz="1625600">
              <a:spcBef>
                <a:spcPct val="50000"/>
              </a:spcBef>
              <a:defRPr/>
            </a:pPr>
            <a:endParaRPr lang="ru-RU" sz="25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441" name="TextBox 17"/>
          <p:cNvSpPr txBox="1">
            <a:spLocks noChangeArrowheads="1"/>
          </p:cNvSpPr>
          <p:nvPr/>
        </p:nvSpPr>
        <p:spPr bwMode="auto">
          <a:xfrm>
            <a:off x="5372100" y="6213475"/>
            <a:ext cx="51435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libri" pitchFamily="34" charset="0"/>
              </a:rPr>
              <a:t>Анализ и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Calibri" pitchFamily="34" charset="0"/>
              </a:rPr>
              <a:t>корректировка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4" name="Rectangle 1025"/>
          <p:cNvSpPr>
            <a:spLocks noChangeArrowheads="1"/>
          </p:cNvSpPr>
          <p:nvPr/>
        </p:nvSpPr>
        <p:spPr bwMode="auto">
          <a:xfrm>
            <a:off x="1409043" y="2952069"/>
            <a:ext cx="1358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/>
            <a:r>
              <a:rPr lang="ru-RU" altLang="ru-RU" sz="6000" b="1" dirty="0">
                <a:solidFill>
                  <a:srgbClr val="C00000"/>
                </a:solidFill>
                <a:latin typeface="Calibri" pitchFamily="34" charset="0"/>
              </a:rPr>
              <a:t>Проблемы транспортного </a:t>
            </a:r>
            <a:r>
              <a:rPr lang="ru-RU" altLang="ru-RU" sz="6000" b="1" dirty="0" smtClean="0">
                <a:solidFill>
                  <a:srgbClr val="C00000"/>
                </a:solidFill>
                <a:latin typeface="Calibri" pitchFamily="34" charset="0"/>
              </a:rPr>
              <a:t>образования: </a:t>
            </a:r>
            <a:endParaRPr lang="ru-RU" alt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-299540" y="4292423"/>
            <a:ext cx="1428355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низкий базовый уровень </a:t>
            </a: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подготовки </a:t>
            </a: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абитуриентов</a:t>
            </a: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отсутствие </a:t>
            </a: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мотивации и навыков эффективной работы преподавателей</a:t>
            </a: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слабое </a:t>
            </a: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влияние заинтересованных сторон на учебный </a:t>
            </a: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процесс;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 smtClean="0">
                <a:solidFill>
                  <a:srgbClr val="002060"/>
                </a:solidFill>
                <a:latin typeface="Calibri" pitchFamily="34" charset="0"/>
              </a:rPr>
              <a:t>недостаточное </a:t>
            </a: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ресурсное обеспечение.</a:t>
            </a:r>
          </a:p>
        </p:txBody>
      </p:sp>
    </p:spTree>
    <p:extLst>
      <p:ext uri="{BB962C8B-B14F-4D97-AF65-F5344CB8AC3E}">
        <p14:creationId xmlns:p14="http://schemas.microsoft.com/office/powerpoint/2010/main" val="424637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4" name="Rectangle 1025"/>
          <p:cNvSpPr>
            <a:spLocks noChangeArrowheads="1"/>
          </p:cNvSpPr>
          <p:nvPr/>
        </p:nvSpPr>
        <p:spPr bwMode="auto">
          <a:xfrm>
            <a:off x="1282915" y="2479111"/>
            <a:ext cx="1358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rgbClr val="C00000"/>
                </a:solidFill>
                <a:latin typeface="Calibri" pitchFamily="34" charset="0"/>
              </a:rPr>
              <a:t>Специфические задачи: </a:t>
            </a: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47293" y="3696040"/>
            <a:ext cx="15324086" cy="74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кадровое обеспечение возложенных на отрасль задач;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 подготовка кадров для линии;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 доведение </a:t>
            </a:r>
            <a:r>
              <a:rPr lang="ru-RU" altLang="ru-RU" sz="5400" dirty="0" err="1">
                <a:solidFill>
                  <a:srgbClr val="002060"/>
                </a:solidFill>
                <a:latin typeface="Calibri" pitchFamily="34" charset="0"/>
              </a:rPr>
              <a:t>целевиков</a:t>
            </a: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 до необходимого уровня;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r>
              <a:rPr lang="ru-RU" altLang="ru-RU" sz="5400" dirty="0">
                <a:solidFill>
                  <a:srgbClr val="002060"/>
                </a:solidFill>
                <a:latin typeface="Calibri" pitchFamily="34" charset="0"/>
              </a:rPr>
              <a:t> осуществление приносящей доход деятельности для выполнения социальных обязательств.</a:t>
            </a:r>
          </a:p>
          <a:p>
            <a:pPr marL="2057400" indent="-571500" algn="just">
              <a:buFont typeface="Arial" panose="020B0604020202020204" pitchFamily="34" charset="0"/>
              <a:buChar char="•"/>
            </a:pPr>
            <a:endParaRPr lang="ru-RU" altLang="ru-RU" sz="4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70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-9485"/>
            <a:ext cx="15841663" cy="16402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58281" tIns="79139" rIns="158281" bIns="79139" anchor="ctr"/>
          <a:lstStyle/>
          <a:p>
            <a:pPr eaLnBrk="1" hangingPunct="1"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63038" y="2555211"/>
            <a:ext cx="15346611" cy="8454387"/>
            <a:chOff x="1339" y="1494"/>
            <a:chExt cx="10080" cy="6330"/>
          </a:xfrm>
        </p:grpSpPr>
        <p:sp>
          <p:nvSpPr>
            <p:cNvPr id="31748" name="AutoShape 3"/>
            <p:cNvSpPr>
              <a:spLocks noChangeArrowheads="1"/>
            </p:cNvSpPr>
            <p:nvPr/>
          </p:nvSpPr>
          <p:spPr bwMode="auto">
            <a:xfrm rot="-5681146">
              <a:off x="7993" y="1854"/>
              <a:ext cx="1980" cy="1260"/>
            </a:xfrm>
            <a:prstGeom prst="curvedUpArrow">
              <a:avLst>
                <a:gd name="adj1" fmla="val 21891"/>
                <a:gd name="adj2" fmla="val 64509"/>
                <a:gd name="adj3" fmla="val 4193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49" name="AutoShape 4"/>
            <p:cNvSpPr>
              <a:spLocks noChangeArrowheads="1"/>
            </p:cNvSpPr>
            <p:nvPr/>
          </p:nvSpPr>
          <p:spPr bwMode="auto">
            <a:xfrm rot="5400000">
              <a:off x="3725" y="5671"/>
              <a:ext cx="1445" cy="900"/>
            </a:xfrm>
            <a:prstGeom prst="curvedUpArrow">
              <a:avLst>
                <a:gd name="adj1" fmla="val 22366"/>
                <a:gd name="adj2" fmla="val 65910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0" name="AutoShape 5"/>
            <p:cNvSpPr>
              <a:spLocks noChangeArrowheads="1"/>
            </p:cNvSpPr>
            <p:nvPr/>
          </p:nvSpPr>
          <p:spPr bwMode="auto">
            <a:xfrm rot="6779333">
              <a:off x="3945" y="3556"/>
              <a:ext cx="1445" cy="900"/>
            </a:xfrm>
            <a:prstGeom prst="curvedUpArrow">
              <a:avLst>
                <a:gd name="adj1" fmla="val 22366"/>
                <a:gd name="adj2" fmla="val 65910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1" name="AutoShape 6"/>
            <p:cNvSpPr>
              <a:spLocks noChangeArrowheads="1"/>
            </p:cNvSpPr>
            <p:nvPr/>
          </p:nvSpPr>
          <p:spPr bwMode="auto">
            <a:xfrm rot="-5400000">
              <a:off x="7143" y="3461"/>
              <a:ext cx="1615" cy="893"/>
            </a:xfrm>
            <a:prstGeom prst="curvedUpArrow">
              <a:avLst>
                <a:gd name="adj1" fmla="val 25194"/>
                <a:gd name="adj2" fmla="val 74241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2" name="AutoShape 7"/>
            <p:cNvSpPr>
              <a:spLocks noChangeArrowheads="1"/>
            </p:cNvSpPr>
            <p:nvPr/>
          </p:nvSpPr>
          <p:spPr bwMode="auto">
            <a:xfrm rot="-4292212">
              <a:off x="7765" y="5672"/>
              <a:ext cx="1217" cy="720"/>
            </a:xfrm>
            <a:prstGeom prst="curvedUpArrow">
              <a:avLst>
                <a:gd name="adj1" fmla="val 23547"/>
                <a:gd name="adj2" fmla="val 69387"/>
                <a:gd name="adj3" fmla="val 42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1339" y="1704"/>
              <a:ext cx="10080" cy="6120"/>
              <a:chOff x="1339" y="1690"/>
              <a:chExt cx="10080" cy="6120"/>
            </a:xfrm>
          </p:grpSpPr>
          <p:grpSp>
            <p:nvGrpSpPr>
              <p:cNvPr id="31756" name="Group 9"/>
              <p:cNvGrpSpPr>
                <a:grpSpLocks/>
              </p:cNvGrpSpPr>
              <p:nvPr/>
            </p:nvGrpSpPr>
            <p:grpSpPr bwMode="auto">
              <a:xfrm>
                <a:off x="1339" y="1690"/>
                <a:ext cx="10080" cy="6120"/>
                <a:chOff x="1339" y="1690"/>
                <a:chExt cx="10080" cy="6120"/>
              </a:xfrm>
            </p:grpSpPr>
            <p:grpSp>
              <p:nvGrpSpPr>
                <p:cNvPr id="31761" name="Group 10"/>
                <p:cNvGrpSpPr>
                  <a:grpSpLocks/>
                </p:cNvGrpSpPr>
                <p:nvPr/>
              </p:nvGrpSpPr>
              <p:grpSpPr bwMode="auto">
                <a:xfrm>
                  <a:off x="1339" y="1690"/>
                  <a:ext cx="10080" cy="6120"/>
                  <a:chOff x="1341" y="1682"/>
                  <a:chExt cx="10080" cy="6120"/>
                </a:xfrm>
              </p:grpSpPr>
              <p:grpSp>
                <p:nvGrpSpPr>
                  <p:cNvPr id="3176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679" y="1682"/>
                    <a:ext cx="5400" cy="6120"/>
                    <a:chOff x="3679" y="1682"/>
                    <a:chExt cx="5400" cy="6120"/>
                  </a:xfrm>
                </p:grpSpPr>
                <p:grpSp>
                  <p:nvGrpSpPr>
                    <p:cNvPr id="3176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2582"/>
                      <a:ext cx="5400" cy="5220"/>
                      <a:chOff x="3501" y="2574"/>
                      <a:chExt cx="5400" cy="5220"/>
                    </a:xfrm>
                  </p:grpSpPr>
                  <p:grpSp>
                    <p:nvGrpSpPr>
                      <p:cNvPr id="3176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4" y="6174"/>
                        <a:ext cx="3240" cy="1087"/>
                        <a:chOff x="5841" y="5994"/>
                        <a:chExt cx="3240" cy="1259"/>
                      </a:xfrm>
                    </p:grpSpPr>
                    <p:sp>
                      <p:nvSpPr>
                        <p:cNvPr id="317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41" y="5994"/>
                          <a:ext cx="3240" cy="1259"/>
                        </a:xfrm>
                        <a:prstGeom prst="chevron">
                          <a:avLst>
                            <a:gd name="adj" fmla="val 64337"/>
                          </a:avLst>
                        </a:prstGeom>
                        <a:solidFill>
                          <a:srgbClr val="92D050"/>
                        </a:solidFill>
                        <a:ln w="158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3119">
                            <a:latin typeface="Georgia" panose="02040502050405020303" pitchFamily="18" charset="0"/>
                          </a:endParaRPr>
                        </a:p>
                      </p:txBody>
                    </p:sp>
                    <p:sp>
                      <p:nvSpPr>
                        <p:cNvPr id="31775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81" y="6174"/>
                          <a:ext cx="2340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ru-RU" altLang="ru-RU" sz="2079" b="1">
                              <a:latin typeface="Georgia" panose="02040502050405020303" pitchFamily="18" charset="0"/>
                            </a:rPr>
                            <a:t>Жизненный цикл продукции</a:t>
                          </a:r>
                        </a:p>
                      </p:txBody>
                    </p:sp>
                  </p:grpSp>
                  <p:sp>
                    <p:nvSpPr>
                      <p:cNvPr id="31770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1" y="2574"/>
                        <a:ext cx="5400" cy="5220"/>
                      </a:xfrm>
                      <a:prstGeom prst="ellips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3119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81" y="4734"/>
                        <a:ext cx="180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Менеджмент ресурсов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2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61" y="4734"/>
                        <a:ext cx="216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Измерение,  анализ, улучшение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21" y="2934"/>
                        <a:ext cx="216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Ответственность руководства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</p:grpSp>
                <p:sp>
                  <p:nvSpPr>
                    <p:cNvPr id="3176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9" y="1682"/>
                      <a:ext cx="3780" cy="54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2426" dirty="0">
                          <a:latin typeface="Georgia" panose="02040502050405020303" pitchFamily="18" charset="0"/>
                        </a:rPr>
                        <a:t>Постоянное улучшение</a:t>
                      </a:r>
                      <a:endParaRPr lang="ru-RU" altLang="ru-RU" sz="3119" dirty="0">
                        <a:latin typeface="Georgia" panose="02040502050405020303" pitchFamily="18" charset="0"/>
                      </a:endParaRPr>
                    </a:p>
                  </p:txBody>
                </p:sp>
              </p:grpSp>
              <p:sp>
                <p:nvSpPr>
                  <p:cNvPr id="3176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01" y="2034"/>
                    <a:ext cx="1620" cy="57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2252">
                        <a:latin typeface="Georgia" panose="02040502050405020303" pitchFamily="18" charset="0"/>
                      </a:rPr>
                      <a:t>Потребители и заинтересован-ные стороны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3119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7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1" y="2034"/>
                    <a:ext cx="1620" cy="57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2252">
                        <a:latin typeface="Georgia" panose="02040502050405020303" pitchFamily="18" charset="0"/>
                      </a:rPr>
                      <a:t>Потребители и заинтересован-ные стороны</a:t>
                    </a:r>
                    <a:endParaRPr lang="ru-RU" altLang="ru-RU" sz="3119">
                      <a:latin typeface="Georgia" panose="02040502050405020303" pitchFamily="18" charset="0"/>
                    </a:endParaRPr>
                  </a:p>
                </p:txBody>
              </p:sp>
            </p:grpSp>
            <p:sp>
              <p:nvSpPr>
                <p:cNvPr id="2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21" y="5094"/>
                  <a:ext cx="1259" cy="2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2252" dirty="0"/>
                </a:p>
                <a:p>
                  <a:pPr eaLnBrk="1" hangingPunct="1">
                    <a:defRPr/>
                  </a:pPr>
                  <a:endParaRPr lang="ru-RU" altLang="ru-RU" sz="2252" dirty="0"/>
                </a:p>
                <a:p>
                  <a:pPr algn="ctr" eaLnBrk="1" hangingPunct="1">
                    <a:defRPr/>
                  </a:pPr>
                  <a:r>
                    <a:rPr lang="ru-RU" altLang="ru-RU" sz="2252" dirty="0"/>
                    <a:t>Требования</a:t>
                  </a:r>
                  <a:endParaRPr lang="ru-RU" altLang="ru-RU" dirty="0" smtClean="0"/>
                </a:p>
              </p:txBody>
            </p:sp>
            <p:sp>
              <p:nvSpPr>
                <p:cNvPr id="2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981" y="5094"/>
                  <a:ext cx="1259" cy="2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2252"/>
                </a:p>
                <a:p>
                  <a:pPr eaLnBrk="1" hangingPunct="1">
                    <a:defRPr/>
                  </a:pPr>
                  <a:endParaRPr lang="ru-RU" altLang="ru-RU" sz="2252"/>
                </a:p>
                <a:p>
                  <a:pPr algn="ctr" eaLnBrk="1" hangingPunct="1">
                    <a:defRPr/>
                  </a:pPr>
                  <a:r>
                    <a:rPr lang="ru-RU" altLang="ru-RU" sz="2252"/>
                    <a:t>Удовлетво-ренность</a:t>
                  </a:r>
                  <a:endParaRPr lang="ru-RU" altLang="ru-RU" smtClean="0"/>
                </a:p>
              </p:txBody>
            </p:sp>
          </p:grpSp>
          <p:sp>
            <p:nvSpPr>
              <p:cNvPr id="31757" name="Line 25"/>
              <p:cNvSpPr>
                <a:spLocks noChangeShapeType="1"/>
              </p:cNvSpPr>
              <p:nvPr/>
            </p:nvSpPr>
            <p:spPr bwMode="auto">
              <a:xfrm>
                <a:off x="2961" y="6714"/>
                <a:ext cx="251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Line 26"/>
              <p:cNvSpPr>
                <a:spLocks noChangeShapeType="1"/>
              </p:cNvSpPr>
              <p:nvPr/>
            </p:nvSpPr>
            <p:spPr bwMode="auto">
              <a:xfrm>
                <a:off x="8181" y="6714"/>
                <a:ext cx="156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Text Box 27"/>
              <p:cNvSpPr txBox="1">
                <a:spLocks noChangeArrowheads="1"/>
              </p:cNvSpPr>
              <p:nvPr/>
            </p:nvSpPr>
            <p:spPr bwMode="auto">
              <a:xfrm>
                <a:off x="2961" y="6354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79">
                    <a:latin typeface="Georgia" panose="02040502050405020303" pitchFamily="18" charset="0"/>
                  </a:rPr>
                  <a:t>Вход</a:t>
                </a:r>
                <a:endParaRPr lang="ru-RU" altLang="ru-RU" sz="3119">
                  <a:latin typeface="Georgia" panose="02040502050405020303" pitchFamily="18" charset="0"/>
                </a:endParaRPr>
              </a:p>
            </p:txBody>
          </p:sp>
          <p:sp>
            <p:nvSpPr>
              <p:cNvPr id="31760" name="Text Box 28"/>
              <p:cNvSpPr txBox="1">
                <a:spLocks noChangeArrowheads="1"/>
              </p:cNvSpPr>
              <p:nvPr/>
            </p:nvSpPr>
            <p:spPr bwMode="auto">
              <a:xfrm>
                <a:off x="8541" y="6354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79">
                    <a:latin typeface="Georgia" panose="02040502050405020303" pitchFamily="18" charset="0"/>
                  </a:rPr>
                  <a:t>Выход</a:t>
                </a:r>
                <a:endParaRPr lang="ru-RU" altLang="ru-RU" sz="3119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31754" name="Line 29"/>
            <p:cNvSpPr>
              <a:spLocks noChangeShapeType="1"/>
            </p:cNvSpPr>
            <p:nvPr/>
          </p:nvSpPr>
          <p:spPr bwMode="auto">
            <a:xfrm>
              <a:off x="2961" y="3294"/>
              <a:ext cx="23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30"/>
            <p:cNvSpPr>
              <a:spLocks noChangeShapeType="1"/>
            </p:cNvSpPr>
            <p:nvPr/>
          </p:nvSpPr>
          <p:spPr bwMode="auto">
            <a:xfrm>
              <a:off x="8901" y="5094"/>
              <a:ext cx="9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Rectangle 1025"/>
          <p:cNvSpPr>
            <a:spLocks noChangeArrowheads="1"/>
          </p:cNvSpPr>
          <p:nvPr/>
        </p:nvSpPr>
        <p:spPr bwMode="auto">
          <a:xfrm>
            <a:off x="1156797" y="1454338"/>
            <a:ext cx="1358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C00000"/>
                </a:solidFill>
                <a:latin typeface="Calibri" pitchFamily="34" charset="0"/>
              </a:rPr>
              <a:t>Модель СМК </a:t>
            </a:r>
            <a:endParaRPr lang="ru-RU" alt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89186" y="1037595"/>
            <a:ext cx="15652477" cy="114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533400" algn="ct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Пути решения проблем входа процесса:</a:t>
            </a:r>
          </a:p>
          <a:p>
            <a:pPr indent="533400"/>
            <a:endParaRPr lang="ru-RU" sz="800" b="1" dirty="0">
              <a:solidFill>
                <a:srgbClr val="C00000"/>
              </a:solidFill>
              <a:latin typeface="Calibri" pitchFamily="34" charset="0"/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1. Поиск и отбор лучших абитуриентов;</a:t>
            </a: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2. Совместная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с заказчиком </a:t>
            </a:r>
            <a:r>
              <a:rPr lang="ru-RU" sz="5400" dirty="0" err="1" smtClean="0">
                <a:solidFill>
                  <a:srgbClr val="002060"/>
                </a:solidFill>
                <a:latin typeface="Calibri" pitchFamily="34" charset="0"/>
              </a:rPr>
              <a:t>профориентационная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 работа и </a:t>
            </a:r>
            <a:r>
              <a:rPr lang="ru-RU" sz="5400" dirty="0" err="1" smtClean="0">
                <a:solidFill>
                  <a:srgbClr val="002060"/>
                </a:solidFill>
                <a:latin typeface="Calibri" pitchFamily="34" charset="0"/>
              </a:rPr>
              <a:t>довузовская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 подготовка;</a:t>
            </a:r>
            <a:endParaRPr lang="ru-RU" sz="5400" dirty="0">
              <a:solidFill>
                <a:srgbClr val="002060"/>
              </a:solidFill>
              <a:latin typeface="Calibri" pitchFamily="34" charset="0"/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3. Расширение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базы заказчиков</a:t>
            </a:r>
            <a:r>
              <a:rPr lang="ru-RU" sz="5400" dirty="0" smtClean="0">
                <a:solidFill>
                  <a:srgbClr val="002060"/>
                </a:solidFill>
              </a:rPr>
              <a:t>;</a:t>
            </a:r>
            <a:endParaRPr lang="ru-RU" sz="5400" dirty="0">
              <a:solidFill>
                <a:srgbClr val="002060"/>
              </a:solidFill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4. Плодотворное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сотрудничество со школами-поставщиками</a:t>
            </a:r>
            <a:r>
              <a:rPr lang="ru-RU" sz="5400" dirty="0" smtClean="0">
                <a:solidFill>
                  <a:srgbClr val="002060"/>
                </a:solidFill>
              </a:rPr>
              <a:t>;</a:t>
            </a:r>
          </a:p>
          <a:p>
            <a:pPr indent="533400"/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5.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Доведение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уровня подготовки абитуриентов, прежде всего </a:t>
            </a:r>
            <a:r>
              <a:rPr lang="ru-RU" sz="5400" dirty="0" err="1">
                <a:solidFill>
                  <a:srgbClr val="002060"/>
                </a:solidFill>
                <a:latin typeface="Calibri" pitchFamily="34" charset="0"/>
              </a:rPr>
              <a:t>целевиков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, до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приемлемого;</a:t>
            </a:r>
          </a:p>
          <a:p>
            <a:pPr indent="533400"/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6.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Введение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дополнительных стимулов для поступления отличников и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медалистов;</a:t>
            </a:r>
            <a:endParaRPr lang="ru-RU" sz="5400" dirty="0">
              <a:solidFill>
                <a:srgbClr val="002060"/>
              </a:solidFill>
              <a:latin typeface="Calibri" pitchFamily="34" charset="0"/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7. Эффективная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информационная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и рекламная политика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78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5841663" cy="13477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62525" tIns="81263" rIns="162525" bIns="81263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512386"/>
            <a:ext cx="15841663" cy="102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533400" algn="ctr"/>
            <a:r>
              <a:rPr lang="ru-RU" sz="6000" b="1" dirty="0" smtClean="0">
                <a:solidFill>
                  <a:srgbClr val="C00000"/>
                </a:solidFill>
                <a:latin typeface="Calibri" pitchFamily="34" charset="0"/>
              </a:rPr>
              <a:t>Пути решения проблем процесса:</a:t>
            </a:r>
          </a:p>
          <a:p>
            <a:pPr indent="533400"/>
            <a:endParaRPr lang="ru-RU" sz="800" b="1" dirty="0">
              <a:solidFill>
                <a:srgbClr val="C00000"/>
              </a:solidFill>
              <a:latin typeface="Calibri" pitchFamily="34" charset="0"/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Учет пожеланий заказчиков при формировании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учебных планов в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части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предусмотренной ФГОС;</a:t>
            </a: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2. Повышение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эффективности учебного процесса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(современные методики, средства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и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технологии);</a:t>
            </a:r>
            <a:endParaRPr lang="ru-RU" sz="5400" dirty="0">
              <a:solidFill>
                <a:srgbClr val="002060"/>
              </a:solidFill>
              <a:latin typeface="Calibri" pitchFamily="34" charset="0"/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3. Расширение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практики получения второго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образования</a:t>
            </a:r>
            <a:r>
              <a:rPr lang="ru-RU" sz="5400" dirty="0" smtClean="0">
                <a:solidFill>
                  <a:srgbClr val="002060"/>
                </a:solidFill>
              </a:rPr>
              <a:t>;</a:t>
            </a:r>
            <a:endParaRPr lang="ru-RU" sz="5400" dirty="0">
              <a:solidFill>
                <a:srgbClr val="002060"/>
              </a:solidFill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4. Создание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условий для возможности заниматься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наукой, спортом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творчеством и самоуправлением;</a:t>
            </a:r>
          </a:p>
          <a:p>
            <a:pPr indent="533400"/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5.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Постоянная обратная связь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с потребителем и заинтересованными </a:t>
            </a:r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сторонами;</a:t>
            </a:r>
            <a:endParaRPr lang="ru-RU" sz="5400" dirty="0">
              <a:solidFill>
                <a:srgbClr val="002060"/>
              </a:solidFill>
            </a:endParaRPr>
          </a:p>
          <a:p>
            <a:pPr indent="533400"/>
            <a:r>
              <a:rPr lang="ru-RU" sz="5400" dirty="0" smtClean="0">
                <a:solidFill>
                  <a:srgbClr val="002060"/>
                </a:solidFill>
                <a:latin typeface="Calibri" pitchFamily="34" charset="0"/>
              </a:rPr>
              <a:t>6. Повышение </a:t>
            </a:r>
            <a:r>
              <a:rPr lang="ru-RU" sz="5400" dirty="0">
                <a:solidFill>
                  <a:srgbClr val="002060"/>
                </a:solidFill>
                <a:latin typeface="Calibri" pitchFamily="34" charset="0"/>
              </a:rPr>
              <a:t>мотивации студентов.</a:t>
            </a:r>
          </a:p>
        </p:txBody>
      </p:sp>
    </p:spTree>
    <p:extLst>
      <p:ext uri="{BB962C8B-B14F-4D97-AF65-F5344CB8AC3E}">
        <p14:creationId xmlns:p14="http://schemas.microsoft.com/office/powerpoint/2010/main" val="170082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" y="1"/>
            <a:ext cx="15841663" cy="1519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lIns="158281" tIns="79139" rIns="158281" bIns="79139" anchor="ctr"/>
          <a:lstStyle/>
          <a:p>
            <a:pPr eaLnBrk="1" hangingPunct="1">
              <a:defRPr/>
            </a:pPr>
            <a:endParaRPr lang="ru-RU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63038" y="2555211"/>
            <a:ext cx="15346611" cy="8454387"/>
            <a:chOff x="1339" y="1494"/>
            <a:chExt cx="10080" cy="6330"/>
          </a:xfrm>
        </p:grpSpPr>
        <p:sp>
          <p:nvSpPr>
            <p:cNvPr id="31748" name="AutoShape 3"/>
            <p:cNvSpPr>
              <a:spLocks noChangeArrowheads="1"/>
            </p:cNvSpPr>
            <p:nvPr/>
          </p:nvSpPr>
          <p:spPr bwMode="auto">
            <a:xfrm rot="-5681146">
              <a:off x="7993" y="1854"/>
              <a:ext cx="1980" cy="1260"/>
            </a:xfrm>
            <a:prstGeom prst="curvedUpArrow">
              <a:avLst>
                <a:gd name="adj1" fmla="val 21891"/>
                <a:gd name="adj2" fmla="val 64509"/>
                <a:gd name="adj3" fmla="val 4193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49" name="AutoShape 4"/>
            <p:cNvSpPr>
              <a:spLocks noChangeArrowheads="1"/>
            </p:cNvSpPr>
            <p:nvPr/>
          </p:nvSpPr>
          <p:spPr bwMode="auto">
            <a:xfrm rot="5400000">
              <a:off x="3725" y="5671"/>
              <a:ext cx="1445" cy="900"/>
            </a:xfrm>
            <a:prstGeom prst="curvedUpArrow">
              <a:avLst>
                <a:gd name="adj1" fmla="val 22366"/>
                <a:gd name="adj2" fmla="val 65910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0" name="AutoShape 5"/>
            <p:cNvSpPr>
              <a:spLocks noChangeArrowheads="1"/>
            </p:cNvSpPr>
            <p:nvPr/>
          </p:nvSpPr>
          <p:spPr bwMode="auto">
            <a:xfrm rot="6779333">
              <a:off x="3945" y="3556"/>
              <a:ext cx="1445" cy="900"/>
            </a:xfrm>
            <a:prstGeom prst="curvedUpArrow">
              <a:avLst>
                <a:gd name="adj1" fmla="val 22366"/>
                <a:gd name="adj2" fmla="val 65910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1" name="AutoShape 6"/>
            <p:cNvSpPr>
              <a:spLocks noChangeArrowheads="1"/>
            </p:cNvSpPr>
            <p:nvPr/>
          </p:nvSpPr>
          <p:spPr bwMode="auto">
            <a:xfrm rot="-5400000">
              <a:off x="7143" y="3461"/>
              <a:ext cx="1615" cy="893"/>
            </a:xfrm>
            <a:prstGeom prst="curvedUpArrow">
              <a:avLst>
                <a:gd name="adj1" fmla="val 25194"/>
                <a:gd name="adj2" fmla="val 74241"/>
                <a:gd name="adj3" fmla="val 40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sp>
          <p:nvSpPr>
            <p:cNvPr id="31752" name="AutoShape 7"/>
            <p:cNvSpPr>
              <a:spLocks noChangeArrowheads="1"/>
            </p:cNvSpPr>
            <p:nvPr/>
          </p:nvSpPr>
          <p:spPr bwMode="auto">
            <a:xfrm rot="-4292212">
              <a:off x="7765" y="5672"/>
              <a:ext cx="1217" cy="720"/>
            </a:xfrm>
            <a:prstGeom prst="curvedUpArrow">
              <a:avLst>
                <a:gd name="adj1" fmla="val 23547"/>
                <a:gd name="adj2" fmla="val 69387"/>
                <a:gd name="adj3" fmla="val 42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3119">
                <a:latin typeface="Georgia" panose="02040502050405020303" pitchFamily="18" charset="0"/>
              </a:endParaRPr>
            </a:p>
          </p:txBody>
        </p:sp>
        <p:grpSp>
          <p:nvGrpSpPr>
            <p:cNvPr id="31753" name="Group 8"/>
            <p:cNvGrpSpPr>
              <a:grpSpLocks/>
            </p:cNvGrpSpPr>
            <p:nvPr/>
          </p:nvGrpSpPr>
          <p:grpSpPr bwMode="auto">
            <a:xfrm>
              <a:off x="1339" y="1704"/>
              <a:ext cx="10080" cy="6120"/>
              <a:chOff x="1339" y="1690"/>
              <a:chExt cx="10080" cy="6120"/>
            </a:xfrm>
          </p:grpSpPr>
          <p:grpSp>
            <p:nvGrpSpPr>
              <p:cNvPr id="31756" name="Group 9"/>
              <p:cNvGrpSpPr>
                <a:grpSpLocks/>
              </p:cNvGrpSpPr>
              <p:nvPr/>
            </p:nvGrpSpPr>
            <p:grpSpPr bwMode="auto">
              <a:xfrm>
                <a:off x="1339" y="1690"/>
                <a:ext cx="10080" cy="6120"/>
                <a:chOff x="1339" y="1690"/>
                <a:chExt cx="10080" cy="6120"/>
              </a:xfrm>
            </p:grpSpPr>
            <p:grpSp>
              <p:nvGrpSpPr>
                <p:cNvPr id="31761" name="Group 10"/>
                <p:cNvGrpSpPr>
                  <a:grpSpLocks/>
                </p:cNvGrpSpPr>
                <p:nvPr/>
              </p:nvGrpSpPr>
              <p:grpSpPr bwMode="auto">
                <a:xfrm>
                  <a:off x="1339" y="1690"/>
                  <a:ext cx="10080" cy="6120"/>
                  <a:chOff x="1341" y="1682"/>
                  <a:chExt cx="10080" cy="6120"/>
                </a:xfrm>
              </p:grpSpPr>
              <p:grpSp>
                <p:nvGrpSpPr>
                  <p:cNvPr id="31764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679" y="1682"/>
                    <a:ext cx="5400" cy="6120"/>
                    <a:chOff x="3679" y="1682"/>
                    <a:chExt cx="5400" cy="6120"/>
                  </a:xfrm>
                </p:grpSpPr>
                <p:grpSp>
                  <p:nvGrpSpPr>
                    <p:cNvPr id="3176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9" y="2582"/>
                      <a:ext cx="5400" cy="5220"/>
                      <a:chOff x="3501" y="2574"/>
                      <a:chExt cx="5400" cy="5220"/>
                    </a:xfrm>
                  </p:grpSpPr>
                  <p:grpSp>
                    <p:nvGrpSpPr>
                      <p:cNvPr id="3176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4" y="6174"/>
                        <a:ext cx="3240" cy="1087"/>
                        <a:chOff x="5841" y="5994"/>
                        <a:chExt cx="3240" cy="1259"/>
                      </a:xfrm>
                    </p:grpSpPr>
                    <p:sp>
                      <p:nvSpPr>
                        <p:cNvPr id="31774" name="AutoShap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841" y="5994"/>
                          <a:ext cx="3240" cy="1259"/>
                        </a:xfrm>
                        <a:prstGeom prst="chevron">
                          <a:avLst>
                            <a:gd name="adj" fmla="val 64337"/>
                          </a:avLst>
                        </a:prstGeom>
                        <a:solidFill>
                          <a:srgbClr val="92D050"/>
                        </a:solidFill>
                        <a:ln w="158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3119">
                            <a:latin typeface="Georgia" panose="02040502050405020303" pitchFamily="18" charset="0"/>
                          </a:endParaRPr>
                        </a:p>
                      </p:txBody>
                    </p:sp>
                    <p:sp>
                      <p:nvSpPr>
                        <p:cNvPr id="31775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81" y="6174"/>
                          <a:ext cx="2340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ru-RU" altLang="ru-RU" sz="2079" b="1">
                              <a:latin typeface="Georgia" panose="02040502050405020303" pitchFamily="18" charset="0"/>
                            </a:rPr>
                            <a:t>Жизненный цикл продукции</a:t>
                          </a:r>
                        </a:p>
                      </p:txBody>
                    </p:sp>
                  </p:grpSp>
                  <p:sp>
                    <p:nvSpPr>
                      <p:cNvPr id="31770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1" y="2574"/>
                        <a:ext cx="5400" cy="5220"/>
                      </a:xfrm>
                      <a:prstGeom prst="ellips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3119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81" y="4734"/>
                        <a:ext cx="180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Менеджмент ресурсов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2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61" y="4734"/>
                        <a:ext cx="216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Измерение,  анализ, улучшение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  <p:sp>
                    <p:nvSpPr>
                      <p:cNvPr id="3177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21" y="2934"/>
                        <a:ext cx="2160" cy="72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ru-RU" altLang="ru-RU" sz="2079" b="1">
                            <a:latin typeface="Georgia" panose="02040502050405020303" pitchFamily="18" charset="0"/>
                          </a:rPr>
                          <a:t>Ответственность руководства</a:t>
                        </a:r>
                        <a:endParaRPr lang="ru-RU" altLang="ru-RU" sz="3119" b="1">
                          <a:latin typeface="Georgia" panose="02040502050405020303" pitchFamily="18" charset="0"/>
                        </a:endParaRPr>
                      </a:p>
                    </p:txBody>
                  </p:sp>
                </p:grpSp>
                <p:sp>
                  <p:nvSpPr>
                    <p:cNvPr id="3176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9" y="1682"/>
                      <a:ext cx="3780" cy="54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158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2426" dirty="0">
                          <a:latin typeface="Georgia" panose="02040502050405020303" pitchFamily="18" charset="0"/>
                        </a:rPr>
                        <a:t>Постоянное улучшение</a:t>
                      </a:r>
                      <a:endParaRPr lang="ru-RU" altLang="ru-RU" sz="3119" dirty="0">
                        <a:latin typeface="Georgia" panose="02040502050405020303" pitchFamily="18" charset="0"/>
                      </a:endParaRPr>
                    </a:p>
                  </p:txBody>
                </p:sp>
              </p:grpSp>
              <p:sp>
                <p:nvSpPr>
                  <p:cNvPr id="3176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01" y="2034"/>
                    <a:ext cx="1620" cy="57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2252">
                        <a:latin typeface="Georgia" panose="02040502050405020303" pitchFamily="18" charset="0"/>
                      </a:rPr>
                      <a:t>Потребители и заинтересован-ные стороны</a:t>
                    </a:r>
                  </a:p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3119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317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1" y="2034"/>
                    <a:ext cx="1620" cy="57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just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ru-RU" altLang="ru-RU" sz="2252">
                        <a:latin typeface="Georgia" panose="02040502050405020303" pitchFamily="18" charset="0"/>
                      </a:rPr>
                      <a:t>Потребители и заинтересован-ные стороны</a:t>
                    </a:r>
                    <a:endParaRPr lang="ru-RU" altLang="ru-RU" sz="3119">
                      <a:latin typeface="Georgia" panose="02040502050405020303" pitchFamily="18" charset="0"/>
                    </a:endParaRPr>
                  </a:p>
                </p:txBody>
              </p:sp>
            </p:grpSp>
            <p:sp>
              <p:nvSpPr>
                <p:cNvPr id="2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21" y="5094"/>
                  <a:ext cx="1259" cy="2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2252" dirty="0"/>
                </a:p>
                <a:p>
                  <a:pPr eaLnBrk="1" hangingPunct="1">
                    <a:defRPr/>
                  </a:pPr>
                  <a:endParaRPr lang="ru-RU" altLang="ru-RU" sz="2252" dirty="0"/>
                </a:p>
                <a:p>
                  <a:pPr algn="ctr" eaLnBrk="1" hangingPunct="1">
                    <a:defRPr/>
                  </a:pPr>
                  <a:r>
                    <a:rPr lang="ru-RU" altLang="ru-RU" sz="2252" dirty="0"/>
                    <a:t>Требования</a:t>
                  </a:r>
                  <a:endParaRPr lang="ru-RU" altLang="ru-RU" dirty="0" smtClean="0"/>
                </a:p>
              </p:txBody>
            </p:sp>
            <p:sp>
              <p:nvSpPr>
                <p:cNvPr id="2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981" y="5094"/>
                  <a:ext cx="1259" cy="216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2252"/>
                </a:p>
                <a:p>
                  <a:pPr eaLnBrk="1" hangingPunct="1">
                    <a:defRPr/>
                  </a:pPr>
                  <a:endParaRPr lang="ru-RU" altLang="ru-RU" sz="2252"/>
                </a:p>
                <a:p>
                  <a:pPr algn="ctr" eaLnBrk="1" hangingPunct="1">
                    <a:defRPr/>
                  </a:pPr>
                  <a:r>
                    <a:rPr lang="ru-RU" altLang="ru-RU" sz="2252"/>
                    <a:t>Удовлетво-ренность</a:t>
                  </a:r>
                  <a:endParaRPr lang="ru-RU" altLang="ru-RU" smtClean="0"/>
                </a:p>
              </p:txBody>
            </p:sp>
          </p:grpSp>
          <p:sp>
            <p:nvSpPr>
              <p:cNvPr id="31757" name="Line 25"/>
              <p:cNvSpPr>
                <a:spLocks noChangeShapeType="1"/>
              </p:cNvSpPr>
              <p:nvPr/>
            </p:nvSpPr>
            <p:spPr bwMode="auto">
              <a:xfrm>
                <a:off x="2961" y="6714"/>
                <a:ext cx="251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Line 26"/>
              <p:cNvSpPr>
                <a:spLocks noChangeShapeType="1"/>
              </p:cNvSpPr>
              <p:nvPr/>
            </p:nvSpPr>
            <p:spPr bwMode="auto">
              <a:xfrm>
                <a:off x="8181" y="6714"/>
                <a:ext cx="1565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Text Box 27"/>
              <p:cNvSpPr txBox="1">
                <a:spLocks noChangeArrowheads="1"/>
              </p:cNvSpPr>
              <p:nvPr/>
            </p:nvSpPr>
            <p:spPr bwMode="auto">
              <a:xfrm>
                <a:off x="2961" y="6354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79">
                    <a:latin typeface="Georgia" panose="02040502050405020303" pitchFamily="18" charset="0"/>
                  </a:rPr>
                  <a:t>Вход</a:t>
                </a:r>
                <a:endParaRPr lang="ru-RU" altLang="ru-RU" sz="3119">
                  <a:latin typeface="Georgia" panose="02040502050405020303" pitchFamily="18" charset="0"/>
                </a:endParaRPr>
              </a:p>
            </p:txBody>
          </p:sp>
          <p:sp>
            <p:nvSpPr>
              <p:cNvPr id="31760" name="Text Box 28"/>
              <p:cNvSpPr txBox="1">
                <a:spLocks noChangeArrowheads="1"/>
              </p:cNvSpPr>
              <p:nvPr/>
            </p:nvSpPr>
            <p:spPr bwMode="auto">
              <a:xfrm>
                <a:off x="8541" y="6354"/>
                <a:ext cx="108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079">
                    <a:latin typeface="Georgia" panose="02040502050405020303" pitchFamily="18" charset="0"/>
                  </a:rPr>
                  <a:t>Выход</a:t>
                </a:r>
                <a:endParaRPr lang="ru-RU" altLang="ru-RU" sz="3119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31754" name="Line 29"/>
            <p:cNvSpPr>
              <a:spLocks noChangeShapeType="1"/>
            </p:cNvSpPr>
            <p:nvPr/>
          </p:nvSpPr>
          <p:spPr bwMode="auto">
            <a:xfrm>
              <a:off x="2961" y="3294"/>
              <a:ext cx="234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30"/>
            <p:cNvSpPr>
              <a:spLocks noChangeShapeType="1"/>
            </p:cNvSpPr>
            <p:nvPr/>
          </p:nvSpPr>
          <p:spPr bwMode="auto">
            <a:xfrm>
              <a:off x="8901" y="5094"/>
              <a:ext cx="9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sysDot"/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Rectangle 1025"/>
          <p:cNvSpPr>
            <a:spLocks noChangeArrowheads="1"/>
          </p:cNvSpPr>
          <p:nvPr/>
        </p:nvSpPr>
        <p:spPr bwMode="auto">
          <a:xfrm>
            <a:off x="1156797" y="1454338"/>
            <a:ext cx="13583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ru-RU" altLang="ru-RU" sz="6000" b="1" dirty="0" smtClean="0">
                <a:solidFill>
                  <a:srgbClr val="C00000"/>
                </a:solidFill>
                <a:latin typeface="Calibri" pitchFamily="34" charset="0"/>
              </a:rPr>
              <a:t>Модель СМК </a:t>
            </a:r>
            <a:endParaRPr lang="ru-RU" altLang="ru-RU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12077770" y="4828410"/>
            <a:ext cx="2872923" cy="21850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7315" y="5363035"/>
            <a:ext cx="2293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Бережливое производство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ЗДЕСЬ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углом вверх 4"/>
          <p:cNvSpPr/>
          <p:nvPr/>
        </p:nvSpPr>
        <p:spPr bwMode="auto">
          <a:xfrm flipH="1" flipV="1">
            <a:off x="11359921" y="5754466"/>
            <a:ext cx="735950" cy="1133398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</TotalTime>
  <Words>756</Words>
  <Application>Microsoft Office PowerPoint</Application>
  <PresentationFormat>Произвольный</PresentationFormat>
  <Paragraphs>135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Schoolbook</vt:lpstr>
      <vt:lpstr>Georgia</vt:lpstr>
      <vt:lpstr>Symbol</vt:lpstr>
      <vt:lpstr>Times New Roman</vt:lpstr>
      <vt:lpstr>Wingdings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Ректор</cp:lastModifiedBy>
  <cp:revision>343</cp:revision>
  <dcterms:created xsi:type="dcterms:W3CDTF">2009-08-28T06:49:19Z</dcterms:created>
  <dcterms:modified xsi:type="dcterms:W3CDTF">2020-11-12T20:36:52Z</dcterms:modified>
</cp:coreProperties>
</file>