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A3FBE-A002-49C9-B3D5-CA9D0804CF50}" type="datetimeFigureOut">
              <a:rPr lang="ru-RU" smtClean="0"/>
              <a:t>01.07.2022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AE4CB-7964-4F3F-96F3-F5ED2B122559}" type="slidenum">
              <a:rPr lang="ru-RU" smtClean="0"/>
              <a:t>‹#›</a:t>
            </a:fld>
            <a:endParaRPr lang="ru-RU"/>
          </a:p>
        </p:txBody>
      </p:sp>
    </p:spTree>
    <p:extLst>
      <p:ext uri="{BB962C8B-B14F-4D97-AF65-F5344CB8AC3E}">
        <p14:creationId xmlns:p14="http://schemas.microsoft.com/office/powerpoint/2010/main" val="991840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EFBA0328-4771-4BE6-BFEB-CE6CD4B02FE1}" type="datetimeFigureOut">
              <a:rPr lang="ru-RU" smtClean="0"/>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A0133F-0AF0-4F69-BCAA-0A7C5FAFA023}" type="slidenum">
              <a:rPr lang="ru-RU" smtClean="0"/>
              <a:t>‹#›</a:t>
            </a:fld>
            <a:endParaRPr lang="ru-RU"/>
          </a:p>
        </p:txBody>
      </p:sp>
    </p:spTree>
    <p:extLst>
      <p:ext uri="{BB962C8B-B14F-4D97-AF65-F5344CB8AC3E}">
        <p14:creationId xmlns:p14="http://schemas.microsoft.com/office/powerpoint/2010/main" val="152482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FBA0328-4771-4BE6-BFEB-CE6CD4B02FE1}" type="datetimeFigureOut">
              <a:rPr lang="ru-RU" smtClean="0"/>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A0133F-0AF0-4F69-BCAA-0A7C5FAFA023}" type="slidenum">
              <a:rPr lang="ru-RU" smtClean="0"/>
              <a:t>‹#›</a:t>
            </a:fld>
            <a:endParaRPr lang="ru-RU"/>
          </a:p>
        </p:txBody>
      </p:sp>
    </p:spTree>
    <p:extLst>
      <p:ext uri="{BB962C8B-B14F-4D97-AF65-F5344CB8AC3E}">
        <p14:creationId xmlns:p14="http://schemas.microsoft.com/office/powerpoint/2010/main" val="3907630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FBA0328-4771-4BE6-BFEB-CE6CD4B02FE1}" type="datetimeFigureOut">
              <a:rPr lang="ru-RU" smtClean="0"/>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A0133F-0AF0-4F69-BCAA-0A7C5FAFA023}" type="slidenum">
              <a:rPr lang="ru-RU" smtClean="0"/>
              <a:t>‹#›</a:t>
            </a:fld>
            <a:endParaRPr lang="ru-RU"/>
          </a:p>
        </p:txBody>
      </p:sp>
    </p:spTree>
    <p:extLst>
      <p:ext uri="{BB962C8B-B14F-4D97-AF65-F5344CB8AC3E}">
        <p14:creationId xmlns:p14="http://schemas.microsoft.com/office/powerpoint/2010/main" val="216157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FBA0328-4771-4BE6-BFEB-CE6CD4B02FE1}" type="datetimeFigureOut">
              <a:rPr lang="ru-RU" smtClean="0"/>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A0133F-0AF0-4F69-BCAA-0A7C5FAFA023}" type="slidenum">
              <a:rPr lang="ru-RU" smtClean="0"/>
              <a:t>‹#›</a:t>
            </a:fld>
            <a:endParaRPr lang="ru-RU"/>
          </a:p>
        </p:txBody>
      </p:sp>
    </p:spTree>
    <p:extLst>
      <p:ext uri="{BB962C8B-B14F-4D97-AF65-F5344CB8AC3E}">
        <p14:creationId xmlns:p14="http://schemas.microsoft.com/office/powerpoint/2010/main" val="1604694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FBA0328-4771-4BE6-BFEB-CE6CD4B02FE1}" type="datetimeFigureOut">
              <a:rPr lang="ru-RU" smtClean="0"/>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A0133F-0AF0-4F69-BCAA-0A7C5FAFA023}" type="slidenum">
              <a:rPr lang="ru-RU" smtClean="0"/>
              <a:t>‹#›</a:t>
            </a:fld>
            <a:endParaRPr lang="ru-RU"/>
          </a:p>
        </p:txBody>
      </p:sp>
    </p:spTree>
    <p:extLst>
      <p:ext uri="{BB962C8B-B14F-4D97-AF65-F5344CB8AC3E}">
        <p14:creationId xmlns:p14="http://schemas.microsoft.com/office/powerpoint/2010/main" val="57222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FBA0328-4771-4BE6-BFEB-CE6CD4B02FE1}" type="datetimeFigureOut">
              <a:rPr lang="ru-RU" smtClean="0"/>
              <a:t>01.07.2022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A0133F-0AF0-4F69-BCAA-0A7C5FAFA023}" type="slidenum">
              <a:rPr lang="ru-RU" smtClean="0"/>
              <a:t>‹#›</a:t>
            </a:fld>
            <a:endParaRPr lang="ru-RU"/>
          </a:p>
        </p:txBody>
      </p:sp>
    </p:spTree>
    <p:extLst>
      <p:ext uri="{BB962C8B-B14F-4D97-AF65-F5344CB8AC3E}">
        <p14:creationId xmlns:p14="http://schemas.microsoft.com/office/powerpoint/2010/main" val="143016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FBA0328-4771-4BE6-BFEB-CE6CD4B02FE1}" type="datetimeFigureOut">
              <a:rPr lang="ru-RU" smtClean="0"/>
              <a:t>01.07.2022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1A0133F-0AF0-4F69-BCAA-0A7C5FAFA023}" type="slidenum">
              <a:rPr lang="ru-RU" smtClean="0"/>
              <a:t>‹#›</a:t>
            </a:fld>
            <a:endParaRPr lang="ru-RU"/>
          </a:p>
        </p:txBody>
      </p:sp>
    </p:spTree>
    <p:extLst>
      <p:ext uri="{BB962C8B-B14F-4D97-AF65-F5344CB8AC3E}">
        <p14:creationId xmlns:p14="http://schemas.microsoft.com/office/powerpoint/2010/main" val="384499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FBA0328-4771-4BE6-BFEB-CE6CD4B02FE1}" type="datetimeFigureOut">
              <a:rPr lang="ru-RU" smtClean="0"/>
              <a:t>01.07.2022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1A0133F-0AF0-4F69-BCAA-0A7C5FAFA023}" type="slidenum">
              <a:rPr lang="ru-RU" smtClean="0"/>
              <a:t>‹#›</a:t>
            </a:fld>
            <a:endParaRPr lang="ru-RU"/>
          </a:p>
        </p:txBody>
      </p:sp>
    </p:spTree>
    <p:extLst>
      <p:ext uri="{BB962C8B-B14F-4D97-AF65-F5344CB8AC3E}">
        <p14:creationId xmlns:p14="http://schemas.microsoft.com/office/powerpoint/2010/main" val="418201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BA0328-4771-4BE6-BFEB-CE6CD4B02FE1}" type="datetimeFigureOut">
              <a:rPr lang="ru-RU" smtClean="0"/>
              <a:t>01.07.2022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1A0133F-0AF0-4F69-BCAA-0A7C5FAFA023}" type="slidenum">
              <a:rPr lang="ru-RU" smtClean="0"/>
              <a:t>‹#›</a:t>
            </a:fld>
            <a:endParaRPr lang="ru-RU"/>
          </a:p>
        </p:txBody>
      </p:sp>
    </p:spTree>
    <p:extLst>
      <p:ext uri="{BB962C8B-B14F-4D97-AF65-F5344CB8AC3E}">
        <p14:creationId xmlns:p14="http://schemas.microsoft.com/office/powerpoint/2010/main" val="3645852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FBA0328-4771-4BE6-BFEB-CE6CD4B02FE1}" type="datetimeFigureOut">
              <a:rPr lang="ru-RU" smtClean="0"/>
              <a:t>01.07.2022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A0133F-0AF0-4F69-BCAA-0A7C5FAFA023}" type="slidenum">
              <a:rPr lang="ru-RU" smtClean="0"/>
              <a:t>‹#›</a:t>
            </a:fld>
            <a:endParaRPr lang="ru-RU"/>
          </a:p>
        </p:txBody>
      </p:sp>
    </p:spTree>
    <p:extLst>
      <p:ext uri="{BB962C8B-B14F-4D97-AF65-F5344CB8AC3E}">
        <p14:creationId xmlns:p14="http://schemas.microsoft.com/office/powerpoint/2010/main" val="429284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FBA0328-4771-4BE6-BFEB-CE6CD4B02FE1}" type="datetimeFigureOut">
              <a:rPr lang="ru-RU" smtClean="0"/>
              <a:t>01.07.2022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A0133F-0AF0-4F69-BCAA-0A7C5FAFA023}" type="slidenum">
              <a:rPr lang="ru-RU" smtClean="0"/>
              <a:t>‹#›</a:t>
            </a:fld>
            <a:endParaRPr lang="ru-RU"/>
          </a:p>
        </p:txBody>
      </p:sp>
    </p:spTree>
    <p:extLst>
      <p:ext uri="{BB962C8B-B14F-4D97-AF65-F5344CB8AC3E}">
        <p14:creationId xmlns:p14="http://schemas.microsoft.com/office/powerpoint/2010/main" val="170025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A0328-4771-4BE6-BFEB-CE6CD4B02FE1}" type="datetimeFigureOut">
              <a:rPr lang="ru-RU" smtClean="0"/>
              <a:t>01.07.2022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0133F-0AF0-4F69-BCAA-0A7C5FAFA023}" type="slidenum">
              <a:rPr lang="ru-RU" smtClean="0"/>
              <a:t>‹#›</a:t>
            </a:fld>
            <a:endParaRPr lang="ru-RU"/>
          </a:p>
        </p:txBody>
      </p:sp>
    </p:spTree>
    <p:extLst>
      <p:ext uri="{BB962C8B-B14F-4D97-AF65-F5344CB8AC3E}">
        <p14:creationId xmlns:p14="http://schemas.microsoft.com/office/powerpoint/2010/main" val="2113828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k.fsrpn.ru/#/calc/risks"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508872" y="1977277"/>
            <a:ext cx="8986557" cy="1815882"/>
          </a:xfrm>
          <a:prstGeom prst="rect">
            <a:avLst/>
          </a:prstGeom>
          <a:noFill/>
        </p:spPr>
        <p:txBody>
          <a:bodyPr wrap="square" lIns="91440" tIns="45720" rIns="91440" bIns="45720">
            <a:spAutoFit/>
          </a:bodyPr>
          <a:lstStyle/>
          <a:p>
            <a:pPr algn="ctr"/>
            <a:r>
              <a:rPr lang="ru-RU" sz="2800" b="1"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Риск-ориентированный подход </a:t>
            </a:r>
          </a:p>
          <a:p>
            <a:pPr algn="ctr"/>
            <a:r>
              <a:rPr lang="ru-RU" sz="2800" b="1"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при осуществлении</a:t>
            </a:r>
          </a:p>
          <a:p>
            <a:pPr algn="ctr"/>
            <a:r>
              <a:rPr lang="ru-RU" sz="2800" b="1"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государственного контроля в области обращения с отходами</a:t>
            </a:r>
            <a:endParaRPr lang="ru-RU" sz="2800" b="1" cap="none" spc="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2"/>
          <a:stretch>
            <a:fillRect/>
          </a:stretch>
        </p:blipFill>
        <p:spPr>
          <a:xfrm>
            <a:off x="7356953" y="3757479"/>
            <a:ext cx="4225447" cy="2808883"/>
          </a:xfrm>
          <a:prstGeom prst="rect">
            <a:avLst/>
          </a:prstGeom>
          <a:effectLst>
            <a:softEdge rad="317500"/>
          </a:effectLst>
        </p:spPr>
      </p:pic>
    </p:spTree>
    <p:extLst>
      <p:ext uri="{BB962C8B-B14F-4D97-AF65-F5344CB8AC3E}">
        <p14:creationId xmlns:p14="http://schemas.microsoft.com/office/powerpoint/2010/main" val="158133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9526" y="4591050"/>
            <a:ext cx="2019300" cy="2266950"/>
          </a:xfrm>
          <a:prstGeom prst="rect">
            <a:avLst/>
          </a:prstGeom>
        </p:spPr>
      </p:pic>
      <p:sp>
        <p:nvSpPr>
          <p:cNvPr id="3" name="TextBox 2"/>
          <p:cNvSpPr txBox="1"/>
          <p:nvPr/>
        </p:nvSpPr>
        <p:spPr>
          <a:xfrm>
            <a:off x="1085851" y="131744"/>
            <a:ext cx="9853325" cy="1354217"/>
          </a:xfrm>
          <a:prstGeom prst="rect">
            <a:avLst/>
          </a:prstGeom>
          <a:noFill/>
        </p:spPr>
        <p:txBody>
          <a:bodyPr wrap="square" rtlCol="0">
            <a:spAutoFit/>
          </a:bodyPr>
          <a:lstStyle/>
          <a:p>
            <a:pPr algn="ctr"/>
            <a:r>
              <a:rPr lang="ru-RU" sz="20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Блок: Государственный учет объектов, оказывающих негативное воздействие на окружающую среду  </a:t>
            </a:r>
            <a:r>
              <a:rPr lang="ru-RU"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(список контрольных вопросов при осуществлении федерального государственного экологического надзора)</a:t>
            </a:r>
          </a:p>
          <a:p>
            <a:pPr algn="ctr"/>
            <a:endParaRPr lang="ru-RU" sz="24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823626" y="981075"/>
            <a:ext cx="10115550" cy="3970318"/>
          </a:xfrm>
          <a:prstGeom prst="rect">
            <a:avLst/>
          </a:prstGeom>
          <a:noFill/>
        </p:spPr>
        <p:txBody>
          <a:bodyPr wrap="square" rtlCol="0">
            <a:spAutoFit/>
          </a:bodyPr>
          <a:lstStyle/>
          <a:p>
            <a:r>
              <a:rPr lang="ru-RU" i="1" dirty="0">
                <a:latin typeface="Times New Roman" panose="02020603050405020304" pitchFamily="18" charset="0"/>
                <a:cs typeface="Times New Roman" panose="02020603050405020304" pitchFamily="18" charset="0"/>
              </a:rPr>
              <a:t>36. Обеспечена ли юридическим лицом, индивидуальным предпринимателем постановка объектов, оказывающих негативное воздействие на окружающую среду, I, II, III и IV категорий на государственный учет?</a:t>
            </a:r>
          </a:p>
          <a:p>
            <a:r>
              <a:rPr lang="ru-RU" i="1" dirty="0">
                <a:latin typeface="Times New Roman" panose="02020603050405020304" pitchFamily="18" charset="0"/>
                <a:cs typeface="Times New Roman" panose="02020603050405020304" pitchFamily="18" charset="0"/>
              </a:rPr>
              <a:t>37. Подало ли юридическое лицо, индивидуальный предприниматель заявку о постановке на государственный учет объектов, оказывающих негативное воздействие на окружающую среду, не позднее чем в течение шести месяцев со дня начала эксплуатации указанных объектов?</a:t>
            </a:r>
          </a:p>
          <a:p>
            <a:r>
              <a:rPr lang="ru-RU" i="1" dirty="0">
                <a:latin typeface="Times New Roman" panose="02020603050405020304" pitchFamily="18" charset="0"/>
                <a:cs typeface="Times New Roman" panose="02020603050405020304" pitchFamily="18" charset="0"/>
              </a:rPr>
              <a:t>38. Обеспечено ли юридическим лицом, индивидуальным предпринимателем предоставление полной и достоверной информации, содержащейся в заявлении о постановке на государственный учет объектов, оказывающих негативное воздействие на окружающую среду?</a:t>
            </a: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pPr marL="342900" indent="-342900">
              <a:buAutoNum type="arabicPeriod"/>
            </a:pP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326963" y="3769399"/>
            <a:ext cx="4238625" cy="1200329"/>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Предусмотренная ответственность:</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ст. 8.46 КоАП РФ, (штраф до 100 тыс. руб. на юридическое лицо, 5-20 тыс. на должностное лицо)</a:t>
            </a:r>
          </a:p>
        </p:txBody>
      </p:sp>
      <p:sp>
        <p:nvSpPr>
          <p:cNvPr id="7" name="TextBox 6"/>
          <p:cNvSpPr txBox="1"/>
          <p:nvPr/>
        </p:nvSpPr>
        <p:spPr>
          <a:xfrm>
            <a:off x="1085851" y="3769399"/>
            <a:ext cx="5450538" cy="2031325"/>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Важно знать:</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В соответствии с п.п. г) п. 3 Постановления Правительства РФ от 28.09.2015г. № 1029 Объекты инфраструктуры железнодорожного транспорта относятся к объектам </a:t>
            </a:r>
            <a:r>
              <a:rPr lang="en-US" b="1" dirty="0">
                <a:latin typeface="Times New Roman" panose="02020603050405020304" pitchFamily="18" charset="0"/>
                <a:cs typeface="Times New Roman" panose="02020603050405020304" pitchFamily="18" charset="0"/>
              </a:rPr>
              <a:t>II </a:t>
            </a:r>
            <a:r>
              <a:rPr lang="ru-RU" b="1" dirty="0">
                <a:latin typeface="Times New Roman" panose="02020603050405020304" pitchFamily="18" charset="0"/>
                <a:cs typeface="Times New Roman" panose="02020603050405020304" pitchFamily="18" charset="0"/>
              </a:rPr>
              <a:t>категории </a:t>
            </a:r>
            <a:r>
              <a:rPr lang="ru-RU" dirty="0">
                <a:latin typeface="Times New Roman" panose="02020603050405020304" pitchFamily="18" charset="0"/>
                <a:cs typeface="Times New Roman" panose="02020603050405020304" pitchFamily="18" charset="0"/>
              </a:rPr>
              <a:t>(умеренное негативное воздействие на окружающую среду)</a:t>
            </a:r>
          </a:p>
        </p:txBody>
      </p:sp>
    </p:spTree>
    <p:extLst>
      <p:ext uri="{BB962C8B-B14F-4D97-AF65-F5344CB8AC3E}">
        <p14:creationId xmlns:p14="http://schemas.microsoft.com/office/powerpoint/2010/main" val="949499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8763" y="4738894"/>
            <a:ext cx="2019300" cy="2266950"/>
          </a:xfrm>
          <a:prstGeom prst="rect">
            <a:avLst/>
          </a:prstGeom>
        </p:spPr>
      </p:pic>
      <p:sp>
        <p:nvSpPr>
          <p:cNvPr id="5" name="TextBox 4"/>
          <p:cNvSpPr txBox="1"/>
          <p:nvPr/>
        </p:nvSpPr>
        <p:spPr>
          <a:xfrm>
            <a:off x="823626" y="981075"/>
            <a:ext cx="10115550" cy="4062651"/>
          </a:xfrm>
          <a:prstGeom prst="rect">
            <a:avLst/>
          </a:prstGeom>
          <a:noFill/>
        </p:spPr>
        <p:txBody>
          <a:bodyPr wrap="square" rtlCol="0">
            <a:spAutoFit/>
          </a:bodyPr>
          <a:lstStyle/>
          <a:p>
            <a:r>
              <a:rPr lang="ru-RU" sz="1200" i="1" dirty="0">
                <a:latin typeface="Times New Roman" panose="02020603050405020304" pitchFamily="18" charset="0"/>
                <a:cs typeface="Times New Roman" panose="02020603050405020304" pitchFamily="18" charset="0"/>
              </a:rPr>
              <a:t>39. Представлена ли юридическим лицом, индивидуальным предпринимателем с целью актуализации сведений об объектах, оказывающих негативное воздействие на окружающую среду, следующая информация (далее - информация об изменениях):</a:t>
            </a:r>
          </a:p>
          <a:p>
            <a:r>
              <a:rPr lang="ru-RU" sz="1200" i="1" dirty="0">
                <a:latin typeface="Times New Roman" panose="02020603050405020304" pitchFamily="18" charset="0"/>
                <a:cs typeface="Times New Roman" panose="02020603050405020304" pitchFamily="18" charset="0"/>
              </a:rPr>
              <a:t>- о замене юридического лица или индивидуального предпринимателя, осуществляющих хозяйственную и (или) иную деятельность на объекте, оказывающем негативное воздействие на окружающую среду;	</a:t>
            </a:r>
          </a:p>
          <a:p>
            <a:r>
              <a:rPr lang="ru-RU" sz="1200" i="1" dirty="0">
                <a:latin typeface="Times New Roman" panose="02020603050405020304" pitchFamily="18" charset="0"/>
                <a:cs typeface="Times New Roman" panose="02020603050405020304" pitchFamily="18" charset="0"/>
              </a:rPr>
              <a:t>- о реорганизации юридического лица в форме преобразования;	</a:t>
            </a:r>
          </a:p>
          <a:p>
            <a:r>
              <a:rPr lang="ru-RU" sz="1200" i="1" dirty="0">
                <a:latin typeface="Times New Roman" panose="02020603050405020304" pitchFamily="18" charset="0"/>
                <a:cs typeface="Times New Roman" panose="02020603050405020304" pitchFamily="18" charset="0"/>
              </a:rPr>
              <a:t>- об изменении наименования юридического лица;	</a:t>
            </a:r>
          </a:p>
          <a:p>
            <a:r>
              <a:rPr lang="ru-RU" sz="1200" i="1" dirty="0">
                <a:latin typeface="Times New Roman" panose="02020603050405020304" pitchFamily="18" charset="0"/>
                <a:cs typeface="Times New Roman" panose="02020603050405020304" pitchFamily="18" charset="0"/>
              </a:rPr>
              <a:t>- об изменении адреса (места нахождения) юридического лица;	</a:t>
            </a:r>
          </a:p>
          <a:p>
            <a:r>
              <a:rPr lang="ru-RU" sz="1200" i="1" dirty="0">
                <a:latin typeface="Times New Roman" panose="02020603050405020304" pitchFamily="18" charset="0"/>
                <a:cs typeface="Times New Roman" panose="02020603050405020304" pitchFamily="18" charset="0"/>
              </a:rPr>
              <a:t>- об изменении фамилии, имени, отчества (при наличии) индивидуального предпринимателя;	</a:t>
            </a:r>
          </a:p>
          <a:p>
            <a:r>
              <a:rPr lang="ru-RU" sz="1200" i="1" dirty="0">
                <a:latin typeface="Times New Roman" panose="02020603050405020304" pitchFamily="18" charset="0"/>
                <a:cs typeface="Times New Roman" panose="02020603050405020304" pitchFamily="18" charset="0"/>
              </a:rPr>
              <a:t>- об изменении места жительства индивидуального предпринимателя;	</a:t>
            </a:r>
          </a:p>
          <a:p>
            <a:r>
              <a:rPr lang="ru-RU" sz="1200" i="1" dirty="0">
                <a:latin typeface="Times New Roman" panose="02020603050405020304" pitchFamily="18" charset="0"/>
                <a:cs typeface="Times New Roman" panose="02020603050405020304" pitchFamily="18" charset="0"/>
              </a:rPr>
              <a:t>- об изменении реквизитов документа, удостоверяющего личность индивидуального предпринимателя;	</a:t>
            </a:r>
          </a:p>
          <a:p>
            <a:pPr marL="171450" indent="-171450">
              <a:buFontTx/>
              <a:buChar char="-"/>
            </a:pPr>
            <a:r>
              <a:rPr lang="ru-RU" sz="1200" i="1" dirty="0">
                <a:latin typeface="Times New Roman" panose="02020603050405020304" pitchFamily="18" charset="0"/>
                <a:cs typeface="Times New Roman" panose="02020603050405020304" pitchFamily="18" charset="0"/>
              </a:rPr>
              <a:t>об изменении места нахождения объекта, оказывающего негативное воздействие на окружающую среду?	</a:t>
            </a:r>
          </a:p>
          <a:p>
            <a:r>
              <a:rPr lang="ru-RU" sz="1200" i="1" dirty="0">
                <a:latin typeface="Times New Roman" panose="02020603050405020304" pitchFamily="18" charset="0"/>
                <a:cs typeface="Times New Roman" panose="02020603050405020304" pitchFamily="18" charset="0"/>
              </a:rPr>
              <a:t>40. Представлена ли юридическим лицом, индивидуальным предпринимателем информация об изменениях в срок не позднее чем через тридцать дней со дня государственной регистрации таких изменений?</a:t>
            </a:r>
          </a:p>
          <a:p>
            <a:endParaRPr lang="ru-RU" sz="1200"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pPr marL="342900" indent="-342900">
              <a:buAutoNum type="arabicPeriod"/>
            </a:pP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439024" y="3508532"/>
            <a:ext cx="4238625" cy="2308324"/>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Предусмотренная ответственность:</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ст. 8.46 КоАП РФ, (штраф до 100 тыс. руб. на юридическое лицо, 5-20 тыс. на должностное лицо)</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8.5 КоАП РФ (штраф до 80 тысяч рублей для юридического лица, </a:t>
            </a:r>
          </a:p>
          <a:p>
            <a:r>
              <a:rPr lang="ru-RU" dirty="0">
                <a:latin typeface="Times New Roman" panose="02020603050405020304" pitchFamily="18" charset="0"/>
                <a:cs typeface="Times New Roman" panose="02020603050405020304" pitchFamily="18" charset="0"/>
              </a:rPr>
              <a:t>3-6 тысяч на должностное лицо)</a:t>
            </a:r>
          </a:p>
          <a:p>
            <a:pPr marL="285750" indent="-285750">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23625" y="3353900"/>
            <a:ext cx="6615399" cy="2769989"/>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Важно знать:</a:t>
            </a:r>
          </a:p>
          <a:p>
            <a:pPr algn="just"/>
            <a:r>
              <a:rPr lang="ru-RU" sz="1200" dirty="0">
                <a:latin typeface="Times New Roman" panose="02020603050405020304" pitchFamily="18" charset="0"/>
                <a:cs typeface="Times New Roman" panose="02020603050405020304" pitchFamily="18" charset="0"/>
              </a:rPr>
              <a:t>Департамент Росприроднадзора по Северо-Западному федеральному округу обращает внимание природопользователей на необходимость корректного заполнения сведений об объектах, оказывающих негативное воздействие на окружающую среду, через специальное программное обеспечение ПТО УОНВОС.</a:t>
            </a:r>
          </a:p>
          <a:p>
            <a:pPr algn="just"/>
            <a:r>
              <a:rPr lang="ru-RU" sz="1200" dirty="0">
                <a:latin typeface="Times New Roman" panose="02020603050405020304" pitchFamily="18" charset="0"/>
                <a:cs typeface="Times New Roman" panose="02020603050405020304" pitchFamily="18" charset="0"/>
              </a:rPr>
              <a:t>В графе «наименование объекта» указывается наименование объекта, а не юридического лица. Например, производственная площадка №2; производственная территория №7 и т.п.</a:t>
            </a:r>
          </a:p>
          <a:p>
            <a:pPr algn="just"/>
            <a:r>
              <a:rPr lang="ru-RU" sz="1200" dirty="0">
                <a:latin typeface="Times New Roman" panose="02020603050405020304" pitchFamily="18" charset="0"/>
                <a:cs typeface="Times New Roman" panose="02020603050405020304" pitchFamily="18" charset="0"/>
              </a:rPr>
              <a:t>В графе «местоположение объекта» указывается фактический адрес объекта.</a:t>
            </a:r>
          </a:p>
          <a:p>
            <a:pPr algn="just"/>
            <a:r>
              <a:rPr lang="ru-RU" sz="1200" dirty="0">
                <a:latin typeface="Times New Roman" panose="02020603050405020304" pitchFamily="18" charset="0"/>
                <a:cs typeface="Times New Roman" panose="02020603050405020304" pitchFamily="18" charset="0"/>
              </a:rPr>
              <a:t>Данную работу необходимо осуществить до 26 июня 2018 года.</a:t>
            </a:r>
          </a:p>
          <a:p>
            <a:pPr algn="just"/>
            <a:r>
              <a:rPr lang="ru-RU" sz="1200" dirty="0">
                <a:latin typeface="Times New Roman" panose="02020603050405020304" pitchFamily="18" charset="0"/>
                <a:cs typeface="Times New Roman" panose="02020603050405020304" pitchFamily="18" charset="0"/>
              </a:rPr>
              <a:t>Обращаем внимание, что при обнаружении государственными инспекторами расхождений информации, размещенной в ПТО УОНВОС по объектам негативного воздействия с реальным положением дел, в отношении таких объектов будут применяться меры административного воздействия в соответствии со ст. 8.5 КоАП РФ.</a:t>
            </a:r>
          </a:p>
          <a:p>
            <a:pPr marL="285750" indent="-285750" algn="just">
              <a:buFont typeface="Arial" panose="020B0604020202020204" pitchFamily="34" charset="0"/>
              <a:buChar char="•"/>
            </a:pPr>
            <a:endParaRPr lang="ru-RU" sz="1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085851" y="131744"/>
            <a:ext cx="9853325" cy="1354217"/>
          </a:xfrm>
          <a:prstGeom prst="rect">
            <a:avLst/>
          </a:prstGeom>
          <a:noFill/>
        </p:spPr>
        <p:txBody>
          <a:bodyPr wrap="square" rtlCol="0">
            <a:spAutoFit/>
          </a:bodyPr>
          <a:lstStyle/>
          <a:p>
            <a:pPr algn="ctr"/>
            <a:r>
              <a:rPr lang="ru-RU" sz="20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Блок: Государственный учет объектов, оказывающих негативное воздействие на окружающую среду  </a:t>
            </a:r>
            <a:r>
              <a:rPr lang="ru-RU"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(список контрольных вопросов при осуществлении федерального государственного экологического надзора)</a:t>
            </a:r>
          </a:p>
          <a:p>
            <a:pPr algn="ctr"/>
            <a:endParaRPr lang="ru-RU" sz="24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983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8763" y="4738894"/>
            <a:ext cx="2019300" cy="2266950"/>
          </a:xfrm>
          <a:prstGeom prst="rect">
            <a:avLst/>
          </a:prstGeom>
        </p:spPr>
      </p:pic>
      <p:sp>
        <p:nvSpPr>
          <p:cNvPr id="5" name="TextBox 4"/>
          <p:cNvSpPr txBox="1"/>
          <p:nvPr/>
        </p:nvSpPr>
        <p:spPr>
          <a:xfrm>
            <a:off x="823626" y="981075"/>
            <a:ext cx="10115550" cy="4124206"/>
          </a:xfrm>
          <a:prstGeom prst="rect">
            <a:avLst/>
          </a:prstGeom>
          <a:noFill/>
        </p:spPr>
        <p:txBody>
          <a:bodyPr wrap="square" rtlCol="0">
            <a:spAutoFit/>
          </a:bodyPr>
          <a:lstStyle/>
          <a:p>
            <a:pPr algn="just"/>
            <a:r>
              <a:rPr lang="ru-RU" sz="1600" i="1" dirty="0">
                <a:latin typeface="Times New Roman" panose="02020603050405020304" pitchFamily="18" charset="0"/>
                <a:cs typeface="Times New Roman" panose="02020603050405020304" pitchFamily="18" charset="0"/>
              </a:rPr>
              <a:t>41. Представлена ли юридическим лицом, индивидуальным предпринимателем с целью актуализации сведений об объектах, оказывающих негативное воздействие на окружающую среду, следующая информация:</a:t>
            </a:r>
          </a:p>
          <a:p>
            <a:pPr algn="just"/>
            <a:r>
              <a:rPr lang="ru-RU" sz="1600" i="1" dirty="0">
                <a:latin typeface="Times New Roman" panose="02020603050405020304" pitchFamily="18" charset="0"/>
                <a:cs typeface="Times New Roman" panose="02020603050405020304" pitchFamily="18" charset="0"/>
              </a:rPr>
              <a:t>- об изменении характеристик технологических процессов основных производств, источников загрязнения окружающей среды;	</a:t>
            </a:r>
          </a:p>
          <a:p>
            <a:pPr algn="just"/>
            <a:r>
              <a:rPr lang="ru-RU" sz="1600" i="1" dirty="0">
                <a:latin typeface="Times New Roman" panose="02020603050405020304" pitchFamily="18" charset="0"/>
                <a:cs typeface="Times New Roman" panose="02020603050405020304" pitchFamily="18" charset="0"/>
              </a:rPr>
              <a:t>- об изменении характеристик технических средств по обезвреживанию выбросов, сбросов загрязняющих веществ, технологий использования, обезвреживания и размещения отходов производства и потребления?	</a:t>
            </a:r>
          </a:p>
          <a:p>
            <a:pPr algn="just"/>
            <a:r>
              <a:rPr lang="ru-RU" sz="1600" i="1" dirty="0">
                <a:latin typeface="Times New Roman" panose="02020603050405020304" pitchFamily="18" charset="0"/>
                <a:cs typeface="Times New Roman" panose="02020603050405020304" pitchFamily="18" charset="0"/>
              </a:rPr>
              <a:t>42. Представлены ли юридическим лицом, индивидуальным предпринимателем сведения о прекращении деятельности на объекте, оказывающем негативное воздействие на окружающую среду, с целью снятия с государственного учета такого объекта?</a:t>
            </a:r>
          </a:p>
          <a:p>
            <a:endParaRPr lang="ru-RU" sz="1200"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pPr marL="342900" indent="-342900">
              <a:buAutoNum type="arabicPeriod"/>
            </a:pP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439024" y="3508532"/>
            <a:ext cx="4238625" cy="2308324"/>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Предусмотренная ответственность:</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ст. 8.46 КоАП РФ, (штраф до 100 тыс. руб. на юридическое лицо, 5-20 тыс. на должностное лицо)</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8.5 КоАП РФ (штраф до 80 тысяч рублей для юридического лица, </a:t>
            </a:r>
          </a:p>
          <a:p>
            <a:r>
              <a:rPr lang="ru-RU" dirty="0">
                <a:latin typeface="Times New Roman" panose="02020603050405020304" pitchFamily="18" charset="0"/>
                <a:cs typeface="Times New Roman" panose="02020603050405020304" pitchFamily="18" charset="0"/>
              </a:rPr>
              <a:t>3-6 тысяч на должностное лицо)</a:t>
            </a:r>
          </a:p>
          <a:p>
            <a:pPr marL="285750" indent="-285750">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23625" y="3353900"/>
            <a:ext cx="6615399" cy="2862322"/>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Важно знать:</a:t>
            </a:r>
          </a:p>
          <a:p>
            <a:pPr algn="just"/>
            <a:r>
              <a:rPr lang="ru-RU" dirty="0">
                <a:latin typeface="Times New Roman" panose="02020603050405020304" pitchFamily="18" charset="0"/>
                <a:cs typeface="Times New Roman" panose="02020603050405020304" pitchFamily="18" charset="0"/>
              </a:rPr>
              <a:t>Актуализацию сведений об объекте НВОС необходимо производить не только при изменении регистрационных данных юридического лица, но и при изменении технологического процесса, разработке нового проекта ПДВ, НООЛР</a:t>
            </a:r>
          </a:p>
          <a:p>
            <a:pPr algn="just"/>
            <a:r>
              <a:rPr lang="ru-RU" dirty="0">
                <a:latin typeface="Times New Roman" panose="02020603050405020304" pitchFamily="18" charset="0"/>
                <a:cs typeface="Times New Roman" panose="02020603050405020304" pitchFamily="18" charset="0"/>
              </a:rPr>
              <a:t>При этом, необходимость проведения актуализации сведений может быть установлена надзорным органом при проведении проверки, что может повлечь за собой наложение штрафных санкций.</a:t>
            </a:r>
          </a:p>
          <a:p>
            <a:pPr marL="285750" indent="-285750" algn="just">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085851" y="131744"/>
            <a:ext cx="9853325" cy="1354217"/>
          </a:xfrm>
          <a:prstGeom prst="rect">
            <a:avLst/>
          </a:prstGeom>
          <a:noFill/>
        </p:spPr>
        <p:txBody>
          <a:bodyPr wrap="square" rtlCol="0">
            <a:spAutoFit/>
          </a:bodyPr>
          <a:lstStyle/>
          <a:p>
            <a:pPr algn="ctr"/>
            <a:r>
              <a:rPr lang="ru-RU" sz="20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Блок: Государственный учет объектов, оказывающих негативное воздействие на окружающую среду  </a:t>
            </a:r>
            <a:r>
              <a:rPr lang="ru-RU"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(список контрольных вопросов при осуществлении федерального государственного экологического надзора)</a:t>
            </a:r>
          </a:p>
          <a:p>
            <a:pPr algn="ctr"/>
            <a:endParaRPr lang="ru-RU" sz="24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578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738" y="269500"/>
            <a:ext cx="9853325" cy="1323439"/>
          </a:xfrm>
          <a:prstGeom prst="rect">
            <a:avLst/>
          </a:prstGeom>
          <a:noFill/>
        </p:spPr>
        <p:txBody>
          <a:bodyPr wrap="square" rtlCol="0">
            <a:spAutoFit/>
          </a:bodyPr>
          <a:lstStyle/>
          <a:p>
            <a:pPr algn="ctr"/>
            <a:r>
              <a:rPr lang="ru-RU" sz="20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Блок: Подготовка в области охраны окружающей среды и экологической безопасности </a:t>
            </a:r>
            <a:r>
              <a:rPr lang="ru-RU"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(список контрольных вопросов при осуществлении федерального государственного экологического надзора)</a:t>
            </a:r>
          </a:p>
          <a:p>
            <a:pPr algn="ctr"/>
            <a:endParaRPr lang="ru-RU" sz="24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823626" y="981075"/>
            <a:ext cx="10115550" cy="3046988"/>
          </a:xfrm>
          <a:prstGeom prst="rect">
            <a:avLst/>
          </a:prstGeom>
          <a:noFill/>
        </p:spPr>
        <p:txBody>
          <a:bodyPr wrap="square" rtlCol="0">
            <a:spAutoFit/>
          </a:bodyPr>
          <a:lstStyle/>
          <a:p>
            <a:r>
              <a:rPr lang="ru-RU" i="1" dirty="0">
                <a:latin typeface="Times New Roman" panose="02020603050405020304" pitchFamily="18" charset="0"/>
                <a:cs typeface="Times New Roman" panose="02020603050405020304" pitchFamily="18" charset="0"/>
              </a:rPr>
              <a:t>43. Имеют ли подготовку в области охраны окружающей среды и экологической безопасности:</a:t>
            </a:r>
          </a:p>
          <a:p>
            <a:r>
              <a:rPr lang="ru-RU" i="1" dirty="0">
                <a:latin typeface="Times New Roman" panose="02020603050405020304" pitchFamily="18" charset="0"/>
                <a:cs typeface="Times New Roman" panose="02020603050405020304" pitchFamily="18" charset="0"/>
              </a:rPr>
              <a:t>- руководители организаций;	</a:t>
            </a:r>
          </a:p>
          <a:p>
            <a:r>
              <a:rPr lang="ru-RU" i="1" dirty="0">
                <a:latin typeface="Times New Roman" panose="02020603050405020304" pitchFamily="18" charset="0"/>
                <a:cs typeface="Times New Roman" panose="02020603050405020304" pitchFamily="18" charset="0"/>
              </a:rPr>
              <a:t>- специалисты, ответственные за принятие решений при осуществлении хозяйственной и иной деятельности, которая оказывает или может оказать негативное воздействие на окружающую среду?	</a:t>
            </a:r>
          </a:p>
          <a:p>
            <a:endParaRPr lang="ru-RU" sz="1200"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pPr marL="342900" indent="-342900">
              <a:buAutoNum type="arabicPeriod"/>
            </a:pP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535739" y="2733048"/>
            <a:ext cx="4238625" cy="1477328"/>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Предусмотренная ответственность:</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ст. 8.1 КоАП РФ, (штраф до 100 тыс. руб. на юридическое лицо, 2-5 тыс. на должностное лицо)*</a:t>
            </a:r>
          </a:p>
          <a:p>
            <a:pPr marL="285750" indent="-285750">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62079" y="2733048"/>
            <a:ext cx="6615399" cy="3139321"/>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Важно знать:</a:t>
            </a:r>
          </a:p>
          <a:p>
            <a:pPr algn="just"/>
            <a:r>
              <a:rPr lang="ru-RU" dirty="0">
                <a:latin typeface="Times New Roman" panose="02020603050405020304" pitchFamily="18" charset="0"/>
                <a:cs typeface="Times New Roman" panose="02020603050405020304" pitchFamily="18" charset="0"/>
              </a:rPr>
              <a:t>На основании сложившейся практики организации природоохранной деятельности для подтверждения выполнения требований данного пункта достаточно обучить руководителя (главного инженера) и специалиста-эколога по программе 72 часа «Обеспечение экологической безопасности». При этом обязанности, касающиеся осуществления природоохранной деятельности, должны быть закреплены за соответствующими специалистами локальными нормативными актами предприятия (приказами).</a:t>
            </a:r>
          </a:p>
          <a:p>
            <a:pPr marL="285750" indent="-285750" algn="just">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1689" y="4302708"/>
            <a:ext cx="2352675" cy="1943100"/>
          </a:xfrm>
          <a:prstGeom prst="rect">
            <a:avLst/>
          </a:prstGeom>
        </p:spPr>
      </p:pic>
    </p:spTree>
    <p:extLst>
      <p:ext uri="{BB962C8B-B14F-4D97-AF65-F5344CB8AC3E}">
        <p14:creationId xmlns:p14="http://schemas.microsoft.com/office/powerpoint/2010/main" val="19826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738" y="188048"/>
            <a:ext cx="9853325" cy="1323439"/>
          </a:xfrm>
          <a:prstGeom prst="rect">
            <a:avLst/>
          </a:prstGeom>
          <a:noFill/>
        </p:spPr>
        <p:txBody>
          <a:bodyPr wrap="square" rtlCol="0">
            <a:spAutoFit/>
          </a:bodyPr>
          <a:lstStyle/>
          <a:p>
            <a:pPr algn="ctr"/>
            <a:r>
              <a:rPr lang="ru-RU" sz="20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Блок: Производственный экологический контроль </a:t>
            </a:r>
          </a:p>
          <a:p>
            <a:pPr algn="ctr"/>
            <a:r>
              <a:rPr lang="ru-RU"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(список контрольных вопросов при осуществлении федерального государственного экологического надзора)</a:t>
            </a:r>
          </a:p>
          <a:p>
            <a:pPr algn="ctr"/>
            <a:r>
              <a:rPr lang="ru-RU" sz="24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5" name="TextBox 4"/>
          <p:cNvSpPr txBox="1"/>
          <p:nvPr/>
        </p:nvSpPr>
        <p:spPr>
          <a:xfrm>
            <a:off x="823626" y="981075"/>
            <a:ext cx="10115550" cy="4708981"/>
          </a:xfrm>
          <a:prstGeom prst="rect">
            <a:avLst/>
          </a:prstGeom>
          <a:noFill/>
        </p:spPr>
        <p:txBody>
          <a:bodyPr wrap="square" rtlCol="0">
            <a:spAutoFit/>
          </a:bodyPr>
          <a:lstStyle/>
          <a:p>
            <a:pPr algn="just"/>
            <a:r>
              <a:rPr lang="ru-RU" i="1" dirty="0">
                <a:latin typeface="Times New Roman" panose="02020603050405020304" pitchFamily="18" charset="0"/>
                <a:cs typeface="Times New Roman" panose="02020603050405020304" pitchFamily="18" charset="0"/>
              </a:rPr>
              <a:t>45. Утверждена ли юридическим лицом, индивидуальным предпринимателем, осуществляющим хозяйственную и (или) иную деятельность на объектах I, II и III категорий, программа производственного экологического контроля (далее - программа)?</a:t>
            </a:r>
          </a:p>
          <a:p>
            <a:pPr algn="just"/>
            <a:r>
              <a:rPr lang="ru-RU" i="1" dirty="0">
                <a:latin typeface="Times New Roman" panose="02020603050405020304" pitchFamily="18" charset="0"/>
                <a:cs typeface="Times New Roman" panose="02020603050405020304" pitchFamily="18" charset="0"/>
              </a:rPr>
              <a:t>46. Утверждена ли юридическим лицом, индивидуальным предпринимателем программа по каждому объекту I, II и III категорий с учетом:</a:t>
            </a:r>
          </a:p>
          <a:p>
            <a:pPr algn="just"/>
            <a:r>
              <a:rPr lang="ru-RU" i="1" dirty="0">
                <a:latin typeface="Times New Roman" panose="02020603050405020304" pitchFamily="18" charset="0"/>
                <a:cs typeface="Times New Roman" panose="02020603050405020304" pitchFamily="18" charset="0"/>
              </a:rPr>
              <a:t>- его категории;	</a:t>
            </a:r>
          </a:p>
          <a:p>
            <a:pPr algn="just"/>
            <a:r>
              <a:rPr lang="ru-RU" i="1" dirty="0">
                <a:latin typeface="Times New Roman" panose="02020603050405020304" pitchFamily="18" charset="0"/>
                <a:cs typeface="Times New Roman" panose="02020603050405020304" pitchFamily="18" charset="0"/>
              </a:rPr>
              <a:t>- применяемых технологий;	</a:t>
            </a:r>
          </a:p>
          <a:p>
            <a:pPr algn="just"/>
            <a:r>
              <a:rPr lang="ru-RU" i="1" dirty="0">
                <a:latin typeface="Times New Roman" panose="02020603050405020304" pitchFamily="18" charset="0"/>
                <a:cs typeface="Times New Roman" panose="02020603050405020304" pitchFamily="18" charset="0"/>
              </a:rPr>
              <a:t>- особенностей производственного процесса;	</a:t>
            </a:r>
          </a:p>
          <a:p>
            <a:pPr algn="just"/>
            <a:r>
              <a:rPr lang="ru-RU" i="1" dirty="0">
                <a:latin typeface="Times New Roman" panose="02020603050405020304" pitchFamily="18" charset="0"/>
                <a:cs typeface="Times New Roman" panose="02020603050405020304" pitchFamily="18" charset="0"/>
              </a:rPr>
              <a:t>- оказываемого негативного воздействия на окружающую среду?	</a:t>
            </a:r>
          </a:p>
          <a:p>
            <a:endParaRPr lang="ru-RU" i="1" dirty="0">
              <a:latin typeface="Times New Roman" panose="02020603050405020304" pitchFamily="18" charset="0"/>
              <a:cs typeface="Times New Roman" panose="02020603050405020304" pitchFamily="18" charset="0"/>
            </a:endParaRPr>
          </a:p>
          <a:p>
            <a:r>
              <a:rPr lang="ru-RU" i="1" dirty="0">
                <a:latin typeface="Times New Roman" panose="02020603050405020304" pitchFamily="18" charset="0"/>
                <a:cs typeface="Times New Roman" panose="02020603050405020304" pitchFamily="18" charset="0"/>
              </a:rPr>
              <a:t>	</a:t>
            </a:r>
          </a:p>
          <a:p>
            <a:endParaRPr lang="ru-RU" sz="1200"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pPr marL="342900" indent="-342900">
              <a:buAutoNum type="arabicPeriod"/>
            </a:pP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771587" y="2993415"/>
            <a:ext cx="4238625" cy="1477328"/>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Предусмотренная ответственность:</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ст. 8.1 КоАП РФ, (штраф до 100 тыс. руб. на юридическое лицо, 2-5 тыс. на должностное лицо)</a:t>
            </a:r>
          </a:p>
          <a:p>
            <a:pPr marL="285750" indent="-285750">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54738" y="3564044"/>
            <a:ext cx="6615399" cy="3139321"/>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Важно знать:</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Требования к содержанию программы ПЭК, порядок и сроки предоставления отчет по программе ПЭК утверждены приказом Минприроды от 28.02.2018 №74</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Форма отчет об организации и осуществлении ПЭК утверждена приказом Минприроды от 14.06.2018 № 261</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Платежная база для внесения платы НВОС определяется лицами, обязанными вносить плату, самостоятельно на основе данных производственного экологического контроля (п. 9 Постановления Правительства РФ № 255 от 03.03.2017г.)</a:t>
            </a:r>
          </a:p>
          <a:p>
            <a:pPr marL="285750" indent="-285750" algn="just">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8748" y="4286788"/>
            <a:ext cx="2159690" cy="2196295"/>
          </a:xfrm>
          <a:prstGeom prst="rect">
            <a:avLst/>
          </a:prstGeom>
        </p:spPr>
      </p:pic>
    </p:spTree>
    <p:extLst>
      <p:ext uri="{BB962C8B-B14F-4D97-AF65-F5344CB8AC3E}">
        <p14:creationId xmlns:p14="http://schemas.microsoft.com/office/powerpoint/2010/main" val="334451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3625" y="736294"/>
            <a:ext cx="10588789" cy="3046988"/>
          </a:xfrm>
          <a:prstGeom prst="rect">
            <a:avLst/>
          </a:prstGeom>
          <a:noFill/>
        </p:spPr>
        <p:txBody>
          <a:bodyPr wrap="square" rtlCol="0">
            <a:spAutoFit/>
          </a:bodyPr>
          <a:lstStyle/>
          <a:p>
            <a:pPr algn="just"/>
            <a:r>
              <a:rPr lang="ru-RU" i="1" dirty="0">
                <a:latin typeface="Times New Roman" panose="02020603050405020304" pitchFamily="18" charset="0"/>
                <a:cs typeface="Times New Roman" panose="02020603050405020304" pitchFamily="18" charset="0"/>
              </a:rPr>
              <a:t>47. Соответствует ли утвержденная юридическим лицом, индивидуальным предпринимателем программа установленным требованиям к ее содержанию?</a:t>
            </a:r>
          </a:p>
          <a:p>
            <a:pPr algn="just"/>
            <a:r>
              <a:rPr lang="ru-RU" i="1" dirty="0">
                <a:latin typeface="Times New Roman" panose="02020603050405020304" pitchFamily="18" charset="0"/>
                <a:cs typeface="Times New Roman" panose="02020603050405020304" pitchFamily="18" charset="0"/>
              </a:rPr>
              <a:t>	</a:t>
            </a:r>
          </a:p>
          <a:p>
            <a:endParaRPr lang="ru-RU" i="1" dirty="0">
              <a:latin typeface="Times New Roman" panose="02020603050405020304" pitchFamily="18" charset="0"/>
              <a:cs typeface="Times New Roman" panose="02020603050405020304" pitchFamily="18" charset="0"/>
            </a:endParaRPr>
          </a:p>
          <a:p>
            <a:r>
              <a:rPr lang="ru-RU" i="1" dirty="0">
                <a:latin typeface="Times New Roman" panose="02020603050405020304" pitchFamily="18" charset="0"/>
                <a:cs typeface="Times New Roman" panose="02020603050405020304" pitchFamily="18" charset="0"/>
              </a:rPr>
              <a:t>	</a:t>
            </a:r>
          </a:p>
          <a:p>
            <a:endParaRPr lang="ru-RU" sz="1200"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pPr marL="342900" indent="-342900">
              <a:buAutoNum type="arabicPeriod"/>
            </a:pP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990861" y="1377580"/>
            <a:ext cx="4238625" cy="2308324"/>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Предусмотренная ответственность:</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ст. 8.1 КоАП РФ, (штраф до 100 тыс. руб. на юридическое лицо, 2-5 тыс. на должностное лицо)</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Ст. 8.5 КоАП РФ (штраф до 80 тыс. руб. на юридическое лицо, 3-6 тыс. на должностное лицо)</a:t>
            </a:r>
          </a:p>
          <a:p>
            <a:pPr marL="285750" indent="-285750">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23625" y="1382709"/>
            <a:ext cx="7397183" cy="5355312"/>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Важно знать:</a:t>
            </a:r>
          </a:p>
          <a:p>
            <a:pPr algn="just"/>
            <a:r>
              <a:rPr lang="ru-RU" dirty="0">
                <a:latin typeface="Times New Roman" panose="02020603050405020304" pitchFamily="18" charset="0"/>
                <a:cs typeface="Times New Roman" panose="02020603050405020304" pitchFamily="18" charset="0"/>
              </a:rPr>
              <a:t>Программа ПЭК должна содержать следующие разделы:</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общие положения</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сведения об инвентаризации выбросов загрязняющих веществ в атмосферный воздух и их источников</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сведения об инвентаризации сбросов загрязняющих веществ в окружающую среду и их источников</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сведения об инвентаризации отходов производства и потребления и объектов их размещения</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сведения о подразделениях и (или) должностных лицах, отвечающих за осуществление производственного экологического контроля</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сведения о собственных и (или) привлекаемых испытательных лабораториях (центрах), аккредитованных в соответствии с законодательством Российской Федерации об аккредитации в национальной системе аккредитации</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сведения о периодичности и методах осуществления производственного экологического контроля, местах отбора проб и методиках (методах) измерений</a:t>
            </a:r>
          </a:p>
          <a:p>
            <a:pPr marL="285750" indent="-285750" algn="just">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8748" y="4286788"/>
            <a:ext cx="2159690" cy="2196295"/>
          </a:xfrm>
          <a:prstGeom prst="rect">
            <a:avLst/>
          </a:prstGeom>
        </p:spPr>
      </p:pic>
      <p:sp>
        <p:nvSpPr>
          <p:cNvPr id="8" name="TextBox 7"/>
          <p:cNvSpPr txBox="1"/>
          <p:nvPr/>
        </p:nvSpPr>
        <p:spPr>
          <a:xfrm>
            <a:off x="805268" y="-43237"/>
            <a:ext cx="9853325" cy="1323439"/>
          </a:xfrm>
          <a:prstGeom prst="rect">
            <a:avLst/>
          </a:prstGeom>
          <a:noFill/>
        </p:spPr>
        <p:txBody>
          <a:bodyPr wrap="square" rtlCol="0">
            <a:spAutoFit/>
          </a:bodyPr>
          <a:lstStyle/>
          <a:p>
            <a:pPr algn="ctr"/>
            <a:r>
              <a:rPr lang="ru-RU" sz="20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Блок: Производственный экологический контроль </a:t>
            </a:r>
          </a:p>
          <a:p>
            <a:pPr algn="ctr"/>
            <a:r>
              <a:rPr lang="ru-RU"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(список контрольных вопросов при осуществлении федерального государственного экологического надзора)</a:t>
            </a:r>
          </a:p>
          <a:p>
            <a:pPr algn="ctr"/>
            <a:r>
              <a:rPr lang="ru-RU" sz="24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56156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0613" y="912140"/>
            <a:ext cx="10588789" cy="4154984"/>
          </a:xfrm>
          <a:prstGeom prst="rect">
            <a:avLst/>
          </a:prstGeom>
          <a:noFill/>
        </p:spPr>
        <p:txBody>
          <a:bodyPr wrap="square" rtlCol="0">
            <a:spAutoFit/>
          </a:bodyPr>
          <a:lstStyle/>
          <a:p>
            <a:pPr algn="just"/>
            <a:r>
              <a:rPr lang="ru-RU" i="1" dirty="0">
                <a:latin typeface="Times New Roman" panose="02020603050405020304" pitchFamily="18" charset="0"/>
                <a:cs typeface="Times New Roman" panose="02020603050405020304" pitchFamily="18" charset="0"/>
              </a:rPr>
              <a:t>48. Скорректирована ли юридическим лицом, индивидуальным предпринимателем программа в течение 60 рабочих дней со дня изменения технологических процессов, замены технологического оборудования, сырья, приводящих к:</a:t>
            </a:r>
          </a:p>
          <a:p>
            <a:pPr algn="just"/>
            <a:r>
              <a:rPr lang="ru-RU" i="1" dirty="0">
                <a:latin typeface="Times New Roman" panose="02020603050405020304" pitchFamily="18" charset="0"/>
                <a:cs typeface="Times New Roman" panose="02020603050405020304" pitchFamily="18" charset="0"/>
              </a:rPr>
              <a:t>- изменениям характера, вида оказываемого объектом негативного воздействия на окружающую среду;	</a:t>
            </a:r>
          </a:p>
          <a:p>
            <a:pPr algn="just"/>
            <a:r>
              <a:rPr lang="ru-RU" i="1" dirty="0">
                <a:latin typeface="Times New Roman" panose="02020603050405020304" pitchFamily="18" charset="0"/>
                <a:cs typeface="Times New Roman" panose="02020603050405020304" pitchFamily="18" charset="0"/>
              </a:rPr>
              <a:t>- изменению объемов выбросов, сбросов загрязняющих веществ более чем на 10%?	</a:t>
            </a:r>
          </a:p>
          <a:p>
            <a:pPr algn="just"/>
            <a:r>
              <a:rPr lang="ru-RU" i="1" dirty="0">
                <a:latin typeface="Times New Roman" panose="02020603050405020304" pitchFamily="18" charset="0"/>
                <a:cs typeface="Times New Roman" panose="02020603050405020304" pitchFamily="18" charset="0"/>
              </a:rPr>
              <a:t>	</a:t>
            </a:r>
          </a:p>
          <a:p>
            <a:endParaRPr lang="ru-RU" i="1" dirty="0">
              <a:latin typeface="Times New Roman" panose="02020603050405020304" pitchFamily="18" charset="0"/>
              <a:cs typeface="Times New Roman" panose="02020603050405020304" pitchFamily="18" charset="0"/>
            </a:endParaRPr>
          </a:p>
          <a:p>
            <a:r>
              <a:rPr lang="ru-RU" i="1" dirty="0">
                <a:latin typeface="Times New Roman" panose="02020603050405020304" pitchFamily="18" charset="0"/>
                <a:cs typeface="Times New Roman" panose="02020603050405020304" pitchFamily="18" charset="0"/>
              </a:rPr>
              <a:t>	</a:t>
            </a:r>
          </a:p>
          <a:p>
            <a:endParaRPr lang="ru-RU" sz="1200"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pPr marL="342900" indent="-342900">
              <a:buAutoNum type="arabicPeriod"/>
            </a:pP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336801" y="2568733"/>
            <a:ext cx="4238625" cy="2308324"/>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Предусмотренная ответственность:</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ст. 8.1 КоАП РФ, (штраф до 100 тыс. руб. на юридическое лицо, 2-5 тыс. на должностное лицо)</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Ст. 8.5 КоАП РФ (штраф до 80 тыс. руб. на юридическое лицо, 3-6 тыс. на должностное лицо)</a:t>
            </a:r>
          </a:p>
          <a:p>
            <a:pPr marL="285750" indent="-285750">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81623" y="2707232"/>
            <a:ext cx="6318116" cy="2862322"/>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Важно знать:</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Программа ПЭК утверждается только внутри предприятия, согласование или направление ее в надзорные органы уведомительным порядком не предусмотрено.</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Приказом Минприроды № 74 от 28.02.2018 предусмотрена обязанность корректировки программы ПЭК при изменениях до 10%, но корректировка проектов ПДВ, НООЛР </a:t>
            </a:r>
            <a:r>
              <a:rPr lang="ru-RU" u="sng" dirty="0">
                <a:latin typeface="Times New Roman" panose="02020603050405020304" pitchFamily="18" charset="0"/>
                <a:cs typeface="Times New Roman" panose="02020603050405020304" pitchFamily="18" charset="0"/>
              </a:rPr>
              <a:t>не предусмотрена, </a:t>
            </a:r>
            <a:r>
              <a:rPr lang="ru-RU" dirty="0">
                <a:latin typeface="Times New Roman" panose="02020603050405020304" pitchFamily="18" charset="0"/>
                <a:cs typeface="Times New Roman" panose="02020603050405020304" pitchFamily="18" charset="0"/>
              </a:rPr>
              <a:t>необходима разработка и согласование новых проектов!</a:t>
            </a:r>
          </a:p>
          <a:p>
            <a:pPr marL="285750" indent="-285750" algn="just">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8748" y="4286788"/>
            <a:ext cx="2159690" cy="2196295"/>
          </a:xfrm>
          <a:prstGeom prst="rect">
            <a:avLst/>
          </a:prstGeom>
        </p:spPr>
      </p:pic>
      <p:sp>
        <p:nvSpPr>
          <p:cNvPr id="8" name="TextBox 7"/>
          <p:cNvSpPr txBox="1"/>
          <p:nvPr/>
        </p:nvSpPr>
        <p:spPr>
          <a:xfrm>
            <a:off x="660613" y="58018"/>
            <a:ext cx="9853325" cy="1323439"/>
          </a:xfrm>
          <a:prstGeom prst="rect">
            <a:avLst/>
          </a:prstGeom>
          <a:noFill/>
        </p:spPr>
        <p:txBody>
          <a:bodyPr wrap="square" rtlCol="0">
            <a:spAutoFit/>
          </a:bodyPr>
          <a:lstStyle/>
          <a:p>
            <a:pPr algn="ctr"/>
            <a:r>
              <a:rPr lang="ru-RU" sz="20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Блок: Производственный экологический контроль </a:t>
            </a:r>
          </a:p>
          <a:p>
            <a:pPr algn="ctr"/>
            <a:r>
              <a:rPr lang="ru-RU"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(список контрольных вопросов при осуществлении федерального государственного экологического надзора)</a:t>
            </a:r>
          </a:p>
          <a:p>
            <a:pPr algn="ctr"/>
            <a:r>
              <a:rPr lang="ru-RU" sz="24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66646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4833" y="964002"/>
            <a:ext cx="10588789" cy="4154984"/>
          </a:xfrm>
          <a:prstGeom prst="rect">
            <a:avLst/>
          </a:prstGeom>
          <a:noFill/>
        </p:spPr>
        <p:txBody>
          <a:bodyPr wrap="square" rtlCol="0">
            <a:spAutoFit/>
          </a:bodyPr>
          <a:lstStyle/>
          <a:p>
            <a:pPr algn="just"/>
            <a:r>
              <a:rPr lang="ru-RU" i="1" dirty="0">
                <a:latin typeface="Times New Roman" panose="02020603050405020304" pitchFamily="18" charset="0"/>
                <a:cs typeface="Times New Roman" panose="02020603050405020304" pitchFamily="18" charset="0"/>
              </a:rPr>
              <a:t>49. Осуществляется ли юридическим лицом, индивидуальным предпринимателем, производственный экологический контроль в соответствии с программой?</a:t>
            </a:r>
          </a:p>
          <a:p>
            <a:pPr algn="just"/>
            <a:r>
              <a:rPr lang="ru-RU" i="1" dirty="0">
                <a:latin typeface="Times New Roman" panose="02020603050405020304" pitchFamily="18" charset="0"/>
                <a:cs typeface="Times New Roman" panose="02020603050405020304" pitchFamily="18" charset="0"/>
              </a:rPr>
              <a:t>50. Осуществляется ли юридическим лицом, индивидуальным предпринимателем документирование и хранение достоверных данных, полученных по результатам осуществления производственного экологического контроля?</a:t>
            </a:r>
          </a:p>
          <a:p>
            <a:endParaRPr lang="ru-RU" dirty="0"/>
          </a:p>
          <a:p>
            <a:pPr algn="just"/>
            <a:r>
              <a:rPr lang="ru-RU" i="1" dirty="0">
                <a:latin typeface="Times New Roman" panose="02020603050405020304" pitchFamily="18" charset="0"/>
                <a:cs typeface="Times New Roman" panose="02020603050405020304" pitchFamily="18" charset="0"/>
              </a:rPr>
              <a:t>	</a:t>
            </a:r>
          </a:p>
          <a:p>
            <a:endParaRPr lang="ru-RU" i="1" dirty="0">
              <a:latin typeface="Times New Roman" panose="02020603050405020304" pitchFamily="18" charset="0"/>
              <a:cs typeface="Times New Roman" panose="02020603050405020304" pitchFamily="18" charset="0"/>
            </a:endParaRPr>
          </a:p>
          <a:p>
            <a:r>
              <a:rPr lang="ru-RU" i="1" dirty="0">
                <a:latin typeface="Times New Roman" panose="02020603050405020304" pitchFamily="18" charset="0"/>
                <a:cs typeface="Times New Roman" panose="02020603050405020304" pitchFamily="18" charset="0"/>
              </a:rPr>
              <a:t>	</a:t>
            </a:r>
          </a:p>
          <a:p>
            <a:endParaRPr lang="ru-RU" sz="1200"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pPr marL="342900" indent="-342900">
              <a:buAutoNum type="arabicPeriod"/>
            </a:pP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336801" y="2568733"/>
            <a:ext cx="4238625" cy="2308324"/>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Предусмотренная ответственность:</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ст. 8.1 КоАП РФ, (штраф до 100 тыс. руб. на юридическое лицо, 2-5 тыс. на должностное лицо)</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Ст. 8.5 КоАП РФ (штраф до 80 тыс. руб. на юридическое лицо, 3-6 тыс. на должностное лицо)</a:t>
            </a:r>
          </a:p>
          <a:p>
            <a:pPr marL="285750" indent="-285750">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97601" y="2364332"/>
            <a:ext cx="6318116" cy="3693319"/>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Важно знать:</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В составе программы ПЭК предусматривается проведение производственного контроля в области охраны атмосферного воздуха, охрани и использования водных объектов, обращения с отходами.</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Для стационарных источников выбросов ЗВ предусмотрено наличие лабораторного контроля (аккредитованной лабораторией) и контроля расчетными методами по той методике, по которой производился расчет выбросов ЗВ.</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Для предприятий, не эксплуатирующих объекты размещения отходов, производственный контроль в области обращения с отходами заключается только в обобщении данных по учету отходов (721 приказ).</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8748" y="4286788"/>
            <a:ext cx="2159690" cy="2196295"/>
          </a:xfrm>
          <a:prstGeom prst="rect">
            <a:avLst/>
          </a:prstGeom>
        </p:spPr>
      </p:pic>
      <p:sp>
        <p:nvSpPr>
          <p:cNvPr id="8" name="TextBox 7"/>
          <p:cNvSpPr txBox="1"/>
          <p:nvPr/>
        </p:nvSpPr>
        <p:spPr>
          <a:xfrm>
            <a:off x="954738" y="0"/>
            <a:ext cx="9853325" cy="1323439"/>
          </a:xfrm>
          <a:prstGeom prst="rect">
            <a:avLst/>
          </a:prstGeom>
          <a:noFill/>
        </p:spPr>
        <p:txBody>
          <a:bodyPr wrap="square" rtlCol="0">
            <a:spAutoFit/>
          </a:bodyPr>
          <a:lstStyle/>
          <a:p>
            <a:pPr algn="ctr"/>
            <a:r>
              <a:rPr lang="ru-RU" sz="20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Блок: Производственный экологический контроль </a:t>
            </a:r>
          </a:p>
          <a:p>
            <a:pPr algn="ctr"/>
            <a:r>
              <a:rPr lang="ru-RU"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(список контрольных вопросов при осуществлении федерального государственного экологического надзора)</a:t>
            </a:r>
          </a:p>
          <a:p>
            <a:pPr algn="ctr"/>
            <a:r>
              <a:rPr lang="ru-RU" sz="24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06470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4495" y="1061610"/>
            <a:ext cx="10588789" cy="4154984"/>
          </a:xfrm>
          <a:prstGeom prst="rect">
            <a:avLst/>
          </a:prstGeom>
          <a:noFill/>
        </p:spPr>
        <p:txBody>
          <a:bodyPr wrap="square" rtlCol="0">
            <a:spAutoFit/>
          </a:bodyPr>
          <a:lstStyle/>
          <a:p>
            <a:pPr algn="just"/>
            <a:r>
              <a:rPr lang="ru-RU" i="1" dirty="0">
                <a:latin typeface="Times New Roman" panose="02020603050405020304" pitchFamily="18" charset="0"/>
                <a:cs typeface="Times New Roman" panose="02020603050405020304" pitchFamily="18" charset="0"/>
              </a:rPr>
              <a:t>51.Производятся ли юридическим лицом, индивидуальным предпринимателем при осуществлении производственного экологического контроля измерения выбросов, сбросов загрязняющих веществ в отношении загрязняющих веществ, характеризующих применяемые технологии и особенности производственного процесса на объекте, оказывающем негативное воздействие на окружающую среду (маркерных веществ)?</a:t>
            </a:r>
          </a:p>
          <a:p>
            <a:endParaRPr lang="ru-RU" dirty="0"/>
          </a:p>
          <a:p>
            <a:pPr algn="just"/>
            <a:r>
              <a:rPr lang="ru-RU" i="1" dirty="0">
                <a:latin typeface="Times New Roman" panose="02020603050405020304" pitchFamily="18" charset="0"/>
                <a:cs typeface="Times New Roman" panose="02020603050405020304" pitchFamily="18" charset="0"/>
              </a:rPr>
              <a:t>	</a:t>
            </a:r>
          </a:p>
          <a:p>
            <a:endParaRPr lang="ru-RU" i="1" dirty="0">
              <a:latin typeface="Times New Roman" panose="02020603050405020304" pitchFamily="18" charset="0"/>
              <a:cs typeface="Times New Roman" panose="02020603050405020304" pitchFamily="18" charset="0"/>
            </a:endParaRPr>
          </a:p>
          <a:p>
            <a:r>
              <a:rPr lang="ru-RU" i="1" dirty="0">
                <a:latin typeface="Times New Roman" panose="02020603050405020304" pitchFamily="18" charset="0"/>
                <a:cs typeface="Times New Roman" panose="02020603050405020304" pitchFamily="18" charset="0"/>
              </a:rPr>
              <a:t>	</a:t>
            </a:r>
          </a:p>
          <a:p>
            <a:endParaRPr lang="ru-RU" sz="1200"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pPr marL="342900" indent="-342900">
              <a:buAutoNum type="arabicPeriod"/>
            </a:pP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336801" y="2568733"/>
            <a:ext cx="4238625" cy="2308324"/>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Предусмотренная ответственность:</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ст. 8.1 КоАП РФ, (штраф до 100 тыс. руб. на юридическое лицо, 2-5 тыс. на должностное лицо)</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Ст. 8.5 КоАП РФ (штраф до 80 тыс. руб. на юридическое лицо, 3-6 тыс. на должностное лицо)</a:t>
            </a:r>
          </a:p>
          <a:p>
            <a:pPr marL="285750" indent="-285750">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97601" y="2364332"/>
            <a:ext cx="6318116" cy="3416320"/>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Важно знать:</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Маркерные вещества – загрязняющие вещества, характеризующие применяемые технологии и особенности производственного процесса на объекте НВОС (п.5 ст. 67 ФЗ №7).</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Справочники НДТ могут быть горизонтальными (межотраслевыми) и вертикальными (отраслевыми) и отличаются в том числе наличием информации о маркерных веществах и технологических показателях для определенных технологических процессов.</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Отдельного справочника НДТ для предприятий железнодорожного транспорта не разработано.</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8748" y="4286788"/>
            <a:ext cx="2159690" cy="2196295"/>
          </a:xfrm>
          <a:prstGeom prst="rect">
            <a:avLst/>
          </a:prstGeom>
        </p:spPr>
      </p:pic>
      <p:sp>
        <p:nvSpPr>
          <p:cNvPr id="8" name="TextBox 7"/>
          <p:cNvSpPr txBox="1"/>
          <p:nvPr/>
        </p:nvSpPr>
        <p:spPr>
          <a:xfrm>
            <a:off x="954738" y="188048"/>
            <a:ext cx="9853325" cy="1323439"/>
          </a:xfrm>
          <a:prstGeom prst="rect">
            <a:avLst/>
          </a:prstGeom>
          <a:noFill/>
        </p:spPr>
        <p:txBody>
          <a:bodyPr wrap="square" rtlCol="0">
            <a:spAutoFit/>
          </a:bodyPr>
          <a:lstStyle/>
          <a:p>
            <a:pPr algn="ctr"/>
            <a:r>
              <a:rPr lang="ru-RU" sz="20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Блок: Производственный экологический контроль </a:t>
            </a:r>
          </a:p>
          <a:p>
            <a:pPr algn="ctr"/>
            <a:r>
              <a:rPr lang="ru-RU"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(список контрольных вопросов при осуществлении федерального государственного экологического надзора)</a:t>
            </a:r>
          </a:p>
          <a:p>
            <a:pPr algn="ctr"/>
            <a:r>
              <a:rPr lang="ru-RU" sz="24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81642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6815" y="2892668"/>
            <a:ext cx="7183315" cy="830997"/>
          </a:xfrm>
          <a:prstGeom prst="rect">
            <a:avLst/>
          </a:prstGeom>
          <a:noFill/>
        </p:spPr>
        <p:txBody>
          <a:bodyPr wrap="square" rtlCol="0">
            <a:spAutoFit/>
          </a:bodyPr>
          <a:lstStyle/>
          <a:p>
            <a:pPr algn="ctr"/>
            <a:r>
              <a:rPr lang="ru-RU" sz="48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458338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1505039"/>
            <a:ext cx="3486149" cy="3970318"/>
          </a:xfrm>
          <a:prstGeom prst="rect">
            <a:avLst/>
          </a:prstGeom>
          <a:noFill/>
        </p:spPr>
        <p:txBody>
          <a:bodyPr wrap="square" rtlCol="0">
            <a:spAutoFit/>
          </a:bodyPr>
          <a:lstStyle/>
          <a:p>
            <a:endParaRPr lang="ru-RU" dirty="0"/>
          </a:p>
          <a:p>
            <a:pPr algn="just"/>
            <a:endParaRPr lang="ru-RU" dirty="0"/>
          </a:p>
          <a:p>
            <a:pPr algn="just"/>
            <a:r>
              <a:rPr lang="ru-RU" u="sng" dirty="0">
                <a:latin typeface="Times New Roman" panose="02020603050405020304" pitchFamily="18" charset="0"/>
                <a:cs typeface="Times New Roman" panose="02020603050405020304" pitchFamily="18" charset="0"/>
              </a:rPr>
              <a:t>Цели реформы: </a:t>
            </a:r>
          </a:p>
          <a:p>
            <a:pPr algn="just"/>
            <a:endParaRPr lang="ru-RU" u="sng"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снижение административной нагрузки на бизнес; </a:t>
            </a:r>
          </a:p>
          <a:p>
            <a:pPr marL="285750" indent="-285750" algn="just">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повышение эффективности организации КНД; </a:t>
            </a:r>
          </a:p>
          <a:p>
            <a:pPr marL="285750" indent="-285750" algn="just">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оптимизация исполнения трудовых, материальных и финансовых ресурсов. </a:t>
            </a:r>
          </a:p>
          <a:p>
            <a:endParaRPr lang="ru-RU" dirty="0"/>
          </a:p>
        </p:txBody>
      </p:sp>
      <p:sp>
        <p:nvSpPr>
          <p:cNvPr id="3" name="TextBox 2"/>
          <p:cNvSpPr txBox="1"/>
          <p:nvPr/>
        </p:nvSpPr>
        <p:spPr>
          <a:xfrm>
            <a:off x="1085851" y="304710"/>
            <a:ext cx="9853325" cy="1200329"/>
          </a:xfrm>
          <a:prstGeom prst="rect">
            <a:avLst/>
          </a:prstGeom>
          <a:noFill/>
        </p:spPr>
        <p:txBody>
          <a:bodyPr wrap="square" rtlCol="0">
            <a:spAutoFit/>
          </a:bodyPr>
          <a:lstStyle/>
          <a:p>
            <a:pPr algn="ctr"/>
            <a:r>
              <a:rPr lang="ru-RU" sz="24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Реформа контрольно-надзорной деятельности. Введение риск-ориентированного подхода для некоторых видов государственного  надзора</a:t>
            </a:r>
          </a:p>
        </p:txBody>
      </p:sp>
      <p:sp>
        <p:nvSpPr>
          <p:cNvPr id="4" name="TextBox 3"/>
          <p:cNvSpPr txBox="1"/>
          <p:nvPr/>
        </p:nvSpPr>
        <p:spPr>
          <a:xfrm>
            <a:off x="5124450" y="1600200"/>
            <a:ext cx="6324600" cy="4555093"/>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Перечень видов надзора, для которых применяется риск-ориентированный подход (Постановление Правительства РФ №806 от 17.08.2016г.):</a:t>
            </a:r>
          </a:p>
          <a:p>
            <a:pPr marL="285750" indent="-285750">
              <a:buFont typeface="Arial" panose="020B0604020202020204" pitchFamily="34" charset="0"/>
              <a:buChar char="•"/>
            </a:pPr>
            <a:r>
              <a:rPr lang="ru-RU" sz="1600" b="1" dirty="0">
                <a:latin typeface="Times New Roman" panose="02020603050405020304" pitchFamily="18" charset="0"/>
                <a:cs typeface="Times New Roman" panose="02020603050405020304" pitchFamily="18" charset="0"/>
              </a:rPr>
              <a:t>Федеральный государственный экологический надзор </a:t>
            </a:r>
            <a:r>
              <a:rPr lang="ru-RU" sz="1600" dirty="0">
                <a:latin typeface="Times New Roman" panose="02020603050405020304" pitchFamily="18" charset="0"/>
                <a:cs typeface="Times New Roman" panose="02020603050405020304" pitchFamily="18" charset="0"/>
              </a:rPr>
              <a:t>(в части государственного надзора за геологическим изучением, рациональным использованием и охраной недр, государственного земельного надзора, государственного надзора в области </a:t>
            </a:r>
            <a:r>
              <a:rPr lang="ru-RU" sz="1600" b="1" dirty="0">
                <a:latin typeface="Times New Roman" panose="02020603050405020304" pitchFamily="18" charset="0"/>
                <a:cs typeface="Times New Roman" panose="02020603050405020304" pitchFamily="18" charset="0"/>
              </a:rPr>
              <a:t>обращения с отходами</a:t>
            </a:r>
            <a:r>
              <a:rPr lang="ru-RU" sz="1600" dirty="0">
                <a:latin typeface="Times New Roman" panose="02020603050405020304" pitchFamily="18" charset="0"/>
                <a:cs typeface="Times New Roman" panose="02020603050405020304" pitchFamily="18" charset="0"/>
              </a:rPr>
              <a:t>, государственного надзора в области </a:t>
            </a:r>
            <a:r>
              <a:rPr lang="ru-RU" sz="1600" b="1" dirty="0">
                <a:latin typeface="Times New Roman" panose="02020603050405020304" pitchFamily="18" charset="0"/>
                <a:cs typeface="Times New Roman" panose="02020603050405020304" pitchFamily="18" charset="0"/>
              </a:rPr>
              <a:t>охраны атмосферного воздуха</a:t>
            </a:r>
            <a:r>
              <a:rPr lang="ru-RU" sz="1600" dirty="0">
                <a:latin typeface="Times New Roman" panose="02020603050405020304" pitchFamily="18" charset="0"/>
                <a:cs typeface="Times New Roman" panose="02020603050405020304" pitchFamily="18" charset="0"/>
              </a:rPr>
              <a:t>, государственного надзора в области </a:t>
            </a:r>
            <a:r>
              <a:rPr lang="ru-RU" sz="1600" b="1" dirty="0">
                <a:latin typeface="Times New Roman" panose="02020603050405020304" pitchFamily="18" charset="0"/>
                <a:cs typeface="Times New Roman" panose="02020603050405020304" pitchFamily="18" charset="0"/>
              </a:rPr>
              <a:t>использования и охраны водных объектов</a:t>
            </a:r>
            <a:r>
              <a:rPr lang="ru-RU" sz="1600" dirty="0">
                <a:latin typeface="Times New Roman" panose="02020603050405020304" pitchFamily="18" charset="0"/>
                <a:cs typeface="Times New Roman" panose="02020603050405020304" pitchFamily="18" charset="0"/>
              </a:rPr>
              <a:t>, государственного надзора за соблюдением требований к обращению </a:t>
            </a:r>
            <a:r>
              <a:rPr lang="ru-RU" sz="1600" dirty="0" err="1">
                <a:latin typeface="Times New Roman" panose="02020603050405020304" pitchFamily="18" charset="0"/>
                <a:cs typeface="Times New Roman" panose="02020603050405020304" pitchFamily="18" charset="0"/>
              </a:rPr>
              <a:t>озоноразрушающих</a:t>
            </a:r>
            <a:r>
              <a:rPr lang="ru-RU" sz="1600" dirty="0">
                <a:latin typeface="Times New Roman" panose="02020603050405020304" pitchFamily="18" charset="0"/>
                <a:cs typeface="Times New Roman" panose="02020603050405020304" pitchFamily="18" charset="0"/>
              </a:rPr>
              <a:t> веществ).</a:t>
            </a:r>
          </a:p>
          <a:p>
            <a:pPr marL="285750" indent="-285750">
              <a:buFont typeface="Arial" panose="020B0604020202020204" pitchFamily="34" charset="0"/>
              <a:buChar char="•"/>
            </a:pPr>
            <a:endParaRPr lang="ru-RU"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600" b="1" dirty="0">
                <a:latin typeface="Times New Roman" panose="02020603050405020304" pitchFamily="18" charset="0"/>
                <a:cs typeface="Times New Roman" panose="02020603050405020304" pitchFamily="18" charset="0"/>
              </a:rPr>
              <a:t>Лицензионный контроль за деятельностью по обращению с отходами </a:t>
            </a:r>
            <a:r>
              <a:rPr lang="en-US" sz="1600" b="1" dirty="0">
                <a:latin typeface="Times New Roman" panose="02020603050405020304" pitchFamily="18" charset="0"/>
                <a:cs typeface="Times New Roman" panose="02020603050405020304" pitchFamily="18" charset="0"/>
              </a:rPr>
              <a:t>I-IV </a:t>
            </a:r>
            <a:r>
              <a:rPr lang="ru-RU" sz="1600" b="1" dirty="0">
                <a:latin typeface="Times New Roman" panose="02020603050405020304" pitchFamily="18" charset="0"/>
                <a:cs typeface="Times New Roman" panose="02020603050405020304" pitchFamily="18" charset="0"/>
              </a:rPr>
              <a:t>классов опасности.</a:t>
            </a:r>
          </a:p>
          <a:p>
            <a:pPr marL="285750" indent="-285750">
              <a:buFont typeface="Arial" panose="020B0604020202020204" pitchFamily="34" charset="0"/>
              <a:buChar char="•"/>
            </a:pPr>
            <a:endParaRPr lang="ru-RU"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600" b="1" dirty="0">
                <a:latin typeface="Times New Roman" panose="02020603050405020304" pitchFamily="18" charset="0"/>
                <a:cs typeface="Times New Roman" panose="02020603050405020304" pitchFamily="18" charset="0"/>
              </a:rPr>
              <a:t>Региональный государственный экологический надзор.</a:t>
            </a: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2763410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Скругленный прямоугольник 44"/>
          <p:cNvSpPr/>
          <p:nvPr/>
        </p:nvSpPr>
        <p:spPr>
          <a:xfrm>
            <a:off x="9820275" y="4000500"/>
            <a:ext cx="1981201" cy="966019"/>
          </a:xfrm>
          <a:prstGeom prst="roundRect">
            <a:avLst/>
          </a:prstGeom>
          <a:solidFill>
            <a:schemeClr val="accent1">
              <a:lumMod val="20000"/>
              <a:lumOff val="8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Скругленный прямоугольник 43"/>
          <p:cNvSpPr/>
          <p:nvPr/>
        </p:nvSpPr>
        <p:spPr>
          <a:xfrm>
            <a:off x="9820276" y="2084390"/>
            <a:ext cx="1981200" cy="1266307"/>
          </a:xfrm>
          <a:prstGeom prst="roundRect">
            <a:avLst/>
          </a:prstGeom>
          <a:solidFill>
            <a:schemeClr val="accent1">
              <a:lumMod val="20000"/>
              <a:lumOff val="8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102283" y="3892046"/>
            <a:ext cx="2384726" cy="1431108"/>
          </a:xfrm>
          <a:prstGeom prst="roundRect">
            <a:avLst/>
          </a:prstGeom>
          <a:solidFill>
            <a:schemeClr val="accent1">
              <a:lumMod val="20000"/>
              <a:lumOff val="8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102283" y="1933081"/>
            <a:ext cx="2384726" cy="1431108"/>
          </a:xfrm>
          <a:prstGeom prst="roundRect">
            <a:avLst/>
          </a:prstGeom>
          <a:solidFill>
            <a:schemeClr val="accent1">
              <a:lumMod val="20000"/>
              <a:lumOff val="8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085851" y="304710"/>
            <a:ext cx="9853325" cy="461665"/>
          </a:xfrm>
          <a:prstGeom prst="rect">
            <a:avLst/>
          </a:prstGeom>
          <a:noFill/>
        </p:spPr>
        <p:txBody>
          <a:bodyPr wrap="square" rtlCol="0">
            <a:spAutoFit/>
          </a:bodyPr>
          <a:lstStyle/>
          <a:p>
            <a:pPr algn="ctr"/>
            <a:r>
              <a:rPr lang="ru-RU" sz="24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Элементы реформы: категории риска</a:t>
            </a:r>
          </a:p>
        </p:txBody>
      </p:sp>
      <p:sp>
        <p:nvSpPr>
          <p:cNvPr id="11" name="TextBox 10"/>
          <p:cNvSpPr txBox="1"/>
          <p:nvPr/>
        </p:nvSpPr>
        <p:spPr>
          <a:xfrm>
            <a:off x="841551" y="769002"/>
            <a:ext cx="10439399"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Определение категории риска (Постановление Правительства РФ от 27.07.2017г. №886): </a:t>
            </a:r>
          </a:p>
        </p:txBody>
      </p:sp>
      <p:graphicFrame>
        <p:nvGraphicFramePr>
          <p:cNvPr id="18" name="Таблица 17"/>
          <p:cNvGraphicFramePr>
            <a:graphicFrameLocks noGrp="1"/>
          </p:cNvGraphicFramePr>
          <p:nvPr>
            <p:extLst>
              <p:ext uri="{D42A27DB-BD31-4B8C-83A1-F6EECF244321}">
                <p14:modId xmlns:p14="http://schemas.microsoft.com/office/powerpoint/2010/main" val="1273554694"/>
              </p:ext>
            </p:extLst>
          </p:nvPr>
        </p:nvGraphicFramePr>
        <p:xfrm>
          <a:off x="2912936" y="1281361"/>
          <a:ext cx="6288213" cy="5013480"/>
        </p:xfrm>
        <a:graphic>
          <a:graphicData uri="http://schemas.openxmlformats.org/drawingml/2006/table">
            <a:tbl>
              <a:tblPr firstRow="1" firstCol="1" bandRow="1">
                <a:tableStyleId>{5C22544A-7EE6-4342-B048-85BDC9FD1C3A}</a:tableStyleId>
              </a:tblPr>
              <a:tblGrid>
                <a:gridCol w="1713865">
                  <a:extLst>
                    <a:ext uri="{9D8B030D-6E8A-4147-A177-3AD203B41FA5}">
                      <a16:colId xmlns:a16="http://schemas.microsoft.com/office/drawing/2014/main" val="2190035519"/>
                    </a:ext>
                  </a:extLst>
                </a:gridCol>
                <a:gridCol w="4574348">
                  <a:extLst>
                    <a:ext uri="{9D8B030D-6E8A-4147-A177-3AD203B41FA5}">
                      <a16:colId xmlns:a16="http://schemas.microsoft.com/office/drawing/2014/main" val="278915686"/>
                    </a:ext>
                  </a:extLst>
                </a:gridCol>
              </a:tblGrid>
              <a:tr h="1598692">
                <a:tc>
                  <a:txBody>
                    <a:bodyPr/>
                    <a:lstStyle/>
                    <a:p>
                      <a:pPr>
                        <a:lnSpc>
                          <a:spcPct val="107000"/>
                        </a:lnSpc>
                        <a:spcAft>
                          <a:spcPts val="0"/>
                        </a:spcAft>
                      </a:pPr>
                      <a:r>
                        <a:rPr lang="ru-RU" sz="1400" dirty="0">
                          <a:solidFill>
                            <a:schemeClr val="tx1"/>
                          </a:solidFill>
                          <a:effectLst/>
                        </a:rPr>
                        <a:t>Категории чрезвычайно высокого риска</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44000"/>
                      </a:srgbClr>
                    </a:solidFill>
                  </a:tcPr>
                </a:tc>
                <a:tc>
                  <a:txBody>
                    <a:bodyPr/>
                    <a:lstStyle/>
                    <a:p>
                      <a:pPr>
                        <a:lnSpc>
                          <a:spcPct val="107000"/>
                        </a:lnSpc>
                        <a:spcAft>
                          <a:spcPts val="0"/>
                        </a:spcAft>
                      </a:pPr>
                      <a:r>
                        <a:rPr lang="ru-RU" sz="1400" b="0" dirty="0">
                          <a:solidFill>
                            <a:schemeClr val="tx1"/>
                          </a:solidFill>
                          <a:effectLst/>
                        </a:rPr>
                        <a:t>Объекты НВОС I категории, расположенные в границах ООПТ, Байкальской зоны, Рамсарских угодий, Море/Шельф, Арктической зоне, Водоохраной зоне, при наличии в течение предыдущих 3х лет нарушения КоАП нарушения УК РФ, отзыв лицензии (недра, отходы)</a:t>
                      </a:r>
                      <a:endParaRPr lang="ru-RU"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44000"/>
                      </a:srgbClr>
                    </a:solidFill>
                  </a:tcPr>
                </a:tc>
                <a:extLst>
                  <a:ext uri="{0D108BD9-81ED-4DB2-BD59-A6C34878D82A}">
                    <a16:rowId xmlns:a16="http://schemas.microsoft.com/office/drawing/2014/main" val="1481280221"/>
                  </a:ext>
                </a:extLst>
              </a:tr>
              <a:tr h="909182">
                <a:tc>
                  <a:txBody>
                    <a:bodyPr/>
                    <a:lstStyle/>
                    <a:p>
                      <a:pPr>
                        <a:lnSpc>
                          <a:spcPct val="107000"/>
                        </a:lnSpc>
                        <a:spcAft>
                          <a:spcPts val="0"/>
                        </a:spcAft>
                      </a:pPr>
                      <a:r>
                        <a:rPr lang="ru-RU" sz="1400" dirty="0">
                          <a:solidFill>
                            <a:schemeClr val="tx1"/>
                          </a:solidFill>
                          <a:effectLst/>
                        </a:rPr>
                        <a:t>Категории высокого риска</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nSpc>
                          <a:spcPct val="107000"/>
                        </a:lnSpc>
                        <a:spcAft>
                          <a:spcPts val="0"/>
                        </a:spcAft>
                      </a:pPr>
                      <a:r>
                        <a:rPr lang="ru-RU" sz="1400" dirty="0">
                          <a:effectLst/>
                        </a:rPr>
                        <a:t>Объекты НВОС I категории, расположенные в границах ООПТ, Байкальской зоны, Рамсарских угодий, Море/Шельф, Арктической зоне, Водоохраной зоне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898263657"/>
                  </a:ext>
                </a:extLst>
              </a:tr>
              <a:tr h="679345">
                <a:tc>
                  <a:txBody>
                    <a:bodyPr/>
                    <a:lstStyle/>
                    <a:p>
                      <a:pPr>
                        <a:lnSpc>
                          <a:spcPct val="107000"/>
                        </a:lnSpc>
                        <a:spcAft>
                          <a:spcPts val="0"/>
                        </a:spcAft>
                      </a:pPr>
                      <a:r>
                        <a:rPr lang="ru-RU" sz="1400" dirty="0">
                          <a:solidFill>
                            <a:schemeClr val="tx1"/>
                          </a:solidFill>
                          <a:effectLst/>
                        </a:rPr>
                        <a:t>категории значительного риска</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alpha val="46000"/>
                      </a:schemeClr>
                    </a:solidFill>
                  </a:tcPr>
                </a:tc>
                <a:tc>
                  <a:txBody>
                    <a:bodyPr/>
                    <a:lstStyle/>
                    <a:p>
                      <a:pPr>
                        <a:lnSpc>
                          <a:spcPct val="107000"/>
                        </a:lnSpc>
                        <a:spcAft>
                          <a:spcPts val="0"/>
                        </a:spcAft>
                      </a:pPr>
                      <a:r>
                        <a:rPr lang="ru-RU" sz="1400" dirty="0">
                          <a:effectLst/>
                        </a:rPr>
                        <a:t>Объекты НВОС </a:t>
                      </a:r>
                      <a:r>
                        <a:rPr lang="en-US" sz="1400" dirty="0">
                          <a:effectLst/>
                        </a:rPr>
                        <a:t>I </a:t>
                      </a:r>
                      <a:r>
                        <a:rPr lang="ru-RU" sz="1400" dirty="0">
                          <a:effectLst/>
                        </a:rPr>
                        <a:t>категории (кроме тех, кто осуществляет исключительно сбор и(или) транспортирование отходов)</a:t>
                      </a:r>
                    </a:p>
                  </a:txBody>
                  <a:tcPr marL="68580" marR="68580" marT="0" marB="0">
                    <a:solidFill>
                      <a:schemeClr val="accent4">
                        <a:lumMod val="60000"/>
                        <a:lumOff val="40000"/>
                        <a:alpha val="46000"/>
                      </a:schemeClr>
                    </a:solidFill>
                  </a:tcPr>
                </a:tc>
                <a:extLst>
                  <a:ext uri="{0D108BD9-81ED-4DB2-BD59-A6C34878D82A}">
                    <a16:rowId xmlns:a16="http://schemas.microsoft.com/office/drawing/2014/main" val="2131322398"/>
                  </a:ext>
                </a:extLst>
              </a:tr>
              <a:tr h="679345">
                <a:tc>
                  <a:txBody>
                    <a:bodyPr/>
                    <a:lstStyle/>
                    <a:p>
                      <a:pPr>
                        <a:lnSpc>
                          <a:spcPct val="107000"/>
                        </a:lnSpc>
                        <a:spcAft>
                          <a:spcPts val="0"/>
                        </a:spcAft>
                      </a:pPr>
                      <a:r>
                        <a:rPr lang="ru-RU" sz="1400" dirty="0">
                          <a:solidFill>
                            <a:schemeClr val="tx1"/>
                          </a:solidFill>
                          <a:effectLst/>
                        </a:rPr>
                        <a:t>категории среднего риска</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ru-RU" sz="1400" dirty="0">
                          <a:effectLst/>
                        </a:rPr>
                        <a:t>Объекты НВОС </a:t>
                      </a:r>
                      <a:r>
                        <a:rPr lang="en-US" sz="1400" dirty="0">
                          <a:effectLst/>
                        </a:rPr>
                        <a:t>II </a:t>
                      </a:r>
                      <a:r>
                        <a:rPr lang="ru-RU" sz="1400" dirty="0">
                          <a:effectLst/>
                        </a:rPr>
                        <a:t>категории (кроме тех, кто осуществляет исключительно сбор и(или) транспортирование отходов)</a:t>
                      </a:r>
                    </a:p>
                  </a:txBody>
                  <a:tcPr marL="68580" marR="68580" marT="0" marB="0">
                    <a:solidFill>
                      <a:schemeClr val="accent6">
                        <a:lumMod val="20000"/>
                        <a:lumOff val="80000"/>
                      </a:schemeClr>
                    </a:solidFill>
                  </a:tcPr>
                </a:tc>
                <a:extLst>
                  <a:ext uri="{0D108BD9-81ED-4DB2-BD59-A6C34878D82A}">
                    <a16:rowId xmlns:a16="http://schemas.microsoft.com/office/drawing/2014/main" val="2991384274"/>
                  </a:ext>
                </a:extLst>
              </a:tr>
              <a:tr h="679345">
                <a:tc>
                  <a:txBody>
                    <a:bodyPr/>
                    <a:lstStyle/>
                    <a:p>
                      <a:pPr>
                        <a:lnSpc>
                          <a:spcPct val="107000"/>
                        </a:lnSpc>
                        <a:spcAft>
                          <a:spcPts val="0"/>
                        </a:spcAft>
                      </a:pPr>
                      <a:r>
                        <a:rPr lang="ru-RU" sz="1400" dirty="0">
                          <a:solidFill>
                            <a:schemeClr val="tx1"/>
                          </a:solidFill>
                          <a:effectLst/>
                        </a:rPr>
                        <a:t>категории умеренного риска</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ru-RU" sz="1400" dirty="0">
                          <a:effectLst/>
                        </a:rPr>
                        <a:t>Объекты НВОС </a:t>
                      </a:r>
                      <a:r>
                        <a:rPr lang="en-US" sz="1400" dirty="0">
                          <a:effectLst/>
                        </a:rPr>
                        <a:t>III </a:t>
                      </a:r>
                      <a:r>
                        <a:rPr lang="ru-RU" sz="1400" dirty="0">
                          <a:effectLst/>
                        </a:rPr>
                        <a:t>категории</a:t>
                      </a:r>
                    </a:p>
                    <a:p>
                      <a:pPr>
                        <a:lnSpc>
                          <a:spcPct val="107000"/>
                        </a:lnSpc>
                        <a:spcAft>
                          <a:spcPts val="0"/>
                        </a:spcAft>
                      </a:pPr>
                      <a:r>
                        <a:rPr lang="ru-RU" sz="1400" dirty="0">
                          <a:effectLst/>
                        </a:rPr>
                        <a:t>Объекты по сбору и(или) транспортированию отходов (кроме объектов НВОС </a:t>
                      </a:r>
                      <a:r>
                        <a:rPr lang="en-US" sz="1400" dirty="0">
                          <a:effectLst/>
                        </a:rPr>
                        <a:t>IV </a:t>
                      </a:r>
                      <a:r>
                        <a:rPr lang="ru-RU" sz="1400" dirty="0">
                          <a:effectLst/>
                        </a:rPr>
                        <a:t>категории)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889366988"/>
                  </a:ext>
                </a:extLst>
              </a:tr>
              <a:tr h="449509">
                <a:tc>
                  <a:txBody>
                    <a:bodyPr/>
                    <a:lstStyle/>
                    <a:p>
                      <a:pPr>
                        <a:lnSpc>
                          <a:spcPct val="107000"/>
                        </a:lnSpc>
                        <a:spcAft>
                          <a:spcPts val="0"/>
                        </a:spcAft>
                      </a:pPr>
                      <a:r>
                        <a:rPr lang="ru-RU" sz="1400" dirty="0">
                          <a:solidFill>
                            <a:schemeClr val="tx1"/>
                          </a:solidFill>
                          <a:effectLst/>
                        </a:rPr>
                        <a:t>к категории низкого риска</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a:lnSpc>
                          <a:spcPct val="107000"/>
                        </a:lnSpc>
                        <a:spcAft>
                          <a:spcPts val="0"/>
                        </a:spcAft>
                      </a:pPr>
                      <a:r>
                        <a:rPr lang="ru-RU" sz="1400" dirty="0">
                          <a:effectLst/>
                        </a:rPr>
                        <a:t>Объекты НВОС </a:t>
                      </a:r>
                      <a:r>
                        <a:rPr lang="en-US" sz="1400" dirty="0">
                          <a:effectLst/>
                        </a:rPr>
                        <a:t>IV </a:t>
                      </a:r>
                      <a:r>
                        <a:rPr lang="ru-RU" sz="1400" dirty="0">
                          <a:effectLst/>
                        </a:rPr>
                        <a:t>категории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2326655124"/>
                  </a:ext>
                </a:extLst>
              </a:tr>
            </a:tbl>
          </a:graphicData>
        </a:graphic>
      </p:graphicFrame>
      <p:sp>
        <p:nvSpPr>
          <p:cNvPr id="19" name="Выгнутая вправо стрелка 18"/>
          <p:cNvSpPr/>
          <p:nvPr/>
        </p:nvSpPr>
        <p:spPr>
          <a:xfrm>
            <a:off x="9218356" y="2416017"/>
            <a:ext cx="276225" cy="666750"/>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Выгнутая вправо стрелка 19"/>
          <p:cNvSpPr/>
          <p:nvPr/>
        </p:nvSpPr>
        <p:spPr>
          <a:xfrm>
            <a:off x="9227197" y="3454726"/>
            <a:ext cx="276225" cy="666750"/>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Выгнутая вправо стрелка 20"/>
          <p:cNvSpPr/>
          <p:nvPr/>
        </p:nvSpPr>
        <p:spPr>
          <a:xfrm>
            <a:off x="9236722" y="4299769"/>
            <a:ext cx="276225" cy="666750"/>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9" name="Выгнутая вправо стрелка 28"/>
          <p:cNvSpPr/>
          <p:nvPr/>
        </p:nvSpPr>
        <p:spPr>
          <a:xfrm rot="10800000">
            <a:off x="2589943" y="4924825"/>
            <a:ext cx="276225" cy="666750"/>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Выгнутая вправо стрелка 29"/>
          <p:cNvSpPr/>
          <p:nvPr/>
        </p:nvSpPr>
        <p:spPr>
          <a:xfrm rot="10800000">
            <a:off x="2589943" y="4225506"/>
            <a:ext cx="276225" cy="666750"/>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1" name="Выгнутая вправо стрелка 30"/>
          <p:cNvSpPr/>
          <p:nvPr/>
        </p:nvSpPr>
        <p:spPr>
          <a:xfrm rot="10800000">
            <a:off x="2613327" y="3454726"/>
            <a:ext cx="276225" cy="666750"/>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2" name="Выгнутая вправо стрелка 31"/>
          <p:cNvSpPr/>
          <p:nvPr/>
        </p:nvSpPr>
        <p:spPr>
          <a:xfrm rot="10800000">
            <a:off x="2589943" y="2515232"/>
            <a:ext cx="276225" cy="666750"/>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3" name="Выгнутая вправо стрелка 32"/>
          <p:cNvSpPr/>
          <p:nvPr/>
        </p:nvSpPr>
        <p:spPr>
          <a:xfrm>
            <a:off x="9240338" y="5014544"/>
            <a:ext cx="276225" cy="666750"/>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4" name="TextBox 33"/>
          <p:cNvSpPr txBox="1"/>
          <p:nvPr/>
        </p:nvSpPr>
        <p:spPr>
          <a:xfrm>
            <a:off x="226819" y="2083137"/>
            <a:ext cx="2200275" cy="1071704"/>
          </a:xfrm>
          <a:prstGeom prst="rect">
            <a:avLst/>
          </a:prstGeom>
          <a:noFill/>
        </p:spPr>
        <p:txBody>
          <a:bodyPr wrap="square" rtlCol="0">
            <a:spAutoFit/>
          </a:bodyPr>
          <a:lstStyle/>
          <a:p>
            <a:pPr algn="just">
              <a:lnSpc>
                <a:spcPct val="107000"/>
              </a:lnSpc>
              <a:spcAft>
                <a:spcPts val="0"/>
              </a:spcAft>
            </a:pPr>
            <a:r>
              <a:rPr lang="ru-RU" sz="1200" b="1" dirty="0">
                <a:latin typeface="Times New Roman" panose="02020603050405020304" pitchFamily="18" charset="0"/>
                <a:cs typeface="Times New Roman" panose="02020603050405020304" pitchFamily="18" charset="0"/>
              </a:rPr>
              <a:t>Наличии в течение предыдущих 3х лет нарушения КоАП нарушения УК РФ, отзыв лицензии (недра, отходы)</a:t>
            </a:r>
            <a:endParaRPr lang="ru-RU" sz="1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Box 34"/>
          <p:cNvSpPr txBox="1"/>
          <p:nvPr/>
        </p:nvSpPr>
        <p:spPr>
          <a:xfrm>
            <a:off x="275591" y="3975247"/>
            <a:ext cx="2095410" cy="1264705"/>
          </a:xfrm>
          <a:prstGeom prst="rect">
            <a:avLst/>
          </a:prstGeom>
          <a:noFill/>
        </p:spPr>
        <p:txBody>
          <a:bodyPr wrap="square" rtlCol="0">
            <a:spAutoFit/>
          </a:bodyPr>
          <a:lstStyle/>
          <a:p>
            <a:pPr algn="just">
              <a:lnSpc>
                <a:spcPct val="107000"/>
              </a:lnSpc>
            </a:pPr>
            <a:r>
              <a:rPr lang="ru-RU" sz="1200" b="1" dirty="0">
                <a:latin typeface="Times New Roman" panose="02020603050405020304" pitchFamily="18" charset="0"/>
                <a:cs typeface="Times New Roman" panose="02020603050405020304" pitchFamily="18" charset="0"/>
              </a:rPr>
              <a:t>Расположен в границах ООПТ, Байкальской зоны, Рамсарских угодий, Море/Шельф, Арктической зоне, Водоохраной зоне </a:t>
            </a:r>
          </a:p>
        </p:txBody>
      </p:sp>
      <p:sp>
        <p:nvSpPr>
          <p:cNvPr id="36" name="TextBox 35"/>
          <p:cNvSpPr txBox="1"/>
          <p:nvPr/>
        </p:nvSpPr>
        <p:spPr>
          <a:xfrm>
            <a:off x="9923207" y="2094867"/>
            <a:ext cx="1775336" cy="1269322"/>
          </a:xfrm>
          <a:prstGeom prst="rect">
            <a:avLst/>
          </a:prstGeom>
          <a:noFill/>
        </p:spPr>
        <p:txBody>
          <a:bodyPr wrap="square" rtlCol="0">
            <a:spAutoFit/>
          </a:bodyPr>
          <a:lstStyle/>
          <a:p>
            <a:pPr algn="just">
              <a:lnSpc>
                <a:spcPct val="107000"/>
              </a:lnSpc>
              <a:spcAft>
                <a:spcPts val="0"/>
              </a:spcAft>
            </a:pPr>
            <a:r>
              <a:rPr lang="ru-RU" sz="1200" b="1" dirty="0">
                <a:latin typeface="Times New Roman" panose="02020603050405020304" pitchFamily="18" charset="0"/>
                <a:cs typeface="Times New Roman" panose="02020603050405020304" pitchFamily="18" charset="0"/>
              </a:rPr>
              <a:t>Отсутствие в течение предыдущих 3х лет нарушения КоАП нарушения УК РФ, отзыв лицензии (недра, отходы)</a:t>
            </a:r>
          </a:p>
        </p:txBody>
      </p:sp>
      <p:sp>
        <p:nvSpPr>
          <p:cNvPr id="37" name="TextBox 36"/>
          <p:cNvSpPr txBox="1"/>
          <p:nvPr/>
        </p:nvSpPr>
        <p:spPr>
          <a:xfrm>
            <a:off x="9834563" y="4128152"/>
            <a:ext cx="1952624" cy="685188"/>
          </a:xfrm>
          <a:prstGeom prst="rect">
            <a:avLst/>
          </a:prstGeom>
          <a:noFill/>
        </p:spPr>
        <p:txBody>
          <a:bodyPr wrap="square" rtlCol="0">
            <a:spAutoFit/>
          </a:bodyPr>
          <a:lstStyle/>
          <a:p>
            <a:pPr algn="just">
              <a:lnSpc>
                <a:spcPct val="107000"/>
              </a:lnSpc>
            </a:pPr>
            <a:r>
              <a:rPr lang="ru-RU" sz="1200" b="1" dirty="0">
                <a:latin typeface="Times New Roman" panose="02020603050405020304" pitchFamily="18" charset="0"/>
                <a:cs typeface="Times New Roman" panose="02020603050405020304" pitchFamily="18" charset="0"/>
              </a:rPr>
              <a:t>Отчетность сдана, НВОС оплачено, нарушений в течение 3 лет не было</a:t>
            </a:r>
          </a:p>
        </p:txBody>
      </p:sp>
      <p:sp>
        <p:nvSpPr>
          <p:cNvPr id="38" name="TextBox 37"/>
          <p:cNvSpPr txBox="1"/>
          <p:nvPr/>
        </p:nvSpPr>
        <p:spPr>
          <a:xfrm>
            <a:off x="839758" y="3418769"/>
            <a:ext cx="715260" cy="369332"/>
          </a:xfrm>
          <a:prstGeom prst="rect">
            <a:avLst/>
          </a:prstGeom>
          <a:noFill/>
        </p:spPr>
        <p:txBody>
          <a:bodyPr wrap="none" rtlCol="0">
            <a:spAutoFit/>
          </a:bodyPr>
          <a:lstStyle/>
          <a:p>
            <a:r>
              <a:rPr lang="ru-RU" b="1" dirty="0">
                <a:latin typeface="Times New Roman" panose="02020603050405020304" pitchFamily="18" charset="0"/>
                <a:cs typeface="Times New Roman" panose="02020603050405020304" pitchFamily="18" charset="0"/>
              </a:rPr>
              <a:t>ИЛИ</a:t>
            </a:r>
          </a:p>
        </p:txBody>
      </p:sp>
      <p:sp>
        <p:nvSpPr>
          <p:cNvPr id="41" name="TextBox 40"/>
          <p:cNvSpPr txBox="1"/>
          <p:nvPr/>
        </p:nvSpPr>
        <p:spPr>
          <a:xfrm>
            <a:off x="10561730" y="3552928"/>
            <a:ext cx="364202" cy="369332"/>
          </a:xfrm>
          <a:prstGeom prst="rect">
            <a:avLst/>
          </a:prstGeom>
          <a:noFill/>
        </p:spPr>
        <p:txBody>
          <a:bodyPr wrap="none" rtlCol="0">
            <a:spAutoFit/>
          </a:bodyPr>
          <a:lstStyle/>
          <a:p>
            <a:r>
              <a:rPr lang="ru-RU" b="1" dirty="0">
                <a:latin typeface="Times New Roman" panose="02020603050405020304" pitchFamily="18" charset="0"/>
                <a:cs typeface="Times New Roman" panose="02020603050405020304" pitchFamily="18" charset="0"/>
              </a:rPr>
              <a:t>И</a:t>
            </a:r>
          </a:p>
        </p:txBody>
      </p:sp>
    </p:spTree>
    <p:extLst>
      <p:ext uri="{BB962C8B-B14F-4D97-AF65-F5344CB8AC3E}">
        <p14:creationId xmlns:p14="http://schemas.microsoft.com/office/powerpoint/2010/main" val="4149799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7889" y="824406"/>
            <a:ext cx="3486149" cy="861774"/>
          </a:xfrm>
          <a:prstGeom prst="rect">
            <a:avLst/>
          </a:prstGeom>
          <a:noFill/>
        </p:spPr>
        <p:txBody>
          <a:bodyPr wrap="square" rtlCol="0">
            <a:spAutoFit/>
          </a:bodyPr>
          <a:lstStyle/>
          <a:p>
            <a:endParaRPr lang="ru-RU"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Периодичность проведения проверок:</a:t>
            </a:r>
          </a:p>
          <a:p>
            <a:endParaRPr lang="ru-RU" b="1" dirty="0">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511910197"/>
              </p:ext>
            </p:extLst>
          </p:nvPr>
        </p:nvGraphicFramePr>
        <p:xfrm>
          <a:off x="549920" y="1581203"/>
          <a:ext cx="2390778" cy="3957005"/>
        </p:xfrm>
        <a:graphic>
          <a:graphicData uri="http://schemas.openxmlformats.org/drawingml/2006/table">
            <a:tbl>
              <a:tblPr firstRow="1" bandRow="1">
                <a:tableStyleId>{5C22544A-7EE6-4342-B048-85BDC9FD1C3A}</a:tableStyleId>
              </a:tblPr>
              <a:tblGrid>
                <a:gridCol w="1195389">
                  <a:extLst>
                    <a:ext uri="{9D8B030D-6E8A-4147-A177-3AD203B41FA5}">
                      <a16:colId xmlns:a16="http://schemas.microsoft.com/office/drawing/2014/main" val="840580451"/>
                    </a:ext>
                  </a:extLst>
                </a:gridCol>
                <a:gridCol w="1195389">
                  <a:extLst>
                    <a:ext uri="{9D8B030D-6E8A-4147-A177-3AD203B41FA5}">
                      <a16:colId xmlns:a16="http://schemas.microsoft.com/office/drawing/2014/main" val="1568855321"/>
                    </a:ext>
                  </a:extLst>
                </a:gridCol>
              </a:tblGrid>
              <a:tr h="643071">
                <a:tc>
                  <a:txBody>
                    <a:bodyPr/>
                    <a:lstStyle/>
                    <a:p>
                      <a:pPr>
                        <a:lnSpc>
                          <a:spcPct val="107000"/>
                        </a:lnSpc>
                        <a:spcAft>
                          <a:spcPts val="800"/>
                        </a:spcAft>
                      </a:pPr>
                      <a:r>
                        <a:rPr lang="ru-RU" sz="1100" b="1" dirty="0">
                          <a:effectLst/>
                          <a:latin typeface="Times New Roman" panose="02020603050405020304" pitchFamily="18" charset="0"/>
                          <a:cs typeface="Times New Roman" panose="02020603050405020304" pitchFamily="18" charset="0"/>
                        </a:rPr>
                        <a:t>категории чрезвычайно высокого риска (1) </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ru-RU" sz="1100" b="1" dirty="0">
                          <a:effectLst/>
                          <a:latin typeface="Times New Roman" panose="02020603050405020304" pitchFamily="18" charset="0"/>
                          <a:cs typeface="Times New Roman" panose="02020603050405020304" pitchFamily="18" charset="0"/>
                        </a:rPr>
                        <a:t>1 раз в год </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458079533"/>
                  </a:ext>
                </a:extLst>
              </a:tr>
              <a:tr h="496938">
                <a:tc>
                  <a:txBody>
                    <a:bodyPr/>
                    <a:lstStyle/>
                    <a:p>
                      <a:pPr>
                        <a:lnSpc>
                          <a:spcPct val="107000"/>
                        </a:lnSpc>
                        <a:spcAft>
                          <a:spcPts val="800"/>
                        </a:spcAft>
                      </a:pPr>
                      <a:r>
                        <a:rPr lang="ru-RU" sz="1100" b="1" dirty="0">
                          <a:effectLst/>
                          <a:latin typeface="Times New Roman" panose="02020603050405020304" pitchFamily="18" charset="0"/>
                          <a:cs typeface="Times New Roman" panose="02020603050405020304" pitchFamily="18" charset="0"/>
                        </a:rPr>
                        <a:t>категории высокого риска (2) </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ru-RU" sz="1100" b="1" dirty="0">
                          <a:effectLst/>
                          <a:latin typeface="Times New Roman" panose="02020603050405020304" pitchFamily="18" charset="0"/>
                          <a:cs typeface="Times New Roman" panose="02020603050405020304" pitchFamily="18" charset="0"/>
                        </a:rPr>
                        <a:t>1 раз в 2 года </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902559885"/>
                  </a:ext>
                </a:extLst>
              </a:tr>
              <a:tr h="575761">
                <a:tc>
                  <a:txBody>
                    <a:bodyPr/>
                    <a:lstStyle/>
                    <a:p>
                      <a:pPr>
                        <a:lnSpc>
                          <a:spcPct val="107000"/>
                        </a:lnSpc>
                        <a:spcAft>
                          <a:spcPts val="800"/>
                        </a:spcAft>
                      </a:pPr>
                      <a:r>
                        <a:rPr lang="ru-RU" sz="1100" b="1" dirty="0">
                          <a:effectLst/>
                          <a:latin typeface="Times New Roman" panose="02020603050405020304" pitchFamily="18" charset="0"/>
                          <a:cs typeface="Times New Roman" panose="02020603050405020304" pitchFamily="18" charset="0"/>
                        </a:rPr>
                        <a:t>категории значительного риска (3)</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ru-RU" sz="1100" b="1" dirty="0">
                          <a:effectLst/>
                          <a:latin typeface="Times New Roman" panose="02020603050405020304" pitchFamily="18" charset="0"/>
                          <a:cs typeface="Times New Roman" panose="02020603050405020304" pitchFamily="18" charset="0"/>
                        </a:rPr>
                        <a:t>1 раз в 3 года </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734614822"/>
                  </a:ext>
                </a:extLst>
              </a:tr>
              <a:tr h="496938">
                <a:tc>
                  <a:txBody>
                    <a:bodyPr/>
                    <a:lstStyle/>
                    <a:p>
                      <a:pPr>
                        <a:lnSpc>
                          <a:spcPct val="107000"/>
                        </a:lnSpc>
                        <a:spcAft>
                          <a:spcPts val="800"/>
                        </a:spcAft>
                      </a:pPr>
                      <a:r>
                        <a:rPr lang="ru-RU" sz="1100" b="1" dirty="0">
                          <a:effectLst/>
                          <a:latin typeface="Times New Roman" panose="02020603050405020304" pitchFamily="18" charset="0"/>
                          <a:cs typeface="Times New Roman" panose="02020603050405020304" pitchFamily="18" charset="0"/>
                        </a:rPr>
                        <a:t>категории среднего риска (4)</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ru-RU" sz="1100" b="1" dirty="0">
                          <a:effectLst/>
                          <a:latin typeface="Times New Roman" panose="02020603050405020304" pitchFamily="18" charset="0"/>
                          <a:cs typeface="Times New Roman" panose="02020603050405020304" pitchFamily="18" charset="0"/>
                        </a:rPr>
                        <a:t>1 раз в 4 года </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885797472"/>
                  </a:ext>
                </a:extLst>
              </a:tr>
              <a:tr h="575761">
                <a:tc>
                  <a:txBody>
                    <a:bodyPr/>
                    <a:lstStyle/>
                    <a:p>
                      <a:pPr>
                        <a:lnSpc>
                          <a:spcPct val="107000"/>
                        </a:lnSpc>
                        <a:spcAft>
                          <a:spcPts val="800"/>
                        </a:spcAft>
                      </a:pPr>
                      <a:r>
                        <a:rPr lang="ru-RU" sz="1100" b="1" dirty="0">
                          <a:effectLst/>
                          <a:latin typeface="Times New Roman" panose="02020603050405020304" pitchFamily="18" charset="0"/>
                          <a:cs typeface="Times New Roman" panose="02020603050405020304" pitchFamily="18" charset="0"/>
                        </a:rPr>
                        <a:t>категории умеренного риска (5)</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ru-RU" sz="1100" b="1" dirty="0">
                          <a:effectLst/>
                          <a:latin typeface="Times New Roman" panose="02020603050405020304" pitchFamily="18" charset="0"/>
                          <a:cs typeface="Times New Roman" panose="02020603050405020304" pitchFamily="18" charset="0"/>
                        </a:rPr>
                        <a:t>1 раз в 5 лет</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649226286"/>
                  </a:ext>
                </a:extLst>
              </a:tr>
              <a:tr h="575761">
                <a:tc>
                  <a:txBody>
                    <a:bodyPr/>
                    <a:lstStyle/>
                    <a:p>
                      <a:pPr>
                        <a:lnSpc>
                          <a:spcPct val="107000"/>
                        </a:lnSpc>
                        <a:spcAft>
                          <a:spcPts val="800"/>
                        </a:spcAft>
                      </a:pPr>
                      <a:r>
                        <a:rPr lang="ru-RU" sz="1100" b="1" dirty="0">
                          <a:effectLst/>
                          <a:latin typeface="Times New Roman" panose="02020603050405020304" pitchFamily="18" charset="0"/>
                          <a:cs typeface="Times New Roman" panose="02020603050405020304" pitchFamily="18" charset="0"/>
                        </a:rPr>
                        <a:t>категории низкого риска (6) </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ru-RU" sz="1100" b="1" dirty="0">
                          <a:effectLst/>
                          <a:latin typeface="Times New Roman" panose="02020603050405020304" pitchFamily="18" charset="0"/>
                          <a:cs typeface="Times New Roman" panose="02020603050405020304" pitchFamily="18" charset="0"/>
                        </a:rPr>
                        <a:t>плановые проверки не проводятся </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753327804"/>
                  </a:ext>
                </a:extLst>
              </a:tr>
            </a:tbl>
          </a:graphicData>
        </a:graphic>
      </p:graphicFrame>
      <p:sp>
        <p:nvSpPr>
          <p:cNvPr id="7" name="TextBox 6"/>
          <p:cNvSpPr txBox="1"/>
          <p:nvPr/>
        </p:nvSpPr>
        <p:spPr>
          <a:xfrm>
            <a:off x="1208943" y="323718"/>
            <a:ext cx="9853325" cy="461665"/>
          </a:xfrm>
          <a:prstGeom prst="rect">
            <a:avLst/>
          </a:prstGeom>
          <a:noFill/>
        </p:spPr>
        <p:txBody>
          <a:bodyPr wrap="square" rtlCol="0">
            <a:spAutoFit/>
          </a:bodyPr>
          <a:lstStyle/>
          <a:p>
            <a:pPr algn="ctr"/>
            <a:r>
              <a:rPr lang="ru-RU" sz="24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Элементы реформы: категории риска</a:t>
            </a:r>
          </a:p>
        </p:txBody>
      </p:sp>
      <p:sp>
        <p:nvSpPr>
          <p:cNvPr id="8" name="TextBox 7"/>
          <p:cNvSpPr txBox="1"/>
          <p:nvPr/>
        </p:nvSpPr>
        <p:spPr>
          <a:xfrm>
            <a:off x="4132385" y="928033"/>
            <a:ext cx="7376746" cy="1169551"/>
          </a:xfrm>
          <a:prstGeom prst="rect">
            <a:avLst/>
          </a:prstGeom>
          <a:noFill/>
        </p:spPr>
        <p:txBody>
          <a:bodyPr wrap="square" rtlCol="0">
            <a:spAutoFit/>
          </a:bodyPr>
          <a:lstStyle/>
          <a:p>
            <a:r>
              <a:rPr lang="ru-RU" sz="1400" dirty="0">
                <a:latin typeface="Times New Roman" panose="02020603050405020304" pitchFamily="18" charset="0"/>
                <a:cs typeface="Times New Roman" panose="02020603050405020304" pitchFamily="18" charset="0"/>
              </a:rPr>
              <a:t>Свою присвоенную Росприроднадзором категорию риска можно узнать:</a:t>
            </a:r>
          </a:p>
          <a:p>
            <a:pPr marL="342900" indent="-342900">
              <a:buAutoNum type="arabicPeriod"/>
            </a:pPr>
            <a:r>
              <a:rPr lang="ru-RU" sz="1400" dirty="0">
                <a:latin typeface="Times New Roman" panose="02020603050405020304" pitchFamily="18" charset="0"/>
                <a:cs typeface="Times New Roman" panose="02020603050405020304" pitchFamily="18" charset="0"/>
              </a:rPr>
              <a:t>В личном кабинете природопользователя по ссылке </a:t>
            </a:r>
            <a:r>
              <a:rPr lang="en-US" sz="1400" dirty="0">
                <a:latin typeface="Times New Roman" panose="02020603050405020304" pitchFamily="18" charset="0"/>
                <a:cs typeface="Times New Roman" panose="02020603050405020304" pitchFamily="18" charset="0"/>
                <a:hlinkClick r:id="rId2"/>
              </a:rPr>
              <a:t>https://lk.fsrpn.ru/#/calc/risks</a:t>
            </a:r>
            <a:endParaRPr lang="ru-RU" sz="1400" dirty="0">
              <a:latin typeface="Times New Roman" panose="02020603050405020304" pitchFamily="18" charset="0"/>
              <a:cs typeface="Times New Roman" panose="02020603050405020304" pitchFamily="18" charset="0"/>
            </a:endParaRPr>
          </a:p>
          <a:p>
            <a:pPr marL="342900" indent="-342900">
              <a:buAutoNum type="arabicPeriod"/>
            </a:pPr>
            <a:r>
              <a:rPr lang="ru-RU" sz="1400" dirty="0">
                <a:latin typeface="Times New Roman" panose="02020603050405020304" pitchFamily="18" charset="0"/>
                <a:cs typeface="Times New Roman" panose="02020603050405020304" pitchFamily="18" charset="0"/>
              </a:rPr>
              <a:t>На сайте Росприроднадзора по СЗФО:</a:t>
            </a:r>
          </a:p>
          <a:p>
            <a:r>
              <a:rPr lang="ru-RU" sz="1400" dirty="0">
                <a:latin typeface="Times New Roman" panose="02020603050405020304" pitchFamily="18" charset="0"/>
                <a:cs typeface="Times New Roman" panose="02020603050405020304" pitchFamily="18" charset="0"/>
              </a:rPr>
              <a:t>Природопользователям – Согласования – Списки объектов </a:t>
            </a:r>
          </a:p>
          <a:p>
            <a:endParaRPr lang="ru-RU" sz="1400" dirty="0">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4782" y="2240234"/>
            <a:ext cx="4183831" cy="2351781"/>
          </a:xfrm>
          <a:prstGeom prst="rect">
            <a:avLst/>
          </a:prstGeom>
          <a:ln>
            <a:noFill/>
          </a:ln>
          <a:effectLst>
            <a:softEdge rad="112500"/>
          </a:effectLst>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7101" y="2420023"/>
            <a:ext cx="3566001" cy="2171992"/>
          </a:xfrm>
          <a:prstGeom prst="rect">
            <a:avLst/>
          </a:prstGeom>
        </p:spPr>
      </p:pic>
    </p:spTree>
    <p:extLst>
      <p:ext uri="{BB962C8B-B14F-4D97-AF65-F5344CB8AC3E}">
        <p14:creationId xmlns:p14="http://schemas.microsoft.com/office/powerpoint/2010/main" val="289311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5851" y="304710"/>
            <a:ext cx="9853325" cy="461665"/>
          </a:xfrm>
          <a:prstGeom prst="rect">
            <a:avLst/>
          </a:prstGeom>
          <a:noFill/>
        </p:spPr>
        <p:txBody>
          <a:bodyPr wrap="square" rtlCol="0">
            <a:spAutoFit/>
          </a:bodyPr>
          <a:lstStyle/>
          <a:p>
            <a:pPr algn="ctr"/>
            <a:r>
              <a:rPr lang="ru-RU" sz="24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Элементы реформы: списки контроль вопросов (проверочные листы)</a:t>
            </a:r>
          </a:p>
        </p:txBody>
      </p:sp>
      <p:sp>
        <p:nvSpPr>
          <p:cNvPr id="5" name="TextBox 4"/>
          <p:cNvSpPr txBox="1"/>
          <p:nvPr/>
        </p:nvSpPr>
        <p:spPr>
          <a:xfrm>
            <a:off x="1704975" y="876300"/>
            <a:ext cx="8801100" cy="646331"/>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Формы проверочных листов (списки контрольных вопросов) утверждены Приказом Росприроднадзора от 18 сентября 2017 года № 447 (в редакции от 30.05.2018 года)</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51" y="1522631"/>
            <a:ext cx="10058400" cy="4827709"/>
          </a:xfrm>
          <a:prstGeom prst="rect">
            <a:avLst/>
          </a:prstGeom>
        </p:spPr>
      </p:pic>
      <p:sp>
        <p:nvSpPr>
          <p:cNvPr id="7" name="TextBox 6"/>
          <p:cNvSpPr txBox="1"/>
          <p:nvPr/>
        </p:nvSpPr>
        <p:spPr>
          <a:xfrm>
            <a:off x="7810500" y="2724150"/>
            <a:ext cx="3128676" cy="2031325"/>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Указывается: "да", "нет", либо "н/р" - требование на юридическое лицо/индивидуального предпринимателя не распространяется.</a:t>
            </a:r>
          </a:p>
          <a:p>
            <a:endParaRPr lang="ru-RU" dirty="0"/>
          </a:p>
        </p:txBody>
      </p:sp>
      <p:cxnSp>
        <p:nvCxnSpPr>
          <p:cNvPr id="14" name="Соединительная линия уступом 13"/>
          <p:cNvCxnSpPr/>
          <p:nvPr/>
        </p:nvCxnSpPr>
        <p:spPr>
          <a:xfrm rot="10800000" flipV="1">
            <a:off x="6543678" y="3600449"/>
            <a:ext cx="1000123" cy="570647"/>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8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5851" y="304710"/>
            <a:ext cx="9853325" cy="646331"/>
          </a:xfrm>
          <a:prstGeom prst="rect">
            <a:avLst/>
          </a:prstGeom>
          <a:noFill/>
        </p:spPr>
        <p:txBody>
          <a:bodyPr wrap="square" rtlCol="0">
            <a:spAutoFit/>
          </a:bodyPr>
          <a:lstStyle/>
          <a:p>
            <a:pPr algn="ctr"/>
            <a:r>
              <a:rPr lang="ru-RU" sz="20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Блок: Внесение платы за негативное воздействие на окружающую среду </a:t>
            </a:r>
          </a:p>
          <a:p>
            <a:pPr algn="ctr"/>
            <a:r>
              <a:rPr lang="ru-RU" sz="16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(список контрольных вопросов при осуществлении федерального государственного экологического надзора)</a:t>
            </a:r>
          </a:p>
        </p:txBody>
      </p:sp>
      <p:sp>
        <p:nvSpPr>
          <p:cNvPr id="5" name="TextBox 4"/>
          <p:cNvSpPr txBox="1"/>
          <p:nvPr/>
        </p:nvSpPr>
        <p:spPr>
          <a:xfrm>
            <a:off x="954738" y="1238982"/>
            <a:ext cx="10115550" cy="2031325"/>
          </a:xfrm>
          <a:prstGeom prst="rect">
            <a:avLst/>
          </a:prstGeom>
          <a:noFill/>
        </p:spPr>
        <p:txBody>
          <a:bodyPr wrap="square" rtlCol="0">
            <a:spAutoFit/>
          </a:bodyPr>
          <a:lstStyle/>
          <a:p>
            <a:pPr marL="342900" indent="-342900">
              <a:buAutoNum type="arabicPeriod"/>
            </a:pPr>
            <a:r>
              <a:rPr lang="ru-RU" i="1" dirty="0">
                <a:latin typeface="Times New Roman" panose="02020603050405020304" pitchFamily="18" charset="0"/>
                <a:cs typeface="Times New Roman" panose="02020603050405020304" pitchFamily="18" charset="0"/>
              </a:rPr>
              <a:t>Внесена ли плата за негативное воздействие на окружающую среду (далее - плата) юридическими лицами и индивидуальными предпринимателями, обязанными вносить плату (далее - лица, обязанные вносить плату)?</a:t>
            </a:r>
          </a:p>
          <a:p>
            <a:pPr marL="342900" indent="-342900">
              <a:buAutoNum type="arabicPeriod"/>
            </a:pPr>
            <a:r>
              <a:rPr lang="ru-RU" i="1" dirty="0">
                <a:latin typeface="Times New Roman" panose="02020603050405020304" pitchFamily="18" charset="0"/>
                <a:cs typeface="Times New Roman" panose="02020603050405020304" pitchFamily="18" charset="0"/>
              </a:rPr>
              <a:t>Внесена ли плата не позднее 1-го марта года, следующего за отчетным периодом (календарным годом)?</a:t>
            </a:r>
          </a:p>
          <a:p>
            <a:pPr marL="342900" indent="-342900">
              <a:buAutoNum type="arabicPeriod"/>
            </a:pP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391400" y="2688431"/>
            <a:ext cx="4238625" cy="2031325"/>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Предусмотренная ответственность:</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8.41 КоАП РФ (штраф до 100 тысяч рублей для юридического лица, 3-6 тысяч на должностное лицо).</a:t>
            </a:r>
            <a:endParaRPr lang="ru-RU" dirty="0">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8.5 КоАП РФ (штраф до 80 тысяч рублей для юридического лица, 3-6 тысяч на должностное лицо).</a:t>
            </a:r>
          </a:p>
        </p:txBody>
      </p:sp>
      <p:sp>
        <p:nvSpPr>
          <p:cNvPr id="7" name="TextBox 6"/>
          <p:cNvSpPr txBox="1"/>
          <p:nvPr/>
        </p:nvSpPr>
        <p:spPr>
          <a:xfrm>
            <a:off x="645462" y="2686050"/>
            <a:ext cx="5450538" cy="2862322"/>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Важно знать:</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Плата вносится за выбросы загрязняющих веществ стационарными объектами, сброс загрязняющих веществ в водные объекты, размещение отходов производства и потребления.</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Плату за размещение ТКО вносит оператор, региональный оператор (полигон).</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За несвоевременное внесение платы взимаются пени (1/300 ключевой ставки ЦБ, но не более 0,2% за каждый день просрочки).</a:t>
            </a: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00" y="4833937"/>
            <a:ext cx="2362200" cy="1933575"/>
          </a:xfrm>
          <a:prstGeom prst="rect">
            <a:avLst/>
          </a:prstGeom>
        </p:spPr>
      </p:pic>
    </p:spTree>
    <p:extLst>
      <p:ext uri="{BB962C8B-B14F-4D97-AF65-F5344CB8AC3E}">
        <p14:creationId xmlns:p14="http://schemas.microsoft.com/office/powerpoint/2010/main" val="1958071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5851" y="304710"/>
            <a:ext cx="9853325" cy="1015663"/>
          </a:xfrm>
          <a:prstGeom prst="rect">
            <a:avLst/>
          </a:prstGeom>
          <a:noFill/>
        </p:spPr>
        <p:txBody>
          <a:bodyPr wrap="square" rtlCol="0">
            <a:spAutoFit/>
          </a:bodyPr>
          <a:lstStyle/>
          <a:p>
            <a:pPr algn="ctr"/>
            <a:r>
              <a:rPr lang="ru-RU" sz="20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Блок: Внесение платы за негативное воздействие на окружающую среду</a:t>
            </a:r>
          </a:p>
          <a:p>
            <a:pPr algn="ctr"/>
            <a:r>
              <a:rPr lang="ru-RU" sz="16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(список контрольных вопросов при осуществлении федерального государственного экологического надзора)</a:t>
            </a:r>
          </a:p>
          <a:p>
            <a:pPr algn="ctr"/>
            <a:r>
              <a:rPr lang="ru-RU" sz="24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5" name="TextBox 4"/>
          <p:cNvSpPr txBox="1"/>
          <p:nvPr/>
        </p:nvSpPr>
        <p:spPr>
          <a:xfrm>
            <a:off x="823626" y="981075"/>
            <a:ext cx="10115550" cy="2031325"/>
          </a:xfrm>
          <a:prstGeom prst="rect">
            <a:avLst/>
          </a:prstGeom>
          <a:noFill/>
        </p:spPr>
        <p:txBody>
          <a:bodyPr wrap="square" rtlCol="0">
            <a:spAutoFit/>
          </a:bodyPr>
          <a:lstStyle/>
          <a:p>
            <a:r>
              <a:rPr lang="ru-RU" i="1" dirty="0">
                <a:latin typeface="Times New Roman" panose="02020603050405020304" pitchFamily="18" charset="0"/>
                <a:cs typeface="Times New Roman" panose="02020603050405020304" pitchFamily="18" charset="0"/>
              </a:rPr>
              <a:t>3. Внесены ли лицами, обязанными вносить плату, квартальные авансовые платежи не позднее 20-го числа месяца, следующего за последним месяцем I, II и III кварталов текущего отчетного периода (календарного года)?</a:t>
            </a:r>
          </a:p>
          <a:p>
            <a:r>
              <a:rPr lang="ru-RU" i="1" dirty="0">
                <a:latin typeface="Times New Roman" panose="02020603050405020304" pitchFamily="18" charset="0"/>
                <a:cs typeface="Times New Roman" panose="02020603050405020304" pitchFamily="18" charset="0"/>
              </a:rPr>
              <a:t>4. Внесены ли квартальные авансовые платежи в размере одной четвертой части суммы платы, уплаченной за предыдущий год?</a:t>
            </a:r>
          </a:p>
          <a:p>
            <a:pPr marL="342900" indent="-342900">
              <a:buAutoNum type="arabicPeriod"/>
            </a:pP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391400" y="2688431"/>
            <a:ext cx="4238625" cy="1200329"/>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Предусмотренная ответственность:</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8.41 КоАП РФ (штраф до 100 тысяч рублей для юридического лица, 3-6 тысяч на должностное лицо).</a:t>
            </a:r>
            <a:endParaRPr lang="ru-RU" dirty="0">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645462" y="2686050"/>
            <a:ext cx="5450538" cy="2585323"/>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Важно знать:</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Квартальные авансовые платежи не вносят субъект малого и среднего предпринимательства (МСП)</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Существует законопроект, предусматривающие альтернативные методы расчета авансовых платежей (¼ от уплаченной за предыдущий год или по фактическим данным  или в размере ¼ от установленных нормативов)</a:t>
            </a: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00" y="4833937"/>
            <a:ext cx="2362200" cy="1933575"/>
          </a:xfrm>
          <a:prstGeom prst="rect">
            <a:avLst/>
          </a:prstGeom>
        </p:spPr>
      </p:pic>
    </p:spTree>
    <p:extLst>
      <p:ext uri="{BB962C8B-B14F-4D97-AF65-F5344CB8AC3E}">
        <p14:creationId xmlns:p14="http://schemas.microsoft.com/office/powerpoint/2010/main" val="3207128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5350" y="766375"/>
            <a:ext cx="10115550" cy="2585323"/>
          </a:xfrm>
          <a:prstGeom prst="rect">
            <a:avLst/>
          </a:prstGeom>
          <a:noFill/>
        </p:spPr>
        <p:txBody>
          <a:bodyPr wrap="square" rtlCol="0">
            <a:spAutoFit/>
          </a:bodyPr>
          <a:lstStyle/>
          <a:p>
            <a:r>
              <a:rPr lang="ru-RU" i="1" dirty="0">
                <a:latin typeface="Times New Roman" panose="02020603050405020304" pitchFamily="18" charset="0"/>
                <a:cs typeface="Times New Roman" panose="02020603050405020304" pitchFamily="18" charset="0"/>
              </a:rPr>
              <a:t>5. Представлена ли в Росприроднадзор декларация о плате за негативное воздействие на окружающую среду лицами, обязанными вносить плату?</a:t>
            </a:r>
          </a:p>
          <a:p>
            <a:r>
              <a:rPr lang="ru-RU" i="1" dirty="0">
                <a:latin typeface="Times New Roman" panose="02020603050405020304" pitchFamily="18" charset="0"/>
                <a:cs typeface="Times New Roman" panose="02020603050405020304" pitchFamily="18" charset="0"/>
              </a:rPr>
              <a:t>6. Представлена ли декларация о плате за негативное воздействие на окружающую среду не позднее 10-го марта года, следующего за отчетным периодом (календарным годом)?</a:t>
            </a:r>
          </a:p>
          <a:p>
            <a:r>
              <a:rPr lang="ru-RU" i="1" dirty="0">
                <a:latin typeface="Times New Roman" panose="02020603050405020304" pitchFamily="18" charset="0"/>
                <a:cs typeface="Times New Roman" panose="02020603050405020304" pitchFamily="18" charset="0"/>
              </a:rPr>
              <a:t>7. Представлена ли лицом, обязанным вносить плату, полная и достоверная информация в декларации о плате за негативное воздействие на окружающую среду?</a:t>
            </a:r>
          </a:p>
          <a:p>
            <a:endParaRPr lang="ru-RU" i="1" dirty="0">
              <a:latin typeface="Times New Roman" panose="02020603050405020304" pitchFamily="18" charset="0"/>
              <a:cs typeface="Times New Roman" panose="02020603050405020304" pitchFamily="18" charset="0"/>
            </a:endParaRPr>
          </a:p>
          <a:p>
            <a:pPr marL="342900" indent="-342900">
              <a:buAutoNum type="arabicPeriod"/>
            </a:pP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448550" y="2619375"/>
            <a:ext cx="4238625" cy="1200329"/>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Предусмотренная ответственность:</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8.5 КоАП РФ (штраф до 80 тысяч рублей для юридического лица, 3-6 тысяч на должностное лицо).</a:t>
            </a:r>
          </a:p>
        </p:txBody>
      </p:sp>
      <p:sp>
        <p:nvSpPr>
          <p:cNvPr id="7" name="TextBox 6"/>
          <p:cNvSpPr txBox="1"/>
          <p:nvPr/>
        </p:nvSpPr>
        <p:spPr>
          <a:xfrm>
            <a:off x="721662" y="2619375"/>
            <a:ext cx="5450538" cy="3970318"/>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Важно знать:</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Форма декларации о плате и порядок ее заполнения утверждены приказом Минприроды  № 3 от 09.01.2017</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Правила исчисления и взимания платы утверждены Постановлением Правительства РФ от 03.03.2017г.</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Очень удобно заполнять декларацию через бесплатный сервис «Модуль природопользователя»</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Возможно направление декларации, подписанной ЭЦП, через личный кабинет природопользователя (в этом случае предоставление декларации на бумажном носителе не требуется)</a:t>
            </a: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00" y="4833937"/>
            <a:ext cx="2362200" cy="1933575"/>
          </a:xfrm>
          <a:prstGeom prst="rect">
            <a:avLst/>
          </a:prstGeom>
        </p:spPr>
      </p:pic>
      <p:sp>
        <p:nvSpPr>
          <p:cNvPr id="9" name="TextBox 8"/>
          <p:cNvSpPr txBox="1"/>
          <p:nvPr/>
        </p:nvSpPr>
        <p:spPr>
          <a:xfrm>
            <a:off x="721662" y="190410"/>
            <a:ext cx="9853325" cy="646331"/>
          </a:xfrm>
          <a:prstGeom prst="rect">
            <a:avLst/>
          </a:prstGeom>
          <a:noFill/>
        </p:spPr>
        <p:txBody>
          <a:bodyPr wrap="square" rtlCol="0">
            <a:spAutoFit/>
          </a:bodyPr>
          <a:lstStyle/>
          <a:p>
            <a:pPr algn="ctr"/>
            <a:r>
              <a:rPr lang="ru-RU" sz="20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Блок: Внесение платы за негативное воздействие на окружающую среду </a:t>
            </a:r>
          </a:p>
          <a:p>
            <a:pPr algn="ctr"/>
            <a:r>
              <a:rPr lang="ru-RU" sz="16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(список контрольных вопросов при осуществлении федерального государственного экологического надзора)</a:t>
            </a:r>
          </a:p>
        </p:txBody>
      </p:sp>
    </p:spTree>
    <p:extLst>
      <p:ext uri="{BB962C8B-B14F-4D97-AF65-F5344CB8AC3E}">
        <p14:creationId xmlns:p14="http://schemas.microsoft.com/office/powerpoint/2010/main" val="254834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5350" y="830938"/>
            <a:ext cx="10115550" cy="1477328"/>
          </a:xfrm>
          <a:prstGeom prst="rect">
            <a:avLst/>
          </a:prstGeom>
          <a:noFill/>
        </p:spPr>
        <p:txBody>
          <a:bodyPr wrap="square" rtlCol="0">
            <a:spAutoFit/>
          </a:bodyPr>
          <a:lstStyle/>
          <a:p>
            <a:r>
              <a:rPr lang="ru-RU" i="1" dirty="0">
                <a:latin typeface="Times New Roman" panose="02020603050405020304" pitchFamily="18" charset="0"/>
                <a:cs typeface="Times New Roman" panose="02020603050405020304" pitchFamily="18" charset="0"/>
              </a:rPr>
              <a:t>8. Соответствуют ли мероприятия по снижению негативного воздействия на окружающую среду, затраты по которым зачтены в счет платы за негативное воздействие на окружающую среду, планам снижения выбросов и сбросов?</a:t>
            </a:r>
          </a:p>
          <a:p>
            <a:pPr marL="342900" indent="-342900">
              <a:buAutoNum type="arabicPeriod"/>
            </a:pP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429500" y="2072938"/>
            <a:ext cx="4238625" cy="1754326"/>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Предусмотренная ответственность:</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8.5 КоАП РФ (штраф до 80 тысяч рублей для юридического лица, 3-6 тысяч на должностное лицо)</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Незачет расходов на реализацию мероприятий в счет платы НВОС </a:t>
            </a:r>
          </a:p>
        </p:txBody>
      </p:sp>
      <p:sp>
        <p:nvSpPr>
          <p:cNvPr id="7" name="TextBox 6"/>
          <p:cNvSpPr txBox="1"/>
          <p:nvPr/>
        </p:nvSpPr>
        <p:spPr>
          <a:xfrm>
            <a:off x="823626" y="1876425"/>
            <a:ext cx="5450538" cy="4524315"/>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Важно знать:</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Статьей 17 Федерального закона №7 «Об охране окружающей среды» предусмотрена государственная поддержка в части предоставления льгот в отношении платы за негативное воздействие на окружающую среду предприятиям, реализующим мероприятия по внедрению НДТ, при проектировании, строительстве, реконструкции природоохранного оборудования, установок, лабораторных комплексов, но только при наличии согласованных планов снижения выбросов, сбросов, программы повышения экологической эффективности и только в пределах исчисленной платы за конкретное загрязняющее вещество, за отход определенного класса опасности</a:t>
            </a: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00" y="4833937"/>
            <a:ext cx="2362200" cy="1933575"/>
          </a:xfrm>
          <a:prstGeom prst="rect">
            <a:avLst/>
          </a:prstGeom>
        </p:spPr>
      </p:pic>
      <p:sp>
        <p:nvSpPr>
          <p:cNvPr id="9" name="TextBox 8"/>
          <p:cNvSpPr txBox="1"/>
          <p:nvPr/>
        </p:nvSpPr>
        <p:spPr>
          <a:xfrm>
            <a:off x="1026462" y="223421"/>
            <a:ext cx="9853325" cy="646331"/>
          </a:xfrm>
          <a:prstGeom prst="rect">
            <a:avLst/>
          </a:prstGeom>
          <a:noFill/>
        </p:spPr>
        <p:txBody>
          <a:bodyPr wrap="square" rtlCol="0">
            <a:spAutoFit/>
          </a:bodyPr>
          <a:lstStyle/>
          <a:p>
            <a:pPr algn="ctr"/>
            <a:r>
              <a:rPr lang="ru-RU" sz="20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Блок: Внесение платы за негативное воздействие на окружающую среду </a:t>
            </a:r>
          </a:p>
          <a:p>
            <a:pPr algn="ctr"/>
            <a:r>
              <a:rPr lang="ru-RU" sz="16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(список контрольных вопросов при осуществлении федерального государственного экологического надзора)</a:t>
            </a:r>
          </a:p>
        </p:txBody>
      </p:sp>
    </p:spTree>
    <p:extLst>
      <p:ext uri="{BB962C8B-B14F-4D97-AF65-F5344CB8AC3E}">
        <p14:creationId xmlns:p14="http://schemas.microsoft.com/office/powerpoint/2010/main" val="35676230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3126</Words>
  <Application>Microsoft Office PowerPoint</Application>
  <PresentationFormat>Широкоэкранный</PresentationFormat>
  <Paragraphs>271</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Эколог 2</dc:creator>
  <cp:lastModifiedBy>КАТРИЩЕНКА</cp:lastModifiedBy>
  <cp:revision>62</cp:revision>
  <dcterms:created xsi:type="dcterms:W3CDTF">2018-11-21T05:30:17Z</dcterms:created>
  <dcterms:modified xsi:type="dcterms:W3CDTF">2022-07-01T08:10:36Z</dcterms:modified>
</cp:coreProperties>
</file>