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332"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20" r:id="rId23"/>
    <p:sldId id="321" r:id="rId24"/>
    <p:sldId id="322" r:id="rId25"/>
    <p:sldId id="297" r:id="rId26"/>
    <p:sldId id="298" r:id="rId27"/>
    <p:sldId id="299" r:id="rId28"/>
    <p:sldId id="281" r:id="rId29"/>
    <p:sldId id="333" r:id="rId30"/>
    <p:sldId id="282" r:id="rId31"/>
    <p:sldId id="279" r:id="rId32"/>
    <p:sldId id="283" r:id="rId33"/>
    <p:sldId id="280" r:id="rId34"/>
    <p:sldId id="284" r:id="rId35"/>
    <p:sldId id="285" r:id="rId36"/>
    <p:sldId id="289" r:id="rId37"/>
    <p:sldId id="288" r:id="rId38"/>
    <p:sldId id="291" r:id="rId39"/>
    <p:sldId id="293" r:id="rId40"/>
    <p:sldId id="258" r:id="rId41"/>
    <p:sldId id="259" r:id="rId42"/>
    <p:sldId id="260" r:id="rId43"/>
    <p:sldId id="261" r:id="rId44"/>
    <p:sldId id="262" r:id="rId45"/>
    <p:sldId id="263" r:id="rId46"/>
    <p:sldId id="264" r:id="rId47"/>
    <p:sldId id="265" r:id="rId48"/>
    <p:sldId id="266" r:id="rId49"/>
    <p:sldId id="267" r:id="rId50"/>
    <p:sldId id="268" r:id="rId51"/>
    <p:sldId id="269" r:id="rId52"/>
    <p:sldId id="270" r:id="rId53"/>
    <p:sldId id="271" r:id="rId54"/>
    <p:sldId id="272" r:id="rId55"/>
    <p:sldId id="276" r:id="rId56"/>
    <p:sldId id="278" r:id="rId57"/>
    <p:sldId id="277" r:id="rId58"/>
    <p:sldId id="296" r:id="rId59"/>
    <p:sldId id="326" r:id="rId60"/>
    <p:sldId id="327" r:id="rId61"/>
    <p:sldId id="328" r:id="rId62"/>
    <p:sldId id="325" r:id="rId63"/>
    <p:sldId id="330" r:id="rId64"/>
    <p:sldId id="329" r:id="rId65"/>
    <p:sldId id="331" r:id="rId66"/>
    <p:sldId id="324" r:id="rId67"/>
    <p:sldId id="274" r:id="rId68"/>
  </p:sldIdLst>
  <p:sldSz cx="9144000" cy="6858000" type="screen4x3"/>
  <p:notesSz cx="6858000" cy="9144000"/>
  <p:custDataLst>
    <p:tags r:id="rId7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1040;&#1083;&#1105;&#1085;&#1082;&#1072;\Desktop\&#1043;&#1088;&#1072;&#1092;&#1080;&#1082;&#1080;.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1040;&#1083;&#1105;&#1085;&#1082;&#1072;\Desktop\&#1043;&#1088;&#1072;&#1092;&#1080;&#1082;&#1080;.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05636503449165"/>
          <c:y val="9.347446618127471E-2"/>
          <c:w val="0.76311952897779667"/>
          <c:h val="0.68342584039228993"/>
        </c:manualLayout>
      </c:layout>
      <c:barChart>
        <c:barDir val="col"/>
        <c:grouping val="clustered"/>
        <c:varyColors val="0"/>
        <c:ser>
          <c:idx val="0"/>
          <c:order val="0"/>
          <c:tx>
            <c:strRef>
              <c:f>Лист1!$A$3</c:f>
              <c:strCache>
                <c:ptCount val="1"/>
                <c:pt idx="0">
                  <c:v>Объем образованых отходов, млн т</c:v>
                </c:pt>
              </c:strCache>
            </c:strRef>
          </c:tx>
          <c:spPr>
            <a:solidFill>
              <a:srgbClr val="00B0F0"/>
            </a:solidFill>
            <a:ln w="25400" cap="flat" cmpd="sng" algn="ctr">
              <a:solidFill>
                <a:schemeClr val="dk1"/>
              </a:solidFill>
              <a:prstDash val="solid"/>
            </a:ln>
            <a:effectLst/>
          </c:spPr>
          <c:invertIfNegative val="0"/>
          <c:dPt>
            <c:idx val="0"/>
            <c:invertIfNegative val="0"/>
            <c:bubble3D val="0"/>
            <c:spPr>
              <a:solidFill>
                <a:srgbClr val="00B0F0"/>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2126-427C-9B87-45D41764B763}"/>
              </c:ext>
            </c:extLst>
          </c:dPt>
          <c:dPt>
            <c:idx val="1"/>
            <c:invertIfNegative val="0"/>
            <c:bubble3D val="0"/>
            <c:spPr>
              <a:solidFill>
                <a:srgbClr val="00B0F0"/>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2126-427C-9B87-45D41764B763}"/>
              </c:ext>
            </c:extLst>
          </c:dPt>
          <c:dPt>
            <c:idx val="2"/>
            <c:invertIfNegative val="0"/>
            <c:bubble3D val="0"/>
            <c:spPr>
              <a:solidFill>
                <a:srgbClr val="00B0F0"/>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2126-427C-9B87-45D41764B763}"/>
              </c:ext>
            </c:extLst>
          </c:dPt>
          <c:dPt>
            <c:idx val="3"/>
            <c:invertIfNegative val="0"/>
            <c:bubble3D val="0"/>
            <c:spPr>
              <a:solidFill>
                <a:srgbClr val="00B0F0"/>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2126-427C-9B87-45D41764B763}"/>
              </c:ext>
            </c:extLst>
          </c:dPt>
          <c:dPt>
            <c:idx val="4"/>
            <c:invertIfNegative val="0"/>
            <c:bubble3D val="0"/>
            <c:spPr>
              <a:solidFill>
                <a:srgbClr val="00B0F0"/>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2126-427C-9B87-45D41764B763}"/>
              </c:ext>
            </c:extLst>
          </c:dPt>
          <c:dLbls>
            <c:dLbl>
              <c:idx val="0"/>
              <c:layout>
                <c:manualLayout>
                  <c:x val="-1.8371801281339359E-3"/>
                  <c:y val="-2.0154107510261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26-427C-9B87-45D41764B763}"/>
                </c:ext>
              </c:extLst>
            </c:dLbl>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Лист1!$B$2:$F$2</c:f>
              <c:numCache>
                <c:formatCode>General</c:formatCode>
                <c:ptCount val="5"/>
                <c:pt idx="0">
                  <c:v>2010</c:v>
                </c:pt>
                <c:pt idx="1">
                  <c:v>2011</c:v>
                </c:pt>
                <c:pt idx="2">
                  <c:v>2012</c:v>
                </c:pt>
                <c:pt idx="3">
                  <c:v>2013</c:v>
                </c:pt>
                <c:pt idx="4">
                  <c:v>2014</c:v>
                </c:pt>
              </c:numCache>
            </c:numRef>
          </c:cat>
          <c:val>
            <c:numRef>
              <c:f>Лист1!$B$3:$F$3</c:f>
              <c:numCache>
                <c:formatCode>General</c:formatCode>
                <c:ptCount val="5"/>
                <c:pt idx="0">
                  <c:v>3734.7</c:v>
                </c:pt>
                <c:pt idx="1">
                  <c:v>4303.3</c:v>
                </c:pt>
                <c:pt idx="2">
                  <c:v>5007.9000000000005</c:v>
                </c:pt>
                <c:pt idx="3">
                  <c:v>5152.8</c:v>
                </c:pt>
                <c:pt idx="4">
                  <c:v>5168.3</c:v>
                </c:pt>
              </c:numCache>
            </c:numRef>
          </c:val>
          <c:extLst>
            <c:ext xmlns:c16="http://schemas.microsoft.com/office/drawing/2014/chart" uri="{C3380CC4-5D6E-409C-BE32-E72D297353CC}">
              <c16:uniqueId val="{00000005-2126-427C-9B87-45D41764B763}"/>
            </c:ext>
          </c:extLst>
        </c:ser>
        <c:ser>
          <c:idx val="1"/>
          <c:order val="1"/>
          <c:tx>
            <c:strRef>
              <c:f>Лист1!$A$4</c:f>
              <c:strCache>
                <c:ptCount val="1"/>
                <c:pt idx="0">
                  <c:v>Объем использованых и обезвреживаных отходов, млн т</c:v>
                </c:pt>
              </c:strCache>
            </c:strRef>
          </c:tx>
          <c:spPr>
            <a:solidFill>
              <a:srgbClr val="00B050"/>
            </a:solidFill>
            <a:ln w="25400" cap="flat" cmpd="sng" algn="ctr">
              <a:noFill/>
              <a:prstDash val="solid"/>
            </a:ln>
            <a:effectLst/>
          </c:spPr>
          <c:invertIfNegative val="0"/>
          <c:dLbls>
            <c:dLbl>
              <c:idx val="0"/>
              <c:layout>
                <c:manualLayout>
                  <c:x val="3.490642243454431E-2"/>
                  <c:y val="-3.5269688142957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26-427C-9B87-45D41764B763}"/>
                </c:ext>
              </c:extLst>
            </c:dLbl>
            <c:dLbl>
              <c:idx val="1"/>
              <c:layout>
                <c:manualLayout>
                  <c:x val="3.6743602562678369E-2"/>
                  <c:y val="-2.0154107510261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26-427C-9B87-45D41764B763}"/>
                </c:ext>
              </c:extLst>
            </c:dLbl>
            <c:dLbl>
              <c:idx val="2"/>
              <c:layout>
                <c:manualLayout>
                  <c:x val="3.8580782690812152E-2"/>
                  <c:y val="5.03852687756537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26-427C-9B87-45D41764B763}"/>
                </c:ext>
              </c:extLst>
            </c:dLbl>
            <c:dLbl>
              <c:idx val="3"/>
              <c:layout>
                <c:manualLayout>
                  <c:x val="3.1232062178276652E-2"/>
                  <c:y val="-1.5115580632696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26-427C-9B87-45D41764B763}"/>
                </c:ext>
              </c:extLst>
            </c:dLbl>
            <c:dLbl>
              <c:idx val="4"/>
              <c:layout>
                <c:manualLayout>
                  <c:x val="4.4092323075214067E-2"/>
                  <c:y val="-7.55779031634808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126-427C-9B87-45D41764B763}"/>
                </c:ext>
              </c:extLst>
            </c:dLbl>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Лист1!$B$2:$F$2</c:f>
              <c:numCache>
                <c:formatCode>General</c:formatCode>
                <c:ptCount val="5"/>
                <c:pt idx="0">
                  <c:v>2010</c:v>
                </c:pt>
                <c:pt idx="1">
                  <c:v>2011</c:v>
                </c:pt>
                <c:pt idx="2">
                  <c:v>2012</c:v>
                </c:pt>
                <c:pt idx="3">
                  <c:v>2013</c:v>
                </c:pt>
                <c:pt idx="4">
                  <c:v>2014</c:v>
                </c:pt>
              </c:numCache>
            </c:numRef>
          </c:cat>
          <c:val>
            <c:numRef>
              <c:f>Лист1!$B$4:$F$4</c:f>
              <c:numCache>
                <c:formatCode>General</c:formatCode>
                <c:ptCount val="5"/>
                <c:pt idx="0">
                  <c:v>1738.1</c:v>
                </c:pt>
                <c:pt idx="1">
                  <c:v>1990.7</c:v>
                </c:pt>
                <c:pt idx="2">
                  <c:v>2348.1</c:v>
                </c:pt>
                <c:pt idx="3">
                  <c:v>2043.6</c:v>
                </c:pt>
                <c:pt idx="4">
                  <c:v>2357.1999999999998</c:v>
                </c:pt>
              </c:numCache>
            </c:numRef>
          </c:val>
          <c:extLst>
            <c:ext xmlns:c16="http://schemas.microsoft.com/office/drawing/2014/chart" uri="{C3380CC4-5D6E-409C-BE32-E72D297353CC}">
              <c16:uniqueId val="{0000000B-2126-427C-9B87-45D41764B763}"/>
            </c:ext>
          </c:extLst>
        </c:ser>
        <c:dLbls>
          <c:showLegendKey val="0"/>
          <c:showVal val="0"/>
          <c:showCatName val="0"/>
          <c:showSerName val="0"/>
          <c:showPercent val="0"/>
          <c:showBubbleSize val="0"/>
        </c:dLbls>
        <c:gapWidth val="150"/>
        <c:axId val="84327040"/>
        <c:axId val="84337024"/>
      </c:barChart>
      <c:catAx>
        <c:axId val="84327040"/>
        <c:scaling>
          <c:orientation val="minMax"/>
        </c:scaling>
        <c:delete val="0"/>
        <c:axPos val="b"/>
        <c:numFmt formatCode="General" sourceLinked="1"/>
        <c:majorTickMark val="out"/>
        <c:minorTickMark val="none"/>
        <c:tickLblPos val="nextTo"/>
        <c:txPr>
          <a:bodyPr/>
          <a:lstStyle/>
          <a:p>
            <a:pPr>
              <a:defRPr sz="1400"/>
            </a:pPr>
            <a:endParaRPr lang="ru-RU"/>
          </a:p>
        </c:txPr>
        <c:crossAx val="84337024"/>
        <c:crosses val="autoZero"/>
        <c:auto val="1"/>
        <c:lblAlgn val="ctr"/>
        <c:lblOffset val="100"/>
        <c:noMultiLvlLbl val="0"/>
      </c:catAx>
      <c:valAx>
        <c:axId val="84337024"/>
        <c:scaling>
          <c:orientation val="minMax"/>
        </c:scaling>
        <c:delete val="0"/>
        <c:axPos val="l"/>
        <c:majorGridlines/>
        <c:numFmt formatCode="General" sourceLinked="1"/>
        <c:majorTickMark val="out"/>
        <c:minorTickMark val="none"/>
        <c:tickLblPos val="nextTo"/>
        <c:txPr>
          <a:bodyPr/>
          <a:lstStyle/>
          <a:p>
            <a:pPr>
              <a:defRPr sz="1400"/>
            </a:pPr>
            <a:endParaRPr lang="ru-RU"/>
          </a:p>
        </c:txPr>
        <c:crossAx val="84327040"/>
        <c:crosses val="autoZero"/>
        <c:crossBetween val="between"/>
      </c:valAx>
    </c:plotArea>
    <c:legend>
      <c:legendPos val="b"/>
      <c:layout>
        <c:manualLayout>
          <c:xMode val="edge"/>
          <c:yMode val="edge"/>
          <c:x val="0.17288921022664147"/>
          <c:y val="0.8731854360388811"/>
          <c:w val="0.68912800198126067"/>
          <c:h val="0.11169898332842709"/>
        </c:manualLayout>
      </c:layout>
      <c:overlay val="0"/>
      <c:spPr>
        <a:ln>
          <a:solidFill>
            <a:sysClr val="windowText" lastClr="000000"/>
          </a:solidFill>
        </a:ln>
      </c:spPr>
      <c:txPr>
        <a:bodyPr/>
        <a:lstStyle/>
        <a:p>
          <a:pPr>
            <a:defRPr sz="1400"/>
          </a:pPr>
          <a:endParaRPr lang="ru-RU"/>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02807130521325"/>
          <c:y val="0.17052708836927299"/>
          <c:w val="0.64808752441298378"/>
          <c:h val="0.64806105317916718"/>
        </c:manualLayout>
      </c:layout>
      <c:barChart>
        <c:barDir val="col"/>
        <c:grouping val="clustered"/>
        <c:varyColors val="0"/>
        <c:ser>
          <c:idx val="0"/>
          <c:order val="0"/>
          <c:tx>
            <c:strRef>
              <c:f>Лист1!$I$7</c:f>
              <c:strCache>
                <c:ptCount val="1"/>
                <c:pt idx="0">
                  <c:v>объем образованных ТКО, млн т</c:v>
                </c:pt>
              </c:strCache>
            </c:strRef>
          </c:tx>
          <c:spPr>
            <a:solidFill>
              <a:srgbClr val="00B0F0"/>
            </a:solidFill>
            <a:ln>
              <a:solidFill>
                <a:sysClr val="windowText" lastClr="000000"/>
              </a:solidFill>
            </a:ln>
          </c:spPr>
          <c:invertIfNegative val="0"/>
          <c:dLbls>
            <c:dLbl>
              <c:idx val="0"/>
              <c:layout>
                <c:manualLayout>
                  <c:x val="6.0816997345122933E-3"/>
                  <c:y val="-3.140823013576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B1-40CA-B9BE-223D339231C8}"/>
                </c:ext>
              </c:extLst>
            </c:dLbl>
            <c:dLbl>
              <c:idx val="1"/>
              <c:layout>
                <c:manualLayout>
                  <c:x val="-1.520424933628067E-3"/>
                  <c:y val="-3.3824247838520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B1-40CA-B9BE-223D339231C8}"/>
                </c:ext>
              </c:extLst>
            </c:dLbl>
            <c:dLbl>
              <c:idx val="4"/>
              <c:layout>
                <c:manualLayout>
                  <c:x val="4.5612748008842024E-3"/>
                  <c:y val="-3.8656283244023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B1-40CA-B9BE-223D339231C8}"/>
                </c:ext>
              </c:extLst>
            </c:dLbl>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Лист1!$J$2:$N$2</c:f>
              <c:numCache>
                <c:formatCode>General</c:formatCode>
                <c:ptCount val="5"/>
                <c:pt idx="0">
                  <c:v>2010</c:v>
                </c:pt>
                <c:pt idx="1">
                  <c:v>2011</c:v>
                </c:pt>
                <c:pt idx="2">
                  <c:v>2012</c:v>
                </c:pt>
                <c:pt idx="3">
                  <c:v>2013</c:v>
                </c:pt>
                <c:pt idx="4">
                  <c:v>2014</c:v>
                </c:pt>
              </c:numCache>
            </c:numRef>
          </c:cat>
          <c:val>
            <c:numRef>
              <c:f>Лист1!$J$7:$N$7</c:f>
              <c:numCache>
                <c:formatCode>General</c:formatCode>
                <c:ptCount val="5"/>
                <c:pt idx="0">
                  <c:v>47.082000000000001</c:v>
                </c:pt>
                <c:pt idx="1">
                  <c:v>48.228000000000144</c:v>
                </c:pt>
                <c:pt idx="2">
                  <c:v>53.122000000000128</c:v>
                </c:pt>
                <c:pt idx="3">
                  <c:v>53.703000000000003</c:v>
                </c:pt>
                <c:pt idx="4">
                  <c:v>56.68</c:v>
                </c:pt>
              </c:numCache>
            </c:numRef>
          </c:val>
          <c:extLst>
            <c:ext xmlns:c16="http://schemas.microsoft.com/office/drawing/2014/chart" uri="{C3380CC4-5D6E-409C-BE32-E72D297353CC}">
              <c16:uniqueId val="{00000003-ADB1-40CA-B9BE-223D339231C8}"/>
            </c:ext>
          </c:extLst>
        </c:ser>
        <c:ser>
          <c:idx val="1"/>
          <c:order val="1"/>
          <c:tx>
            <c:strRef>
              <c:f>Лист1!$I$8</c:f>
              <c:strCache>
                <c:ptCount val="1"/>
                <c:pt idx="0">
                  <c:v>объем использованных и обезвреженных ТКО, млн т</c:v>
                </c:pt>
              </c:strCache>
            </c:strRef>
          </c:tx>
          <c:spPr>
            <a:solidFill>
              <a:srgbClr val="00B050"/>
            </a:solidFill>
          </c:spPr>
          <c:invertIfNegative val="0"/>
          <c:dLbls>
            <c:dLbl>
              <c:idx val="2"/>
              <c:layout>
                <c:manualLayout>
                  <c:x val="2.12859490707929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B1-40CA-B9BE-223D339231C8}"/>
                </c:ext>
              </c:extLst>
            </c:dLbl>
            <c:dLbl>
              <c:idx val="3"/>
              <c:layout>
                <c:manualLayout>
                  <c:x val="2.1285949070792988E-2"/>
                  <c:y val="-1.2080278751371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B1-40CA-B9BE-223D339231C8}"/>
                </c:ext>
              </c:extLst>
            </c:dLbl>
            <c:dLbl>
              <c:idx val="4"/>
              <c:layout>
                <c:manualLayout>
                  <c:x val="3.040849867256129E-2"/>
                  <c:y val="-4.83203540550290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B1-40CA-B9BE-223D339231C8}"/>
                </c:ext>
              </c:extLst>
            </c:dLbl>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Лист1!$J$2:$N$2</c:f>
              <c:numCache>
                <c:formatCode>General</c:formatCode>
                <c:ptCount val="5"/>
                <c:pt idx="0">
                  <c:v>2010</c:v>
                </c:pt>
                <c:pt idx="1">
                  <c:v>2011</c:v>
                </c:pt>
                <c:pt idx="2">
                  <c:v>2012</c:v>
                </c:pt>
                <c:pt idx="3">
                  <c:v>2013</c:v>
                </c:pt>
                <c:pt idx="4">
                  <c:v>2014</c:v>
                </c:pt>
              </c:numCache>
            </c:numRef>
          </c:cat>
          <c:val>
            <c:numRef>
              <c:f>Лист1!$J$8:$N$8</c:f>
              <c:numCache>
                <c:formatCode>General</c:formatCode>
                <c:ptCount val="5"/>
                <c:pt idx="2">
                  <c:v>3.673</c:v>
                </c:pt>
                <c:pt idx="3">
                  <c:v>3.6339999999999999</c:v>
                </c:pt>
                <c:pt idx="4">
                  <c:v>4.26</c:v>
                </c:pt>
              </c:numCache>
            </c:numRef>
          </c:val>
          <c:extLst>
            <c:ext xmlns:c16="http://schemas.microsoft.com/office/drawing/2014/chart" uri="{C3380CC4-5D6E-409C-BE32-E72D297353CC}">
              <c16:uniqueId val="{00000007-ADB1-40CA-B9BE-223D339231C8}"/>
            </c:ext>
          </c:extLst>
        </c:ser>
        <c:dLbls>
          <c:showLegendKey val="0"/>
          <c:showVal val="0"/>
          <c:showCatName val="0"/>
          <c:showSerName val="0"/>
          <c:showPercent val="0"/>
          <c:showBubbleSize val="0"/>
        </c:dLbls>
        <c:gapWidth val="150"/>
        <c:axId val="84547456"/>
        <c:axId val="84548992"/>
      </c:barChart>
      <c:catAx>
        <c:axId val="84547456"/>
        <c:scaling>
          <c:orientation val="minMax"/>
        </c:scaling>
        <c:delete val="0"/>
        <c:axPos val="b"/>
        <c:numFmt formatCode="General" sourceLinked="1"/>
        <c:majorTickMark val="out"/>
        <c:minorTickMark val="none"/>
        <c:tickLblPos val="nextTo"/>
        <c:txPr>
          <a:bodyPr/>
          <a:lstStyle/>
          <a:p>
            <a:pPr>
              <a:defRPr sz="1400"/>
            </a:pPr>
            <a:endParaRPr lang="ru-RU"/>
          </a:p>
        </c:txPr>
        <c:crossAx val="84548992"/>
        <c:crosses val="autoZero"/>
        <c:auto val="1"/>
        <c:lblAlgn val="ctr"/>
        <c:lblOffset val="100"/>
        <c:noMultiLvlLbl val="0"/>
      </c:catAx>
      <c:valAx>
        <c:axId val="84548992"/>
        <c:scaling>
          <c:orientation val="minMax"/>
        </c:scaling>
        <c:delete val="0"/>
        <c:axPos val="l"/>
        <c:majorGridlines/>
        <c:numFmt formatCode="General" sourceLinked="1"/>
        <c:majorTickMark val="out"/>
        <c:minorTickMark val="none"/>
        <c:tickLblPos val="nextTo"/>
        <c:txPr>
          <a:bodyPr/>
          <a:lstStyle/>
          <a:p>
            <a:pPr>
              <a:defRPr sz="1400"/>
            </a:pPr>
            <a:endParaRPr lang="ru-RU"/>
          </a:p>
        </c:txPr>
        <c:crossAx val="84547456"/>
        <c:crosses val="autoZero"/>
        <c:crossBetween val="between"/>
      </c:valAx>
    </c:plotArea>
    <c:legend>
      <c:legendPos val="b"/>
      <c:layout>
        <c:manualLayout>
          <c:xMode val="edge"/>
          <c:yMode val="edge"/>
          <c:x val="4.9999952112600513E-2"/>
          <c:y val="0.93013124112541534"/>
          <c:w val="0.88631615165364619"/>
          <c:h val="5.5372652658076164E-2"/>
        </c:manualLayout>
      </c:layout>
      <c:overlay val="0"/>
      <c:spPr>
        <a:solidFill>
          <a:sysClr val="window" lastClr="FFFFFF"/>
        </a:solidFill>
        <a:ln w="25400" cap="flat" cmpd="sng" algn="ctr">
          <a:solidFill>
            <a:sysClr val="windowText" lastClr="000000"/>
          </a:solidFill>
          <a:prstDash val="solid"/>
        </a:ln>
        <a:effectLst/>
      </c:spPr>
      <c:txPr>
        <a:bodyPr/>
        <a:lstStyle/>
        <a:p>
          <a:pPr>
            <a:defRPr sz="1400">
              <a:solidFill>
                <a:sysClr val="windowText" lastClr="000000"/>
              </a:solidFill>
              <a:latin typeface="+mn-lt"/>
              <a:ea typeface="+mn-ea"/>
              <a:cs typeface="+mn-cs"/>
            </a:defRPr>
          </a:pPr>
          <a:endParaRPr lang="ru-RU"/>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325A1-CD99-4F45-A90B-CB4E79C1BF3E}" type="datetimeFigureOut">
              <a:rPr lang="ru-RU" smtClean="0"/>
              <a:pPr/>
              <a:t>24.06.2022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59079-9D34-4DAF-B6A4-4702848D8036}" type="slidenum">
              <a:rPr lang="ru-RU" smtClean="0"/>
              <a:pPr/>
              <a:t>‹#›</a:t>
            </a:fld>
            <a:endParaRPr lang="ru-RU"/>
          </a:p>
        </p:txBody>
      </p:sp>
    </p:spTree>
    <p:extLst>
      <p:ext uri="{BB962C8B-B14F-4D97-AF65-F5344CB8AC3E}">
        <p14:creationId xmlns:p14="http://schemas.microsoft.com/office/powerpoint/2010/main" val="91696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a:p>
        </p:txBody>
      </p:sp>
      <p:sp>
        <p:nvSpPr>
          <p:cNvPr id="4" name="Номер слайда 3"/>
          <p:cNvSpPr>
            <a:spLocks noGrp="1"/>
          </p:cNvSpPr>
          <p:nvPr>
            <p:ph type="sldNum" sz="quarter" idx="5"/>
          </p:nvPr>
        </p:nvSpPr>
        <p:spPr/>
        <p:txBody>
          <a:bodyPr/>
          <a:lstStyle/>
          <a:p>
            <a:pPr>
              <a:defRPr/>
            </a:pPr>
            <a:fld id="{52EFE5B8-CAA1-4E89-A09E-03D6843A5319}" type="slidenum">
              <a:rPr lang="ru-RU" smtClean="0"/>
              <a:pPr>
                <a:defRPr/>
              </a:pPr>
              <a:t>25</a:t>
            </a:fld>
            <a:endParaRPr lang="ru-RU"/>
          </a:p>
        </p:txBody>
      </p:sp>
    </p:spTree>
    <p:extLst>
      <p:ext uri="{BB962C8B-B14F-4D97-AF65-F5344CB8AC3E}">
        <p14:creationId xmlns:p14="http://schemas.microsoft.com/office/powerpoint/2010/main" val="403577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a:p>
        </p:txBody>
      </p:sp>
      <p:sp>
        <p:nvSpPr>
          <p:cNvPr id="4" name="Номер слайда 3"/>
          <p:cNvSpPr>
            <a:spLocks noGrp="1"/>
          </p:cNvSpPr>
          <p:nvPr>
            <p:ph type="sldNum" sz="quarter" idx="5"/>
          </p:nvPr>
        </p:nvSpPr>
        <p:spPr/>
        <p:txBody>
          <a:bodyPr/>
          <a:lstStyle/>
          <a:p>
            <a:pPr>
              <a:defRPr/>
            </a:pPr>
            <a:fld id="{6BF70D9B-A0C1-4EF3-A6A1-C51CDEBAF8BE}" type="slidenum">
              <a:rPr lang="ru-RU" smtClean="0"/>
              <a:pPr>
                <a:defRPr/>
              </a:pPr>
              <a:t>26</a:t>
            </a:fld>
            <a:endParaRPr lang="ru-RU"/>
          </a:p>
        </p:txBody>
      </p:sp>
    </p:spTree>
    <p:extLst>
      <p:ext uri="{BB962C8B-B14F-4D97-AF65-F5344CB8AC3E}">
        <p14:creationId xmlns:p14="http://schemas.microsoft.com/office/powerpoint/2010/main" val="14855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a:p>
        </p:txBody>
      </p:sp>
      <p:sp>
        <p:nvSpPr>
          <p:cNvPr id="4" name="Номер слайда 3"/>
          <p:cNvSpPr>
            <a:spLocks noGrp="1"/>
          </p:cNvSpPr>
          <p:nvPr>
            <p:ph type="sldNum" sz="quarter" idx="5"/>
          </p:nvPr>
        </p:nvSpPr>
        <p:spPr/>
        <p:txBody>
          <a:bodyPr/>
          <a:lstStyle/>
          <a:p>
            <a:pPr>
              <a:defRPr/>
            </a:pPr>
            <a:fld id="{65DA0B23-6CD0-482D-AE9C-618E1FB563A3}" type="slidenum">
              <a:rPr lang="ru-RU" smtClean="0"/>
              <a:pPr>
                <a:defRPr/>
              </a:pPr>
              <a:t>27</a:t>
            </a:fld>
            <a:endParaRPr lang="ru-RU"/>
          </a:p>
        </p:txBody>
      </p:sp>
    </p:spTree>
    <p:extLst>
      <p:ext uri="{BB962C8B-B14F-4D97-AF65-F5344CB8AC3E}">
        <p14:creationId xmlns:p14="http://schemas.microsoft.com/office/powerpoint/2010/main" val="325877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059079-9D34-4DAF-B6A4-4702848D8036}" type="slidenum">
              <a:rPr lang="ru-RU" smtClean="0"/>
              <a:pPr/>
              <a:t>45</a:t>
            </a:fld>
            <a:endParaRPr lang="ru-RU"/>
          </a:p>
        </p:txBody>
      </p:sp>
    </p:spTree>
    <p:extLst>
      <p:ext uri="{BB962C8B-B14F-4D97-AF65-F5344CB8AC3E}">
        <p14:creationId xmlns:p14="http://schemas.microsoft.com/office/powerpoint/2010/main" val="413810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DB95904D-9E1F-425F-962F-4B98720F88A6}" type="datetimeFigureOut">
              <a:rPr lang="ru-RU" smtClean="0"/>
              <a:pPr/>
              <a:t>24.06.2022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694ECC5B-0047-447E-8D08-036D4F62AC2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B95904D-9E1F-425F-962F-4B98720F88A6}" type="datetimeFigureOut">
              <a:rPr lang="ru-RU" smtClean="0"/>
              <a:pPr/>
              <a:t>24.06.2022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4ECC5B-0047-447E-8D08-036D4F62AC2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B95904D-9E1F-425F-962F-4B98720F88A6}" type="datetimeFigureOut">
              <a:rPr lang="ru-RU" smtClean="0"/>
              <a:pPr/>
              <a:t>24.06.2022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4ECC5B-0047-447E-8D08-036D4F62AC2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DB95904D-9E1F-425F-962F-4B98720F88A6}" type="datetimeFigureOut">
              <a:rPr lang="ru-RU" smtClean="0"/>
              <a:pPr/>
              <a:t>24.06.2022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4ECC5B-0047-447E-8D08-036D4F62AC2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DB95904D-9E1F-425F-962F-4B98720F88A6}" type="datetimeFigureOut">
              <a:rPr lang="ru-RU" smtClean="0"/>
              <a:pPr/>
              <a:t>24.06.2022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694ECC5B-0047-447E-8D08-036D4F62AC2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DB95904D-9E1F-425F-962F-4B98720F88A6}" type="datetimeFigureOut">
              <a:rPr lang="ru-RU" smtClean="0"/>
              <a:pPr/>
              <a:t>24.06.2022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4ECC5B-0047-447E-8D08-036D4F62AC2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DB95904D-9E1F-425F-962F-4B98720F88A6}" type="datetimeFigureOut">
              <a:rPr lang="ru-RU" smtClean="0"/>
              <a:pPr/>
              <a:t>24.06.2022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4ECC5B-0047-447E-8D08-036D4F62AC2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DB95904D-9E1F-425F-962F-4B98720F88A6}" type="datetimeFigureOut">
              <a:rPr lang="ru-RU" smtClean="0"/>
              <a:pPr/>
              <a:t>24.06.2022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4ECC5B-0047-447E-8D08-036D4F62AC2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95904D-9E1F-425F-962F-4B98720F88A6}" type="datetimeFigureOut">
              <a:rPr lang="ru-RU" smtClean="0"/>
              <a:pPr/>
              <a:t>24.06.2022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4ECC5B-0047-447E-8D08-036D4F62AC2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DB95904D-9E1F-425F-962F-4B98720F88A6}" type="datetimeFigureOut">
              <a:rPr lang="ru-RU" smtClean="0"/>
              <a:pPr/>
              <a:t>24.06.2022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4ECC5B-0047-447E-8D08-036D4F62AC2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DB95904D-9E1F-425F-962F-4B98720F88A6}" type="datetimeFigureOut">
              <a:rPr lang="ru-RU" smtClean="0"/>
              <a:pPr/>
              <a:t>24.06.2022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694ECC5B-0047-447E-8D08-036D4F62AC2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B95904D-9E1F-425F-962F-4B98720F88A6}" type="datetimeFigureOut">
              <a:rPr lang="ru-RU" smtClean="0"/>
              <a:pPr/>
              <a:t>24.06.2022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94ECC5B-0047-447E-8D08-036D4F62AC2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fontScale="77500" lnSpcReduction="20000"/>
          </a:bodyPr>
          <a:lstStyle/>
          <a:p>
            <a:r>
              <a:rPr lang="ru-RU" dirty="0"/>
              <a:t>Федеральный закон от 29.12.2014 № 458-ФЗ «О внесении изменений в Федеральный закон "Об отходах производства и потребления", отдельные законодательные акты Российской Федерации и признании утратившими силу отдельных законодательных актов</a:t>
            </a:r>
          </a:p>
        </p:txBody>
      </p:sp>
      <p:sp>
        <p:nvSpPr>
          <p:cNvPr id="2" name="Заголовок 1"/>
          <p:cNvSpPr>
            <a:spLocks noGrp="1"/>
          </p:cNvSpPr>
          <p:nvPr>
            <p:ph type="ctrTitle"/>
          </p:nvPr>
        </p:nvSpPr>
        <p:spPr/>
        <p:txBody>
          <a:bodyPr/>
          <a:lstStyle/>
          <a:p>
            <a:r>
              <a:rPr lang="ru-RU" dirty="0"/>
              <a:t>Новая система обращения с отходами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Прочие классификации отходов</a:t>
            </a:r>
          </a:p>
        </p:txBody>
      </p:sp>
      <p:sp>
        <p:nvSpPr>
          <p:cNvPr id="3" name="Объект 2"/>
          <p:cNvSpPr>
            <a:spLocks noGrp="1"/>
          </p:cNvSpPr>
          <p:nvPr>
            <p:ph sz="quarter" idx="1"/>
          </p:nvPr>
        </p:nvSpPr>
        <p:spPr/>
        <p:txBody>
          <a:bodyPr>
            <a:normAutofit fontScale="92500"/>
          </a:bodyPr>
          <a:lstStyle/>
          <a:p>
            <a:r>
              <a:rPr lang="ru-RU" dirty="0"/>
              <a:t>По состоянию различаются отходы твердые, жидкие и газообразные.</a:t>
            </a:r>
          </a:p>
          <a:p>
            <a:r>
              <a:rPr lang="ru-RU" dirty="0"/>
              <a:t> По месту возникновения отходы подразделяются на бытовые, промышленные и сельскохозяйственные. </a:t>
            </a:r>
          </a:p>
          <a:p>
            <a:r>
              <a:rPr lang="ru-RU" dirty="0"/>
              <a:t>По составу основным показателем можно считать происхождение отходов - органическое и неорганическое, а также сжигаемы отходы или нет. </a:t>
            </a:r>
          </a:p>
          <a:p>
            <a:r>
              <a:rPr lang="ru-RU" dirty="0"/>
              <a:t>Особую группу представляют собой отходы в виде энергии, называемые энергетическими (тепло, шум, радиоактивное излучение и т.п.).</a:t>
            </a:r>
          </a:p>
        </p:txBody>
      </p:sp>
    </p:spTree>
    <p:extLst>
      <p:ext uri="{BB962C8B-B14F-4D97-AF65-F5344CB8AC3E}">
        <p14:creationId xmlns:p14="http://schemas.microsoft.com/office/powerpoint/2010/main" val="121668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Обращение с отходами</a:t>
            </a:r>
          </a:p>
        </p:txBody>
      </p:sp>
      <p:sp>
        <p:nvSpPr>
          <p:cNvPr id="3" name="Объект 2"/>
          <p:cNvSpPr>
            <a:spLocks noGrp="1"/>
          </p:cNvSpPr>
          <p:nvPr>
            <p:ph sz="quarter" idx="1"/>
          </p:nvPr>
        </p:nvSpPr>
        <p:spPr/>
        <p:txBody>
          <a:bodyPr>
            <a:normAutofit lnSpcReduction="10000"/>
          </a:bodyPr>
          <a:lstStyle/>
          <a:p>
            <a:r>
              <a:rPr lang="ru-RU" dirty="0"/>
              <a:t>Все виды отходов производства и потребления по возможности использования можно разделить, с одной стороны, на вторичные материальные ресурсы (BMP), которые уже перерабатываются или переработка которых планируется, </a:t>
            </a:r>
          </a:p>
          <a:p>
            <a:r>
              <a:rPr lang="ru-RU" dirty="0"/>
              <a:t>и, </a:t>
            </a:r>
          </a:p>
          <a:p>
            <a:r>
              <a:rPr lang="ru-RU" dirty="0"/>
              <a:t>с другой стороны, на отходы, которые на данном этапе развития экономики перерабатывать нецелесообразно и которые неизбежно образуют безвозвратные потери.</a:t>
            </a:r>
          </a:p>
        </p:txBody>
      </p:sp>
    </p:spTree>
    <p:extLst>
      <p:ext uri="{BB962C8B-B14F-4D97-AF65-F5344CB8AC3E}">
        <p14:creationId xmlns:p14="http://schemas.microsoft.com/office/powerpoint/2010/main" val="2665496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Утилизация отходов</a:t>
            </a:r>
          </a:p>
        </p:txBody>
      </p:sp>
      <p:sp>
        <p:nvSpPr>
          <p:cNvPr id="3" name="Объект 2"/>
          <p:cNvSpPr>
            <a:spLocks noGrp="1"/>
          </p:cNvSpPr>
          <p:nvPr>
            <p:ph sz="quarter" idx="1"/>
          </p:nvPr>
        </p:nvSpPr>
        <p:spPr/>
        <p:txBody>
          <a:bodyPr>
            <a:normAutofit fontScale="92500"/>
          </a:bodyPr>
          <a:lstStyle/>
          <a:p>
            <a:r>
              <a:rPr lang="ru-RU" dirty="0"/>
              <a:t>Утилизируемые отходы перерабатываются на месте их образования или на других предприятиях, имеющих соответствующую технологию.</a:t>
            </a:r>
          </a:p>
          <a:p>
            <a:r>
              <a:rPr lang="ru-RU" dirty="0"/>
              <a:t> Некоторые </a:t>
            </a:r>
            <a:r>
              <a:rPr lang="ru-RU" dirty="0" err="1"/>
              <a:t>неутилизируемые</a:t>
            </a:r>
            <a:r>
              <a:rPr lang="ru-RU" dirty="0"/>
              <a:t> отходы в силу потери потребительских свойств в настоящее время не могут найти применения в современном производстве. Эти отходы </a:t>
            </a:r>
            <a:r>
              <a:rPr lang="ru-RU" dirty="0" err="1"/>
              <a:t>захораниваются</a:t>
            </a:r>
            <a:r>
              <a:rPr lang="ru-RU" dirty="0"/>
              <a:t>, если они не представляют опасности для окружающей среды</a:t>
            </a:r>
          </a:p>
          <a:p>
            <a:r>
              <a:rPr lang="ru-RU" dirty="0"/>
              <a:t>В случае опасности с санитарно-гигиенической точки зрения отходы могут </a:t>
            </a:r>
            <a:r>
              <a:rPr lang="ru-RU" dirty="0" err="1"/>
              <a:t>захораниваться</a:t>
            </a:r>
            <a:r>
              <a:rPr lang="ru-RU" dirty="0"/>
              <a:t> только после предварительного обезвреживания</a:t>
            </a:r>
          </a:p>
        </p:txBody>
      </p:sp>
    </p:spTree>
    <p:extLst>
      <p:ext uri="{BB962C8B-B14F-4D97-AF65-F5344CB8AC3E}">
        <p14:creationId xmlns:p14="http://schemas.microsoft.com/office/powerpoint/2010/main" val="126303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Классификация отходов по методам конечной переработки</a:t>
            </a:r>
          </a:p>
        </p:txBody>
      </p:sp>
      <p:sp>
        <p:nvSpPr>
          <p:cNvPr id="3" name="Объект 2"/>
          <p:cNvSpPr>
            <a:spLocks noGrp="1"/>
          </p:cNvSpPr>
          <p:nvPr>
            <p:ph sz="quarter" idx="1"/>
          </p:nvPr>
        </p:nvSpPr>
        <p:spPr/>
        <p:txBody>
          <a:bodyPr>
            <a:normAutofit fontScale="47500" lnSpcReduction="20000"/>
          </a:bodyPr>
          <a:lstStyle/>
          <a:p>
            <a:r>
              <a:rPr lang="ru-RU" dirty="0"/>
              <a:t>Разработана упрощенная схема классификации отходов и загрязнений по основным методам их конечной переработки — сжиганию или сушке с утилизацией тепла и учетом токсичности отходов. Согласно этому, отходы распределены на следующие десять групп: </a:t>
            </a:r>
          </a:p>
          <a:p>
            <a:r>
              <a:rPr lang="ru-RU" dirty="0"/>
              <a:t>I. </a:t>
            </a:r>
            <a:r>
              <a:rPr lang="ru-RU" dirty="0" err="1"/>
              <a:t>Неутилизируемые</a:t>
            </a:r>
            <a:r>
              <a:rPr lang="ru-RU" dirty="0"/>
              <a:t> отходы на основе нефти (не принимаемые на регенерацию отходы масел, жидкие отходы с поверхности очистных сооружений и т.п.); </a:t>
            </a:r>
          </a:p>
          <a:p>
            <a:r>
              <a:rPr lang="ru-RU" dirty="0"/>
              <a:t>П. Смазочно-охлаждающие жидкости (СОЖ) (</a:t>
            </a:r>
            <a:r>
              <a:rPr lang="ru-RU" dirty="0" err="1"/>
              <a:t>ионогенные</a:t>
            </a:r>
            <a:r>
              <a:rPr lang="ru-RU" dirty="0"/>
              <a:t>, неионогенные, смешанные); </a:t>
            </a:r>
          </a:p>
          <a:p>
            <a:r>
              <a:rPr lang="ru-RU" dirty="0"/>
              <a:t>Ш. Растворители и промывочные жидкости нефтяного и не нефтяного происхождения (галогеносодержащие и остальные); </a:t>
            </a:r>
          </a:p>
          <a:p>
            <a:r>
              <a:rPr lang="ru-RU" dirty="0"/>
              <a:t>IV. Пастообразные горючие отходы (отработанные консистентные смазки, дохи, краски, клеевые отходы, жиры и пр.); </a:t>
            </a:r>
          </a:p>
          <a:p>
            <a:r>
              <a:rPr lang="ru-RU" dirty="0"/>
              <a:t>V. Осадки нефтесодержащих сточных вод локальных очистных сооружений; </a:t>
            </a:r>
          </a:p>
          <a:p>
            <a:r>
              <a:rPr lang="ru-RU" dirty="0"/>
              <a:t>VI. Гальванические шламы (отдельно содержащие хром, никель, кадмий, медь, свинец, циан-группу и др.); </a:t>
            </a:r>
          </a:p>
          <a:p>
            <a:r>
              <a:rPr lang="ru-RU" dirty="0"/>
              <a:t>VII. Твердые горючие отходы (промасленная ветошь, </a:t>
            </a:r>
            <a:r>
              <a:rPr lang="ru-RU" dirty="0" err="1"/>
              <a:t>использованая</a:t>
            </a:r>
            <a:r>
              <a:rPr lang="ru-RU" dirty="0"/>
              <a:t> упаковка и тара из древесины, прочий производственный мусор);</a:t>
            </a:r>
          </a:p>
          <a:p>
            <a:r>
              <a:rPr lang="ru-RU" dirty="0"/>
              <a:t> VIII. Отходы полимерных материалов, не принимаемые на переработку (избыточное количество резиновых отходов, изношенных покрышек, некоторые виды пластмассовых отходов, отдельно </a:t>
            </a:r>
            <a:r>
              <a:rPr lang="ru-RU" dirty="0" err="1"/>
              <a:t>термоцласты</a:t>
            </a:r>
            <a:r>
              <a:rPr lang="ru-RU" dirty="0"/>
              <a:t> и реактопласты);</a:t>
            </a:r>
          </a:p>
          <a:p>
            <a:r>
              <a:rPr lang="ru-RU" dirty="0"/>
              <a:t> IX. Кислоты и щелочи (включая кислые и щелочные отходы гальванических производств); </a:t>
            </a:r>
          </a:p>
          <a:p>
            <a:r>
              <a:rPr lang="ru-RU" dirty="0"/>
              <a:t>X. Прочие токсичные отходы, которые целесообразно перерабатывать на специальных предприятиях и установках (например, ртутные лампы, некоторые специфические отходы химических производств), а также отходы, подлежащие захоронению и складированию</a:t>
            </a:r>
          </a:p>
        </p:txBody>
      </p:sp>
    </p:spTree>
    <p:extLst>
      <p:ext uri="{BB962C8B-B14F-4D97-AF65-F5344CB8AC3E}">
        <p14:creationId xmlns:p14="http://schemas.microsoft.com/office/powerpoint/2010/main" val="312487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Федеральный классификационный каталог отходов</a:t>
            </a:r>
          </a:p>
        </p:txBody>
      </p:sp>
      <p:sp>
        <p:nvSpPr>
          <p:cNvPr id="3" name="Объект 2"/>
          <p:cNvSpPr>
            <a:spLocks noGrp="1"/>
          </p:cNvSpPr>
          <p:nvPr>
            <p:ph sz="quarter" idx="1"/>
          </p:nvPr>
        </p:nvSpPr>
        <p:spPr/>
        <p:txBody>
          <a:bodyPr>
            <a:normAutofit fontScale="70000" lnSpcReduction="20000"/>
          </a:bodyPr>
          <a:lstStyle/>
          <a:p>
            <a:r>
              <a:rPr lang="ru-RU" dirty="0"/>
              <a:t>Принят Федеральный классификационный каталог отходов, имеющий пять уровней классификации, расположенных по иерархическому принципу: блоки, группы, подгруппы, позиции, субпозиции. </a:t>
            </a:r>
          </a:p>
          <a:p>
            <a:r>
              <a:rPr lang="ru-RU" dirty="0"/>
              <a:t>Высшим уровнем классификации являются блоки, сформированные по признаку происхождения отходов. Таких блоков в каталоге четыре, и они обозначены следующими цифрами 1 - отходы органические природного происхождения, 3 - отходы минерального происхождения, 5 - отходы химического происхождения, 9 - отходы коммунальные (включая бытовые). </a:t>
            </a:r>
          </a:p>
          <a:p>
            <a:r>
              <a:rPr lang="ru-RU" dirty="0"/>
              <a:t>Цифры 2, 4, 6, 7, 8 оставлены для обозначения резервных блоков в принятой системе кодирования. В основу выделения различных групп внутри блоков положен признак (а) - происхождение исходного сырья, подгрупп внутри групп – признак (б) - производственная (технологическая) принадлежность позиций, внутри подгрупп – признак (в) - химический состав и химические свойства, субпозиций внутри позиций – признак (г) - агрегатное состояние и другие свойства</a:t>
            </a:r>
          </a:p>
        </p:txBody>
      </p:sp>
    </p:spTree>
    <p:extLst>
      <p:ext uri="{BB962C8B-B14F-4D97-AF65-F5344CB8AC3E}">
        <p14:creationId xmlns:p14="http://schemas.microsoft.com/office/powerpoint/2010/main" val="3121644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Кодирование отхода по ФККО</a:t>
            </a:r>
          </a:p>
        </p:txBody>
      </p:sp>
      <p:pic>
        <p:nvPicPr>
          <p:cNvPr id="5" name="Объект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600200" y="1447800"/>
            <a:ext cx="6400800" cy="4572000"/>
          </a:xfrm>
        </p:spPr>
      </p:pic>
    </p:spTree>
    <p:extLst>
      <p:ext uri="{BB962C8B-B14F-4D97-AF65-F5344CB8AC3E}">
        <p14:creationId xmlns:p14="http://schemas.microsoft.com/office/powerpoint/2010/main" val="261232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Расшифровка кода ФККО</a:t>
            </a:r>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14400" y="2116065"/>
            <a:ext cx="7772400" cy="3235470"/>
          </a:xfrm>
        </p:spPr>
      </p:pic>
    </p:spTree>
    <p:extLst>
      <p:ext uri="{BB962C8B-B14F-4D97-AF65-F5344CB8AC3E}">
        <p14:creationId xmlns:p14="http://schemas.microsoft.com/office/powerpoint/2010/main" val="25199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Коды ТКО уличный мусор </a:t>
            </a:r>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14400" y="1547812"/>
            <a:ext cx="7772400" cy="4371975"/>
          </a:xfrm>
        </p:spPr>
      </p:pic>
    </p:spTree>
    <p:extLst>
      <p:ext uri="{BB962C8B-B14F-4D97-AF65-F5344CB8AC3E}">
        <p14:creationId xmlns:p14="http://schemas.microsoft.com/office/powerpoint/2010/main" val="2583772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Классификация ртутьсодержащих отходов</a:t>
            </a:r>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52600" y="1447800"/>
            <a:ext cx="6096000" cy="4572000"/>
          </a:xfrm>
        </p:spPr>
      </p:pic>
    </p:spTree>
    <p:extLst>
      <p:ext uri="{BB962C8B-B14F-4D97-AF65-F5344CB8AC3E}">
        <p14:creationId xmlns:p14="http://schemas.microsoft.com/office/powerpoint/2010/main" val="114322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Методы переработки, утилизации и обезвреживания отходов</a:t>
            </a:r>
          </a:p>
        </p:txBody>
      </p:sp>
      <p:sp>
        <p:nvSpPr>
          <p:cNvPr id="3" name="Объект 2"/>
          <p:cNvSpPr>
            <a:spLocks noGrp="1"/>
          </p:cNvSpPr>
          <p:nvPr>
            <p:ph sz="quarter" idx="1"/>
          </p:nvPr>
        </p:nvSpPr>
        <p:spPr/>
        <p:txBody>
          <a:bodyPr>
            <a:normAutofit fontScale="55000" lnSpcReduction="20000"/>
          </a:bodyPr>
          <a:lstStyle/>
          <a:p>
            <a:r>
              <a:rPr lang="ru-RU" dirty="0"/>
              <a:t>Переработка отходов — технологическая операция или совокупность технологических операций, в результате которых из отходов производится один или несколько видов товарной продукции.</a:t>
            </a:r>
          </a:p>
          <a:p>
            <a:r>
              <a:rPr lang="ru-RU" dirty="0"/>
              <a:t> Утилизация отходов более широкое понятие, чем переработка, так как включает все виды их использования, в том числе в качестве топлива для получения тепла и энергии, а также для полива земель в сельском хозяйстве, закладки выработанного горного пространства и т.д.</a:t>
            </a:r>
          </a:p>
          <a:p>
            <a:r>
              <a:rPr lang="ru-RU" dirty="0"/>
              <a:t> Рекуперация отходов (от лат. </a:t>
            </a:r>
            <a:r>
              <a:rPr lang="ru-RU" dirty="0" err="1"/>
              <a:t>recuperatio</a:t>
            </a:r>
            <a:r>
              <a:rPr lang="ru-RU" dirty="0"/>
              <a:t> – получение обратно) – технологический процесс обработки отходов с целью повторного использования их компонентов, как правило, в том же технологическом процессе, где произошло образование отходов. </a:t>
            </a:r>
          </a:p>
          <a:p>
            <a:r>
              <a:rPr lang="ru-RU" dirty="0"/>
              <a:t>Регенерация отходов – использование полезных компонентов, заключенных в отходах, для новых технологических циклов (обычно другого типа). </a:t>
            </a:r>
          </a:p>
          <a:p>
            <a:r>
              <a:rPr lang="ru-RU" dirty="0" err="1"/>
              <a:t>Рециклинг</a:t>
            </a:r>
            <a:r>
              <a:rPr lang="ru-RU" dirty="0"/>
              <a:t> – процесс возвращения отходов, сбросов и выбросов в процессы </a:t>
            </a:r>
            <a:r>
              <a:rPr lang="ru-RU" dirty="0" err="1"/>
              <a:t>техногенеза</a:t>
            </a:r>
            <a:r>
              <a:rPr lang="ru-RU" dirty="0"/>
              <a:t>. Возможны два варианта </a:t>
            </a:r>
            <a:r>
              <a:rPr lang="ru-RU" dirty="0" err="1"/>
              <a:t>рециклинга</a:t>
            </a:r>
            <a:r>
              <a:rPr lang="ru-RU" dirty="0"/>
              <a:t>: 1) повторное использование отходов по тому же назначению, например, стеклянных бутылок после их соответствующей обработки; 2) возврат отходов после их соответствующей обработки в производственный цикл, например, жестяных банок – в производство стали, макулатуры – в производство бумаги и картона. </a:t>
            </a:r>
          </a:p>
          <a:p>
            <a:r>
              <a:rPr lang="ru-RU" dirty="0"/>
              <a:t>Обезвреживание отходов — технологическая операция или совокупность операций, в результате которых первичное токсичное вещество или группа веществ превращаются в нейтральные нетоксичные и неразлагающиеся соединения</a:t>
            </a:r>
          </a:p>
        </p:txBody>
      </p:sp>
    </p:spTree>
    <p:extLst>
      <p:ext uri="{BB962C8B-B14F-4D97-AF65-F5344CB8AC3E}">
        <p14:creationId xmlns:p14="http://schemas.microsoft.com/office/powerpoint/2010/main" val="334710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Новая система обращения с отходами </a:t>
            </a:r>
          </a:p>
        </p:txBody>
      </p:sp>
      <p:pic>
        <p:nvPicPr>
          <p:cNvPr id="4" name="Содержимое 3" descr="fd68e614e54c7df63ee45ca92e06ff05.jpg"/>
          <p:cNvPicPr>
            <a:picLocks noGrp="1" noChangeAspect="1"/>
          </p:cNvPicPr>
          <p:nvPr>
            <p:ph sz="quarter" idx="1"/>
          </p:nvPr>
        </p:nvPicPr>
        <p:blipFill>
          <a:blip r:embed="rId2" cstate="print"/>
          <a:stretch>
            <a:fillRect/>
          </a:stretch>
        </p:blipFill>
        <p:spPr>
          <a:xfrm>
            <a:off x="883920" y="1842452"/>
            <a:ext cx="6614160" cy="4389120"/>
          </a:xfrm>
        </p:spPr>
      </p:pic>
    </p:spTree>
    <p:extLst>
      <p:ext uri="{BB962C8B-B14F-4D97-AF65-F5344CB8AC3E}">
        <p14:creationId xmlns:p14="http://schemas.microsoft.com/office/powerpoint/2010/main" val="517075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Основными направлениями ликвидации и переработки твердых промышленных отходов</a:t>
            </a:r>
          </a:p>
        </p:txBody>
      </p:sp>
      <p:sp>
        <p:nvSpPr>
          <p:cNvPr id="3" name="Объект 2"/>
          <p:cNvSpPr>
            <a:spLocks noGrp="1"/>
          </p:cNvSpPr>
          <p:nvPr>
            <p:ph sz="quarter" idx="1"/>
          </p:nvPr>
        </p:nvSpPr>
        <p:spPr/>
        <p:txBody>
          <a:bodyPr/>
          <a:lstStyle/>
          <a:p>
            <a:r>
              <a:rPr lang="ru-RU" dirty="0"/>
              <a:t>Основными направлениями ликвидации и переработки твердых промышленных отходов (кроме </a:t>
            </a:r>
            <a:r>
              <a:rPr lang="ru-RU" dirty="0" err="1"/>
              <a:t>металлоотходов</a:t>
            </a:r>
            <a:r>
              <a:rPr lang="ru-RU" dirty="0"/>
              <a:t>) являются вывоз и захоронение на полигонах, сжигание, складирование и хранение на территории промышленного предприятия до появления новой технологии переработки их в полезные продукты (сырье).</a:t>
            </a:r>
          </a:p>
        </p:txBody>
      </p:sp>
    </p:spTree>
    <p:extLst>
      <p:ext uri="{BB962C8B-B14F-4D97-AF65-F5344CB8AC3E}">
        <p14:creationId xmlns:p14="http://schemas.microsoft.com/office/powerpoint/2010/main" val="601495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Переработка отходов на полигонах</a:t>
            </a:r>
          </a:p>
        </p:txBody>
      </p:sp>
      <p:sp>
        <p:nvSpPr>
          <p:cNvPr id="3" name="Объект 2"/>
          <p:cNvSpPr>
            <a:spLocks noGrp="1"/>
          </p:cNvSpPr>
          <p:nvPr>
            <p:ph sz="quarter" idx="1"/>
          </p:nvPr>
        </p:nvSpPr>
        <p:spPr/>
        <p:txBody>
          <a:bodyPr/>
          <a:lstStyle/>
          <a:p>
            <a:r>
              <a:rPr lang="ru-RU" dirty="0"/>
              <a:t>Переработка отходов на полигонах предусматривает использование физико-химических методов; термическое обезвреживание с утилизацией теплоты, </a:t>
            </a:r>
            <a:r>
              <a:rPr lang="ru-RU" dirty="0" err="1"/>
              <a:t>демеркуризацию</a:t>
            </a:r>
            <a:r>
              <a:rPr lang="ru-RU" dirty="0"/>
              <a:t> ламп с утилизацией ртути и других ценных металлов, прокаливание песка и формовочной земли, подрыв баллонов в специальной камере, затаривание отходов в герметичные контейнеры и их захоронение.</a:t>
            </a:r>
          </a:p>
        </p:txBody>
      </p:sp>
    </p:spTree>
    <p:extLst>
      <p:ext uri="{BB962C8B-B14F-4D97-AF65-F5344CB8AC3E}">
        <p14:creationId xmlns:p14="http://schemas.microsoft.com/office/powerpoint/2010/main" val="252086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Методы переработки ТКО</a:t>
            </a:r>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55576" y="1447800"/>
            <a:ext cx="8136904" cy="5319768"/>
          </a:xfrm>
        </p:spPr>
      </p:pic>
    </p:spTree>
    <p:extLst>
      <p:ext uri="{BB962C8B-B14F-4D97-AF65-F5344CB8AC3E}">
        <p14:creationId xmlns:p14="http://schemas.microsoft.com/office/powerpoint/2010/main" val="31624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7504" y="116632"/>
            <a:ext cx="9429300" cy="6669360"/>
          </a:xfrm>
        </p:spPr>
      </p:pic>
    </p:spTree>
    <p:extLst>
      <p:ext uri="{BB962C8B-B14F-4D97-AF65-F5344CB8AC3E}">
        <p14:creationId xmlns:p14="http://schemas.microsoft.com/office/powerpoint/2010/main" val="1595497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Потенциал утилизации и переработки основных фракций ТКО</a:t>
            </a:r>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43608" y="1447800"/>
            <a:ext cx="6804992" cy="5103744"/>
          </a:xfrm>
        </p:spPr>
      </p:pic>
    </p:spTree>
    <p:extLst>
      <p:ext uri="{BB962C8B-B14F-4D97-AF65-F5344CB8AC3E}">
        <p14:creationId xmlns:p14="http://schemas.microsoft.com/office/powerpoint/2010/main" val="1817945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Рисунок 1" descr="http://b-mag.ru/wp-content/uploads/2014/04/2014-04-recycling1-01.jpg"/>
          <p:cNvPicPr>
            <a:picLocks noChangeAspect="1" noChangeArrowheads="1"/>
          </p:cNvPicPr>
          <p:nvPr/>
        </p:nvPicPr>
        <p:blipFill>
          <a:blip r:embed="rId3" cstate="print"/>
          <a:srcRect/>
          <a:stretch>
            <a:fillRect/>
          </a:stretch>
        </p:blipFill>
        <p:spPr bwMode="auto">
          <a:xfrm>
            <a:off x="1474788" y="765175"/>
            <a:ext cx="6750050" cy="56165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
          <p:cNvSpPr txBox="1">
            <a:spLocks noChangeArrowheads="1"/>
          </p:cNvSpPr>
          <p:nvPr/>
        </p:nvSpPr>
        <p:spPr bwMode="auto">
          <a:xfrm>
            <a:off x="539750" y="622300"/>
            <a:ext cx="8208963" cy="923925"/>
          </a:xfrm>
          <a:prstGeom prst="rect">
            <a:avLst/>
          </a:prstGeom>
          <a:noFill/>
          <a:ln w="9525">
            <a:noFill/>
            <a:miter lim="800000"/>
            <a:headEnd/>
            <a:tailEnd/>
          </a:ln>
        </p:spPr>
        <p:txBody>
          <a:bodyPr lIns="0" tIns="0" rIns="0" bIns="0">
            <a:spAutoFit/>
          </a:bodyPr>
          <a:lstStyle/>
          <a:p>
            <a:pPr algn="ctr" eaLnBrk="0" hangingPunct="0"/>
            <a:r>
              <a:rPr lang="ru-RU" altLang="ru-RU" sz="2000" b="1" dirty="0">
                <a:latin typeface="Verdana" pitchFamily="34" charset="0"/>
              </a:rPr>
              <a:t>Динамика образования и использования отходов производства и потребления в Российской Федерации за 2010-2014 гг.</a:t>
            </a:r>
          </a:p>
        </p:txBody>
      </p:sp>
      <p:graphicFrame>
        <p:nvGraphicFramePr>
          <p:cNvPr id="7" name="Диаграмма 6"/>
          <p:cNvGraphicFramePr/>
          <p:nvPr/>
        </p:nvGraphicFramePr>
        <p:xfrm>
          <a:off x="1115616" y="1556792"/>
          <a:ext cx="6912768" cy="50411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2843213" y="158750"/>
            <a:ext cx="6265862" cy="246221"/>
          </a:xfrm>
          <a:prstGeom prst="rect">
            <a:avLst/>
          </a:prstGeom>
          <a:noFill/>
          <a:ln w="9525">
            <a:noFill/>
            <a:miter lim="800000"/>
            <a:headEnd/>
            <a:tailEnd/>
          </a:ln>
        </p:spPr>
        <p:txBody>
          <a:bodyPr>
            <a:spAutoFit/>
          </a:bodyPr>
          <a:lstStyle/>
          <a:p>
            <a:pPr algn="r"/>
            <a:r>
              <a:rPr lang="ru-RU" altLang="ru-RU" sz="1000" dirty="0">
                <a:latin typeface="Verdana" pitchFamily="34" charset="0"/>
              </a:rPr>
              <a:t>		</a:t>
            </a:r>
            <a:r>
              <a:rPr lang="ru-RU" altLang="ru-RU" sz="1000" b="1" dirty="0">
                <a:latin typeface="Verdana" pitchFamily="34" charset="0"/>
              </a:rPr>
              <a:t>	</a:t>
            </a:r>
          </a:p>
        </p:txBody>
      </p:sp>
      <p:sp>
        <p:nvSpPr>
          <p:cNvPr id="7172" name="TextBox 3"/>
          <p:cNvSpPr txBox="1">
            <a:spLocks noChangeArrowheads="1"/>
          </p:cNvSpPr>
          <p:nvPr/>
        </p:nvSpPr>
        <p:spPr bwMode="auto">
          <a:xfrm>
            <a:off x="539750" y="622300"/>
            <a:ext cx="8208963" cy="923925"/>
          </a:xfrm>
          <a:prstGeom prst="rect">
            <a:avLst/>
          </a:prstGeom>
          <a:noFill/>
          <a:ln w="9525">
            <a:noFill/>
            <a:miter lim="800000"/>
            <a:headEnd/>
            <a:tailEnd/>
          </a:ln>
        </p:spPr>
        <p:txBody>
          <a:bodyPr lIns="0" tIns="0" rIns="0" bIns="0">
            <a:spAutoFit/>
          </a:bodyPr>
          <a:lstStyle/>
          <a:p>
            <a:pPr algn="ctr" eaLnBrk="0" hangingPunct="0"/>
            <a:r>
              <a:rPr lang="ru-RU" altLang="ru-RU" sz="2000" b="1">
                <a:latin typeface="Verdana" pitchFamily="34" charset="0"/>
              </a:rPr>
              <a:t>Динамика образования и использования твердых коммунальных отходов в Российской Федерации за 2010-2014 гг.</a:t>
            </a:r>
          </a:p>
        </p:txBody>
      </p:sp>
      <p:graphicFrame>
        <p:nvGraphicFramePr>
          <p:cNvPr id="6" name="Диаграмма 5"/>
          <p:cNvGraphicFramePr/>
          <p:nvPr/>
        </p:nvGraphicFramePr>
        <p:xfrm>
          <a:off x="539552" y="1412776"/>
          <a:ext cx="8352928"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Законодательство об обращении с отходами в РФ</a:t>
            </a:r>
          </a:p>
        </p:txBody>
      </p:sp>
      <p:sp>
        <p:nvSpPr>
          <p:cNvPr id="3" name="Содержимое 2"/>
          <p:cNvSpPr>
            <a:spLocks noGrp="1"/>
          </p:cNvSpPr>
          <p:nvPr>
            <p:ph sz="quarter" idx="1"/>
          </p:nvPr>
        </p:nvSpPr>
        <p:spPr/>
        <p:txBody>
          <a:bodyPr>
            <a:normAutofit fontScale="47500" lnSpcReduction="20000"/>
          </a:bodyPr>
          <a:lstStyle/>
          <a:p>
            <a:r>
              <a:rPr lang="ru-RU" sz="4200" dirty="0"/>
              <a:t>Федеральный закон от 24.06.1998 г. </a:t>
            </a:r>
            <a:r>
              <a:rPr lang="ru-RU" sz="4200" b="1" dirty="0"/>
              <a:t>N 89-ФЗ (ред. от 29.12.2015) «Об отходах производства и потребления» </a:t>
            </a:r>
            <a:endParaRPr lang="ru-RU" b="1" dirty="0"/>
          </a:p>
          <a:p>
            <a:pPr marL="0" indent="0">
              <a:buNone/>
            </a:pPr>
            <a:r>
              <a:rPr lang="ru-RU" b="1" dirty="0"/>
              <a:t>Изменения: </a:t>
            </a:r>
          </a:p>
          <a:p>
            <a:r>
              <a:rPr lang="ru-RU" b="1" dirty="0"/>
              <a:t>от 10.01.2003 </a:t>
            </a:r>
            <a:r>
              <a:rPr lang="en-US" b="1" dirty="0"/>
              <a:t>N 15-</a:t>
            </a:r>
            <a:r>
              <a:rPr lang="ru-RU" b="1" dirty="0"/>
              <a:t>ФЗ, от 22.08.2004 </a:t>
            </a:r>
            <a:r>
              <a:rPr lang="en-US" b="1" dirty="0"/>
              <a:t>N 122-</a:t>
            </a:r>
            <a:r>
              <a:rPr lang="ru-RU" b="1" dirty="0"/>
              <a:t>ФЗ (ред. 29.12.2004),</a:t>
            </a:r>
          </a:p>
          <a:p>
            <a:r>
              <a:rPr lang="ru-RU" b="1" dirty="0"/>
              <a:t>от 09.05.2005 </a:t>
            </a:r>
            <a:r>
              <a:rPr lang="en-US" b="1" dirty="0"/>
              <a:t>N 45-</a:t>
            </a:r>
            <a:r>
              <a:rPr lang="ru-RU" b="1" dirty="0"/>
              <a:t>ФЗ, от 31.12.2005 </a:t>
            </a:r>
            <a:r>
              <a:rPr lang="en-US" b="1" dirty="0"/>
              <a:t>N 199-</a:t>
            </a:r>
            <a:r>
              <a:rPr lang="ru-RU" b="1" dirty="0"/>
              <a:t>ФЗ, от 18.12.2006 </a:t>
            </a:r>
            <a:r>
              <a:rPr lang="en-US" b="1" dirty="0"/>
              <a:t>N 232-</a:t>
            </a:r>
            <a:r>
              <a:rPr lang="ru-RU" b="1" dirty="0"/>
              <a:t>ФЗ,</a:t>
            </a:r>
          </a:p>
          <a:p>
            <a:r>
              <a:rPr lang="ru-RU" b="1" dirty="0"/>
              <a:t>от 08.11.2007 </a:t>
            </a:r>
            <a:r>
              <a:rPr lang="en-US" b="1" dirty="0"/>
              <a:t>N 258-</a:t>
            </a:r>
            <a:r>
              <a:rPr lang="ru-RU" b="1" dirty="0"/>
              <a:t>ФЗ, от 23.07.2008 </a:t>
            </a:r>
            <a:r>
              <a:rPr lang="en-US" b="1" dirty="0"/>
              <a:t>N 160-</a:t>
            </a:r>
            <a:r>
              <a:rPr lang="ru-RU" b="1" dirty="0"/>
              <a:t>ФЗ, от 08.11.2008 </a:t>
            </a:r>
            <a:r>
              <a:rPr lang="en-US" b="1" dirty="0"/>
              <a:t>N 196-</a:t>
            </a:r>
            <a:r>
              <a:rPr lang="ru-RU" b="1" dirty="0"/>
              <a:t>ФЗ,</a:t>
            </a:r>
          </a:p>
          <a:p>
            <a:r>
              <a:rPr lang="ru-RU" b="1" dirty="0"/>
              <a:t>от 30.12.2008 </a:t>
            </a:r>
            <a:r>
              <a:rPr lang="en-US" b="1" dirty="0"/>
              <a:t>N 309-</a:t>
            </a:r>
            <a:r>
              <a:rPr lang="ru-RU" b="1" dirty="0"/>
              <a:t>ФЗ, от 18.07.2011 </a:t>
            </a:r>
            <a:r>
              <a:rPr lang="en-US" b="1" dirty="0"/>
              <a:t>N 242-</a:t>
            </a:r>
            <a:r>
              <a:rPr lang="ru-RU" b="1" dirty="0"/>
              <a:t>ФЗ, от 19.07.2011 </a:t>
            </a:r>
            <a:r>
              <a:rPr lang="en-US" b="1" dirty="0"/>
              <a:t>N 248-</a:t>
            </a:r>
            <a:r>
              <a:rPr lang="ru-RU" b="1" dirty="0"/>
              <a:t>ФЗ,</a:t>
            </a:r>
          </a:p>
          <a:p>
            <a:r>
              <a:rPr lang="ru-RU" b="1" dirty="0"/>
              <a:t>от 07.11.2011 </a:t>
            </a:r>
            <a:r>
              <a:rPr lang="en-US" b="1" dirty="0"/>
              <a:t>N 303-</a:t>
            </a:r>
            <a:r>
              <a:rPr lang="ru-RU" b="1" dirty="0"/>
              <a:t>ФЗ, от 21.11.2011 </a:t>
            </a:r>
            <a:r>
              <a:rPr lang="en-US" b="1" dirty="0"/>
              <a:t>N 331-</a:t>
            </a:r>
            <a:r>
              <a:rPr lang="ru-RU" b="1" dirty="0"/>
              <a:t>ФЗ, от 25.06.2012 </a:t>
            </a:r>
            <a:r>
              <a:rPr lang="en-US" b="1" dirty="0"/>
              <a:t>N 93-</a:t>
            </a:r>
            <a:r>
              <a:rPr lang="ru-RU" b="1" dirty="0"/>
              <a:t>ФЗ,</a:t>
            </a:r>
          </a:p>
          <a:p>
            <a:r>
              <a:rPr lang="ru-RU" b="1" dirty="0"/>
              <a:t>от 29.06.2012 </a:t>
            </a:r>
            <a:r>
              <a:rPr lang="en-US" b="1" dirty="0"/>
              <a:t>N 96-</a:t>
            </a:r>
            <a:r>
              <a:rPr lang="ru-RU" b="1" dirty="0"/>
              <a:t>ФЗ, от 28.07.2012 </a:t>
            </a:r>
            <a:r>
              <a:rPr lang="en-US" b="1" dirty="0"/>
              <a:t>N 128-</a:t>
            </a:r>
            <a:r>
              <a:rPr lang="ru-RU" b="1" dirty="0"/>
              <a:t>ФЗ, от 23.07.2013 </a:t>
            </a:r>
            <a:r>
              <a:rPr lang="en-US" b="1" dirty="0"/>
              <a:t>N 226-</a:t>
            </a:r>
            <a:r>
              <a:rPr lang="ru-RU" b="1" dirty="0"/>
              <a:t>ФЗ,</a:t>
            </a:r>
          </a:p>
          <a:p>
            <a:r>
              <a:rPr lang="ru-RU" b="1" dirty="0"/>
              <a:t>от 21.10.2013 </a:t>
            </a:r>
            <a:r>
              <a:rPr lang="en-US" b="1" dirty="0"/>
              <a:t>N 278-</a:t>
            </a:r>
            <a:r>
              <a:rPr lang="ru-RU" b="1" dirty="0"/>
              <a:t>ФЗ, от 25.11.2013 </a:t>
            </a:r>
            <a:r>
              <a:rPr lang="en-US" b="1" dirty="0"/>
              <a:t>N 317-</a:t>
            </a:r>
            <a:r>
              <a:rPr lang="ru-RU" b="1" dirty="0"/>
              <a:t>ФЗ,</a:t>
            </a:r>
          </a:p>
          <a:p>
            <a:r>
              <a:rPr lang="ru-RU" b="1" dirty="0"/>
              <a:t>от 21.07.2014 </a:t>
            </a:r>
            <a:r>
              <a:rPr lang="en-US" b="1" dirty="0"/>
              <a:t>N 219-</a:t>
            </a:r>
            <a:r>
              <a:rPr lang="ru-RU" b="1" dirty="0"/>
              <a:t>ФЗ (ред. 29.12.2014), от 21.07.2014 </a:t>
            </a:r>
            <a:r>
              <a:rPr lang="en-US" b="1" dirty="0"/>
              <a:t>N 261-</a:t>
            </a:r>
            <a:r>
              <a:rPr lang="ru-RU" b="1" dirty="0"/>
              <a:t>ФЗ,</a:t>
            </a:r>
          </a:p>
          <a:p>
            <a:r>
              <a:rPr lang="ru-RU" b="1" dirty="0"/>
              <a:t>от 29.12.2014 </a:t>
            </a:r>
            <a:r>
              <a:rPr lang="en-US" b="1" dirty="0"/>
              <a:t>N 458-</a:t>
            </a:r>
            <a:r>
              <a:rPr lang="ru-RU" b="1" dirty="0"/>
              <a:t>ФЗ (ред. 28.11.2015), от 29.12.2014 </a:t>
            </a:r>
            <a:r>
              <a:rPr lang="en-US" b="1" dirty="0"/>
              <a:t>N 485-</a:t>
            </a:r>
            <a:r>
              <a:rPr lang="ru-RU" b="1" dirty="0"/>
              <a:t>ФЗ,</a:t>
            </a:r>
          </a:p>
          <a:p>
            <a:r>
              <a:rPr lang="ru-RU" b="1" dirty="0"/>
              <a:t>от 29.06.2015 </a:t>
            </a:r>
            <a:r>
              <a:rPr lang="en-US" b="1" dirty="0"/>
              <a:t>N 203-</a:t>
            </a:r>
            <a:r>
              <a:rPr lang="ru-RU" b="1" dirty="0"/>
              <a:t>ФЗ, от 13.07.2015 </a:t>
            </a:r>
            <a:r>
              <a:rPr lang="en-US" b="1" dirty="0"/>
              <a:t>N 224-</a:t>
            </a:r>
            <a:r>
              <a:rPr lang="ru-RU" b="1" dirty="0"/>
              <a:t>ФЗ, от 29.12.2015 </a:t>
            </a:r>
            <a:r>
              <a:rPr lang="en-US" b="1" dirty="0"/>
              <a:t>N 392-</a:t>
            </a:r>
            <a:r>
              <a:rPr lang="ru-RU" b="1" dirty="0"/>
              <a:t>ФЗ,</a:t>
            </a:r>
          </a:p>
          <a:p>
            <a:r>
              <a:rPr lang="ru-RU" b="1" dirty="0"/>
              <a:t>от 29.12.2015 </a:t>
            </a:r>
            <a:r>
              <a:rPr lang="en-US" b="1" dirty="0"/>
              <a:t>N 404-</a:t>
            </a:r>
            <a:r>
              <a:rPr lang="ru-RU" b="1" dirty="0"/>
              <a:t>ФЗ, от 05.04.2016 </a:t>
            </a:r>
            <a:r>
              <a:rPr lang="en-US" b="1" dirty="0"/>
              <a:t>N 104-</a:t>
            </a:r>
            <a:r>
              <a:rPr lang="ru-RU" b="1" dirty="0"/>
              <a:t>ФЗ, от 03.07.2016 </a:t>
            </a:r>
            <a:r>
              <a:rPr lang="en-US" b="1" dirty="0"/>
              <a:t>N 254-</a:t>
            </a:r>
            <a:r>
              <a:rPr lang="ru-RU" b="1" dirty="0"/>
              <a:t>ФЗ,</a:t>
            </a:r>
          </a:p>
          <a:p>
            <a:r>
              <a:rPr lang="ru-RU" b="1" dirty="0"/>
              <a:t>от 28.12.2016 </a:t>
            </a:r>
            <a:r>
              <a:rPr lang="en-US" b="1" dirty="0"/>
              <a:t>N 486-</a:t>
            </a:r>
            <a:r>
              <a:rPr lang="ru-RU" b="1" dirty="0"/>
              <a:t>ФЗ, от 05.12.2017 </a:t>
            </a:r>
            <a:r>
              <a:rPr lang="en-US" b="1" dirty="0"/>
              <a:t>N 393-</a:t>
            </a:r>
            <a:r>
              <a:rPr lang="ru-RU" b="1" dirty="0"/>
              <a:t>ФЗ, от 31.12.2017 </a:t>
            </a:r>
            <a:r>
              <a:rPr lang="en-US" b="1" dirty="0"/>
              <a:t>N 503-</a:t>
            </a:r>
            <a:r>
              <a:rPr lang="ru-RU" b="1" dirty="0"/>
              <a:t>ФЗ,</a:t>
            </a:r>
          </a:p>
          <a:p>
            <a:r>
              <a:rPr lang="ru-RU" b="1" dirty="0"/>
              <a:t>от 29.07.2018 </a:t>
            </a:r>
            <a:r>
              <a:rPr lang="en-US" b="1" dirty="0"/>
              <a:t>N 272-</a:t>
            </a:r>
            <a:r>
              <a:rPr lang="ru-RU" b="1" dirty="0"/>
              <a:t>ФЗ, от 25.12.2018 </a:t>
            </a:r>
            <a:r>
              <a:rPr lang="en-US" b="1" dirty="0"/>
              <a:t>N 483-</a:t>
            </a:r>
            <a:r>
              <a:rPr lang="ru-RU" b="1" dirty="0"/>
              <a:t>ФЗ, от 26.07.2019 </a:t>
            </a:r>
            <a:r>
              <a:rPr lang="en-US" b="1" dirty="0"/>
              <a:t>N 225-</a:t>
            </a:r>
            <a:r>
              <a:rPr lang="ru-RU" b="1" dirty="0"/>
              <a:t>ФЗ,</a:t>
            </a:r>
          </a:p>
          <a:p>
            <a:r>
              <a:rPr lang="ru-RU" b="1" dirty="0"/>
              <a:t>от 02.08.2019 </a:t>
            </a:r>
            <a:r>
              <a:rPr lang="en-US" b="1" dirty="0"/>
              <a:t>N 272-</a:t>
            </a:r>
            <a:r>
              <a:rPr lang="ru-RU" b="1" dirty="0"/>
              <a:t>ФЗ, от 16.12.2019 </a:t>
            </a:r>
            <a:r>
              <a:rPr lang="en-US" b="1" dirty="0"/>
              <a:t>N 431-</a:t>
            </a:r>
            <a:r>
              <a:rPr lang="ru-RU" b="1" dirty="0"/>
              <a:t>ФЗ, от 27.12.2019 </a:t>
            </a:r>
            <a:r>
              <a:rPr lang="en-US" b="1" dirty="0"/>
              <a:t>N 450-</a:t>
            </a:r>
            <a:r>
              <a:rPr lang="ru-RU" b="1" dirty="0"/>
              <a:t>ФЗ,</a:t>
            </a:r>
          </a:p>
          <a:p>
            <a:r>
              <a:rPr lang="ru-RU" b="1" dirty="0"/>
              <a:t>от 07.04.2020 </a:t>
            </a:r>
            <a:r>
              <a:rPr lang="en-US" b="1" dirty="0"/>
              <a:t>N 117-</a:t>
            </a:r>
            <a:r>
              <a:rPr lang="ru-RU" b="1" dirty="0"/>
              <a:t>ФЗ, с изм., внесенными Постановлением КС РФ от 19.07.2019 </a:t>
            </a:r>
            <a:r>
              <a:rPr lang="en-US" b="1" dirty="0"/>
              <a:t>N 30-</a:t>
            </a:r>
            <a:r>
              <a:rPr lang="ru-RU" b="1" dirty="0"/>
              <a:t>П)</a:t>
            </a:r>
          </a:p>
          <a:p>
            <a:endParaRPr lang="ru-RU"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23623"/>
            <a:ext cx="7772400" cy="1143000"/>
          </a:xfrm>
        </p:spPr>
        <p:txBody>
          <a:bodyPr>
            <a:noAutofit/>
          </a:bodyPr>
          <a:lstStyle/>
          <a:p>
            <a:br>
              <a:rPr lang="ru-RU" sz="2000" dirty="0"/>
            </a:br>
            <a:br>
              <a:rPr lang="ru-RU" sz="2000" dirty="0"/>
            </a:br>
            <a:br>
              <a:rPr lang="ru-RU" sz="2000" dirty="0"/>
            </a:br>
            <a:br>
              <a:rPr lang="ru-RU" sz="2000" dirty="0"/>
            </a:br>
            <a:r>
              <a:rPr lang="ru-RU" sz="2000" dirty="0"/>
              <a:t>Изменения ФЗ 89N 89-ФЗ (ред. от 29.12.2015) «Об отходах производства и потребления» о новом порядке обращения с отходами</a:t>
            </a:r>
          </a:p>
        </p:txBody>
      </p:sp>
      <p:sp>
        <p:nvSpPr>
          <p:cNvPr id="3" name="Объект 2"/>
          <p:cNvSpPr>
            <a:spLocks noGrp="1"/>
          </p:cNvSpPr>
          <p:nvPr>
            <p:ph sz="quarter" idx="1"/>
          </p:nvPr>
        </p:nvSpPr>
        <p:spPr/>
        <p:txBody>
          <a:bodyPr>
            <a:normAutofit/>
          </a:bodyPr>
          <a:lstStyle/>
          <a:p>
            <a:r>
              <a:rPr lang="ru-RU" dirty="0"/>
              <a:t>►Федеральный закон от 29.12.2014 г. N 458-ФЗ (ред. от 29.12.2015) «О внесении изменений в Федеральный закон «Об отходах производства и потребления», отдельные законодательные акты Российской Федерации и признании утратившими силу отдельных законодательных актов (положений законодательных актов) Российской Федерации» (с изменениями) </a:t>
            </a:r>
          </a:p>
        </p:txBody>
      </p:sp>
    </p:spTree>
    <p:extLst>
      <p:ext uri="{BB962C8B-B14F-4D97-AF65-F5344CB8AC3E}">
        <p14:creationId xmlns:p14="http://schemas.microsoft.com/office/powerpoint/2010/main" val="162894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Отходы производства и потребления</a:t>
            </a:r>
            <a:br>
              <a:rPr lang="ru-RU" dirty="0"/>
            </a:br>
            <a:r>
              <a:rPr lang="ru-RU" dirty="0"/>
              <a:t>общие понятия</a:t>
            </a:r>
          </a:p>
        </p:txBody>
      </p:sp>
      <p:sp>
        <p:nvSpPr>
          <p:cNvPr id="3" name="Объект 2"/>
          <p:cNvSpPr>
            <a:spLocks noGrp="1"/>
          </p:cNvSpPr>
          <p:nvPr>
            <p:ph sz="quarter" idx="1"/>
          </p:nvPr>
        </p:nvSpPr>
        <p:spPr/>
        <p:txBody>
          <a:bodyPr>
            <a:normAutofit lnSpcReduction="10000"/>
          </a:bodyPr>
          <a:lstStyle/>
          <a:p>
            <a:r>
              <a:rPr lang="ru-RU" dirty="0"/>
              <a:t>Отходы - это остатки сырья, материалов, полуфабрикатов, иных изделий или продуктов, которые, не являясь конечной целью производственного процесса, образовались при получении готовой продукции, или же полностью или частично утратили свои потребительские свойства.</a:t>
            </a:r>
          </a:p>
          <a:p>
            <a:r>
              <a:rPr lang="ru-RU" dirty="0"/>
              <a:t>Отходы возникают как в результате производственной деятельности, так и при потреблении. В соответствии с этим они подразделяются на отходы производства и отходы потребления.</a:t>
            </a:r>
          </a:p>
        </p:txBody>
      </p:sp>
    </p:spTree>
    <p:extLst>
      <p:ext uri="{BB962C8B-B14F-4D97-AF65-F5344CB8AC3E}">
        <p14:creationId xmlns:p14="http://schemas.microsoft.com/office/powerpoint/2010/main" val="1354253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b="1" dirty="0"/>
              <a:t>Подзаконные акты </a:t>
            </a:r>
            <a:endParaRPr lang="ru-RU" dirty="0"/>
          </a:p>
        </p:txBody>
      </p:sp>
      <p:sp>
        <p:nvSpPr>
          <p:cNvPr id="3" name="Содержимое 2"/>
          <p:cNvSpPr>
            <a:spLocks noGrp="1"/>
          </p:cNvSpPr>
          <p:nvPr>
            <p:ph sz="quarter" idx="1"/>
          </p:nvPr>
        </p:nvSpPr>
        <p:spPr/>
        <p:txBody>
          <a:bodyPr>
            <a:normAutofit fontScale="55000" lnSpcReduction="20000"/>
          </a:bodyPr>
          <a:lstStyle/>
          <a:p>
            <a:r>
              <a:rPr lang="ru-RU" dirty="0"/>
              <a:t>Распоряжение Правительства РФ от 24.09.2015 N 1886-р </a:t>
            </a:r>
            <a:r>
              <a:rPr lang="ru-RU" b="1" dirty="0"/>
              <a:t>«Об утверждении перечня готовых товаров, включая упаковку, подлежащих утилизации после утраты ими потребительских свойств» </a:t>
            </a:r>
          </a:p>
          <a:p>
            <a:r>
              <a:rPr lang="ru-RU" dirty="0"/>
              <a:t>2.Распоряжение Правительства РФ от 04.12.2015 N 2491-р </a:t>
            </a:r>
            <a:r>
              <a:rPr lang="ru-RU" b="1" dirty="0"/>
              <a:t>«Об утверждении нормативов утилизации отходов от использования товаров» </a:t>
            </a:r>
          </a:p>
          <a:p>
            <a:r>
              <a:rPr lang="ru-RU" dirty="0"/>
              <a:t>3.Постановление Правительства РФ от 24.12.2015 N 1417 </a:t>
            </a:r>
            <a:r>
              <a:rPr lang="ru-RU" b="1" dirty="0"/>
              <a:t>«Об утверждении Положения о декларировании производителями, импортерами товаров, подлежащих утилизации, количества выпущенных в обращение на территории РФ за предыдущий календарный год готовых товаров, в т.ч. упаковки» </a:t>
            </a:r>
          </a:p>
          <a:p>
            <a:r>
              <a:rPr lang="ru-RU" dirty="0"/>
              <a:t>4.Постановление Правительства РФ от 08.12.2015 N 1342 </a:t>
            </a:r>
            <a:r>
              <a:rPr lang="ru-RU" b="1" dirty="0"/>
              <a:t>«Об утверждении Правил представления производителями и импортерами товаров, подлежащих утилизации после утраты ими потребительских свойств, отчетности о выполнении нормативов утилизации отходов от использования таких товаров» </a:t>
            </a:r>
          </a:p>
          <a:p>
            <a:r>
              <a:rPr lang="ru-RU" dirty="0"/>
              <a:t>5.Постановление Правительства РФ от 30.12.2015 N 1520 </a:t>
            </a:r>
            <a:r>
              <a:rPr lang="ru-RU" b="1" dirty="0"/>
              <a:t>«О единой государственной информационной системе учета отходов от использования товаров» </a:t>
            </a:r>
          </a:p>
          <a:p>
            <a:r>
              <a:rPr lang="ru-RU" dirty="0"/>
              <a:t>6.Постановление Правительства РФ от 08.10.2015 N 1073 </a:t>
            </a:r>
            <a:r>
              <a:rPr lang="ru-RU" b="1" dirty="0"/>
              <a:t>«О порядке взимания экологического сбора» </a:t>
            </a:r>
          </a:p>
          <a:p>
            <a:r>
              <a:rPr lang="ru-RU" dirty="0"/>
              <a:t>7.Об установлении ставок экологического сбора, уплачиваемого производителями, импортерами товаров, подлежащих утилизации после утраты потребительских свойств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sz="3100" b="1" dirty="0"/>
              <a:t>Новое в законодательстве по обращению с отходами: </a:t>
            </a:r>
            <a:br>
              <a:rPr lang="ru-RU" sz="3100" b="1" dirty="0"/>
            </a:br>
            <a:r>
              <a:rPr lang="ru-RU" sz="3100" b="1" dirty="0"/>
              <a:t>Краткий обзор </a:t>
            </a:r>
            <a:endParaRPr lang="ru-RU" sz="3100" dirty="0"/>
          </a:p>
        </p:txBody>
      </p:sp>
      <p:sp>
        <p:nvSpPr>
          <p:cNvPr id="3" name="Содержимое 2"/>
          <p:cNvSpPr>
            <a:spLocks noGrp="1"/>
          </p:cNvSpPr>
          <p:nvPr>
            <p:ph sz="quarter" idx="1"/>
          </p:nvPr>
        </p:nvSpPr>
        <p:spPr/>
        <p:txBody>
          <a:bodyPr>
            <a:normAutofit/>
          </a:bodyPr>
          <a:lstStyle/>
          <a:p>
            <a:r>
              <a:rPr lang="ru-RU" dirty="0"/>
              <a:t>Расширенная ответственность производителя </a:t>
            </a:r>
          </a:p>
          <a:p>
            <a:r>
              <a:rPr lang="ru-RU" dirty="0"/>
              <a:t>►Нормативы утилизации </a:t>
            </a:r>
          </a:p>
          <a:p>
            <a:r>
              <a:rPr lang="ru-RU" dirty="0"/>
              <a:t>►Утилизация </a:t>
            </a:r>
          </a:p>
          <a:p>
            <a:r>
              <a:rPr lang="ru-RU" dirty="0"/>
              <a:t>►Экологический сбор </a:t>
            </a:r>
          </a:p>
          <a:p>
            <a:r>
              <a:rPr lang="ru-RU" dirty="0"/>
              <a:t>►Декларация о количестве готовых товаров </a:t>
            </a:r>
          </a:p>
          <a:p>
            <a:r>
              <a:rPr lang="ru-RU" dirty="0"/>
              <a:t>►Лицензирование </a:t>
            </a:r>
          </a:p>
          <a:p>
            <a:r>
              <a:rPr lang="ru-RU" dirty="0"/>
              <a:t>►ТКО </a:t>
            </a:r>
          </a:p>
          <a:p>
            <a:r>
              <a:rPr lang="ru-RU" dirty="0"/>
              <a:t>►Региональный оператор </a:t>
            </a:r>
          </a:p>
          <a:p>
            <a:pPr>
              <a:buNone/>
            </a:pP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b="1" dirty="0"/>
              <a:t>Что такое ответственность производителя? (ст. 24.2 89-ФЗ) </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b="1" dirty="0"/>
              <a:t>Производители, импортеры товаров обязаны обеспечивать утилизацию отходов от использования этих товаров в соответствии с нормативами утилизации, установленными Правительством РФ </a:t>
            </a:r>
          </a:p>
          <a:p>
            <a:r>
              <a:rPr lang="ru-RU" dirty="0"/>
              <a:t>►Производители, импортеры </a:t>
            </a:r>
            <a:r>
              <a:rPr lang="ru-RU" b="1" dirty="0"/>
              <a:t>товаров обеспечивают утилизацию отходов от использования этих товаров самостоятельно. Производители, импортеры товаров, которые не обеспечивают самостоятельную утилизацию отходов от использования товаров, уплачивают экологический сбор </a:t>
            </a:r>
          </a:p>
          <a:p>
            <a:r>
              <a:rPr lang="ru-RU" dirty="0"/>
              <a:t>Обязанность производителя, импортера товаров по утилизации отходов от использования товаров считается исполненной: </a:t>
            </a:r>
          </a:p>
          <a:p>
            <a:pPr>
              <a:buNone/>
            </a:pPr>
            <a:r>
              <a:rPr lang="ru-RU" dirty="0"/>
              <a:t>►со </a:t>
            </a:r>
            <a:r>
              <a:rPr lang="ru-RU" b="1" dirty="0"/>
              <a:t>дня представления отчетности о выполнении нормативов утилизации </a:t>
            </a:r>
          </a:p>
          <a:p>
            <a:pPr>
              <a:buNone/>
            </a:pPr>
            <a:r>
              <a:rPr lang="ru-RU" dirty="0"/>
              <a:t>►со </a:t>
            </a:r>
            <a:r>
              <a:rPr lang="ru-RU" b="1" dirty="0"/>
              <a:t>дня уплаты экологического сбора </a:t>
            </a:r>
          </a:p>
          <a:p>
            <a:pPr algn="just">
              <a:buNone/>
            </a:pPr>
            <a:r>
              <a:rPr lang="ru-RU" b="1" dirty="0"/>
              <a:t>Обязанность</a:t>
            </a:r>
            <a:r>
              <a:rPr lang="ru-RU" dirty="0"/>
              <a:t> выполнения нормативов утилизации в отношении </a:t>
            </a:r>
            <a:r>
              <a:rPr lang="ru-RU" b="1" dirty="0"/>
              <a:t>упаковки, подлежащей утилизации после утраты потребительских свойств, - </a:t>
            </a:r>
          </a:p>
          <a:p>
            <a:pPr algn="just">
              <a:buNone/>
            </a:pPr>
            <a:r>
              <a:rPr lang="ru-RU" b="1" dirty="0">
                <a:solidFill>
                  <a:srgbClr val="FF0000"/>
                </a:solidFill>
              </a:rPr>
              <a:t>на производителе, импортере товаров в этой упаковке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b="1" dirty="0"/>
              <a:t>Расширенная ответственность производителя </a:t>
            </a:r>
            <a:endParaRPr lang="ru-RU" dirty="0"/>
          </a:p>
        </p:txBody>
      </p:sp>
      <p:sp>
        <p:nvSpPr>
          <p:cNvPr id="3" name="Содержимое 2"/>
          <p:cNvSpPr>
            <a:spLocks noGrp="1"/>
          </p:cNvSpPr>
          <p:nvPr>
            <p:ph sz="quarter" idx="1"/>
          </p:nvPr>
        </p:nvSpPr>
        <p:spPr/>
        <p:txBody>
          <a:bodyPr>
            <a:normAutofit fontScale="70000" lnSpcReduction="20000"/>
          </a:bodyPr>
          <a:lstStyle/>
          <a:p>
            <a:endParaRPr lang="ru-RU" dirty="0"/>
          </a:p>
          <a:p>
            <a:pPr>
              <a:buNone/>
            </a:pPr>
            <a:r>
              <a:rPr lang="ru-RU" dirty="0">
                <a:solidFill>
                  <a:srgbClr val="FF0000"/>
                </a:solidFill>
              </a:rPr>
              <a:t>С 01.01.2016* </a:t>
            </a:r>
          </a:p>
          <a:p>
            <a:r>
              <a:rPr lang="ru-RU" dirty="0"/>
              <a:t>►</a:t>
            </a:r>
            <a:r>
              <a:rPr lang="ru-RU" b="1" dirty="0"/>
              <a:t>Российские производители определенных товаров и </a:t>
            </a:r>
          </a:p>
          <a:p>
            <a:r>
              <a:rPr lang="ru-RU" dirty="0"/>
              <a:t>►</a:t>
            </a:r>
            <a:r>
              <a:rPr lang="ru-RU" b="1" dirty="0"/>
              <a:t>Импортеры определенных товаров в РФ </a:t>
            </a:r>
          </a:p>
          <a:p>
            <a:endParaRPr lang="ru-RU" dirty="0"/>
          </a:p>
          <a:p>
            <a:pPr>
              <a:buNone/>
            </a:pPr>
            <a:r>
              <a:rPr lang="ru-RU" dirty="0">
                <a:solidFill>
                  <a:srgbClr val="FF0000"/>
                </a:solidFill>
              </a:rPr>
              <a:t>Обязаны </a:t>
            </a:r>
          </a:p>
          <a:p>
            <a:r>
              <a:rPr lang="ru-RU" dirty="0"/>
              <a:t>►ежегодно обеспечивать </a:t>
            </a:r>
            <a:r>
              <a:rPr lang="ru-RU" b="1" dirty="0"/>
              <a:t>утилизацию отходов от использования таких товаров в количестве до 30% (норматив утилизации) количества таких товаров, выпущенных в обращение в России в предыдущем календарном году, ЛИБО </a:t>
            </a:r>
          </a:p>
          <a:p>
            <a:r>
              <a:rPr lang="ru-RU" dirty="0"/>
              <a:t>►платить </a:t>
            </a:r>
            <a:r>
              <a:rPr lang="ru-RU" b="1" dirty="0"/>
              <a:t>экологический сбор начиная с 2017, </a:t>
            </a:r>
          </a:p>
          <a:p>
            <a:endParaRPr lang="ru-RU" dirty="0"/>
          </a:p>
          <a:p>
            <a:r>
              <a:rPr lang="ru-RU" dirty="0">
                <a:solidFill>
                  <a:srgbClr val="FF0000"/>
                </a:solidFill>
              </a:rPr>
              <a:t>А ТАКЖЕ </a:t>
            </a:r>
          </a:p>
          <a:p>
            <a:r>
              <a:rPr lang="ru-RU" dirty="0"/>
              <a:t>►ежегодно представлять </a:t>
            </a:r>
            <a:r>
              <a:rPr lang="ru-RU" b="1" dirty="0"/>
              <a:t>специальную отчетность ДО 1 апреля (независимо от выбора утилизировать или платить экологический сбор) </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b="1" dirty="0"/>
              <a:t>Что такое утилизация? </a:t>
            </a:r>
            <a:endParaRPr lang="ru-RU" dirty="0"/>
          </a:p>
        </p:txBody>
      </p:sp>
      <p:sp>
        <p:nvSpPr>
          <p:cNvPr id="3" name="Содержимое 2"/>
          <p:cNvSpPr>
            <a:spLocks noGrp="1"/>
          </p:cNvSpPr>
          <p:nvPr>
            <p:ph sz="quarter" idx="1"/>
          </p:nvPr>
        </p:nvSpPr>
        <p:spPr/>
        <p:txBody>
          <a:bodyPr>
            <a:normAutofit fontScale="92500"/>
          </a:bodyPr>
          <a:lstStyle/>
          <a:p>
            <a:r>
              <a:rPr lang="ru-RU" dirty="0"/>
              <a:t>►</a:t>
            </a:r>
            <a:r>
              <a:rPr lang="ru-RU" b="1" dirty="0"/>
              <a:t>Утилизация отходов - использование отходов для производства товаров (продукции), выполнения работ, оказания услуг, включая: </a:t>
            </a:r>
          </a:p>
          <a:p>
            <a:r>
              <a:rPr lang="ru-RU" b="1" dirty="0"/>
              <a:t>повторное применение отходов, в том числе </a:t>
            </a:r>
          </a:p>
          <a:p>
            <a:pPr>
              <a:buNone/>
            </a:pPr>
            <a:r>
              <a:rPr lang="ru-RU" dirty="0"/>
              <a:t>•</a:t>
            </a:r>
            <a:r>
              <a:rPr lang="ru-RU" i="1" dirty="0"/>
              <a:t>повторное применение отходов по прямому назначению (</a:t>
            </a:r>
            <a:r>
              <a:rPr lang="ru-RU" b="1" i="1" dirty="0" err="1"/>
              <a:t>рециклинг</a:t>
            </a:r>
            <a:r>
              <a:rPr lang="ru-RU" b="1" i="1" dirty="0"/>
              <a:t>), </a:t>
            </a:r>
          </a:p>
          <a:p>
            <a:pPr>
              <a:buNone/>
            </a:pPr>
            <a:r>
              <a:rPr lang="ru-RU" dirty="0"/>
              <a:t>•их </a:t>
            </a:r>
            <a:r>
              <a:rPr lang="ru-RU" i="1" dirty="0"/>
              <a:t>возврат в производственный цикл после соответствующей подготовки (</a:t>
            </a:r>
            <a:r>
              <a:rPr lang="ru-RU" b="1" i="1" dirty="0"/>
              <a:t>регенерация), </a:t>
            </a:r>
          </a:p>
          <a:p>
            <a:pPr>
              <a:buNone/>
            </a:pPr>
            <a:r>
              <a:rPr lang="ru-RU" dirty="0"/>
              <a:t>•а также </a:t>
            </a:r>
            <a:r>
              <a:rPr lang="ru-RU" i="1" dirty="0"/>
              <a:t>извлечение полезных компонентов для их повторного применения (</a:t>
            </a:r>
            <a:r>
              <a:rPr lang="ru-RU" b="1" i="1" dirty="0"/>
              <a:t>рекуперация) </a:t>
            </a:r>
          </a:p>
          <a:p>
            <a:pPr>
              <a:buNone/>
            </a:pPr>
            <a:r>
              <a:rPr lang="ru-RU" dirty="0"/>
              <a:t>   </a:t>
            </a:r>
            <a:r>
              <a:rPr lang="ru-RU" i="1" dirty="0"/>
              <a:t>захоронение сжигание уничтожение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b="1" dirty="0"/>
              <a:t>Обеспечение утилизации</a:t>
            </a:r>
            <a:br>
              <a:rPr lang="ru-RU" b="1" dirty="0"/>
            </a:br>
            <a:r>
              <a:rPr lang="ru-RU" b="1" dirty="0"/>
              <a:t>Способы </a:t>
            </a:r>
            <a:endParaRPr lang="ru-RU" dirty="0"/>
          </a:p>
        </p:txBody>
      </p:sp>
      <p:sp>
        <p:nvSpPr>
          <p:cNvPr id="3" name="Содержимое 2"/>
          <p:cNvSpPr>
            <a:spLocks noGrp="1"/>
          </p:cNvSpPr>
          <p:nvPr>
            <p:ph sz="quarter" idx="1"/>
          </p:nvPr>
        </p:nvSpPr>
        <p:spPr/>
        <p:txBody>
          <a:bodyPr>
            <a:normAutofit fontScale="92500" lnSpcReduction="20000"/>
          </a:bodyPr>
          <a:lstStyle/>
          <a:p>
            <a:pPr>
              <a:buNone/>
            </a:pPr>
            <a:r>
              <a:rPr lang="ru-RU" dirty="0"/>
              <a:t>Обеспечение выполнения нормативов утилизации осуществляется </a:t>
            </a:r>
          </a:p>
          <a:p>
            <a:r>
              <a:rPr lang="ru-RU" b="1" dirty="0"/>
              <a:t>непосредственно самими производителем, импортером товаров путем организации собственных объектов инфраструктуры по сбору, обработке, утилизации отходов от использования товаров </a:t>
            </a:r>
            <a:r>
              <a:rPr lang="ru-RU" dirty="0"/>
              <a:t>путем </a:t>
            </a:r>
            <a:r>
              <a:rPr lang="ru-RU" b="1" dirty="0"/>
              <a:t>заключения договоров с о</a:t>
            </a:r>
            <a:r>
              <a:rPr lang="ru-RU" dirty="0"/>
              <a:t>ператором по обращению с </a:t>
            </a:r>
            <a:r>
              <a:rPr lang="ru-RU" b="1" dirty="0"/>
              <a:t>ТКО, </a:t>
            </a:r>
          </a:p>
          <a:p>
            <a:r>
              <a:rPr lang="ru-RU" b="1" dirty="0"/>
              <a:t>региональным оператором по обращению с ТКО, </a:t>
            </a:r>
            <a:r>
              <a:rPr lang="ru-RU" dirty="0"/>
              <a:t>ИП / ЮЛ, осуществляющими деятельность по сбору, транспортированию, обработке, утилизации отходов (кроме ТКО) </a:t>
            </a:r>
          </a:p>
          <a:p>
            <a:r>
              <a:rPr lang="ru-RU" dirty="0"/>
              <a:t>путем </a:t>
            </a:r>
            <a:r>
              <a:rPr lang="ru-RU" b="1" dirty="0"/>
              <a:t>создания ассоциации (союза) производителей, импортеров товаров </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b="1" dirty="0"/>
              <a:t>Нормативы утилизации </a:t>
            </a:r>
            <a:endParaRPr lang="ru-RU" dirty="0"/>
          </a:p>
        </p:txBody>
      </p:sp>
      <p:sp>
        <p:nvSpPr>
          <p:cNvPr id="3" name="Содержимое 2"/>
          <p:cNvSpPr>
            <a:spLocks noGrp="1"/>
          </p:cNvSpPr>
          <p:nvPr>
            <p:ph sz="quarter" idx="1"/>
          </p:nvPr>
        </p:nvSpPr>
        <p:spPr>
          <a:xfrm>
            <a:off x="914400" y="1447800"/>
            <a:ext cx="7772400" cy="5149552"/>
          </a:xfrm>
        </p:spPr>
        <p:txBody>
          <a:bodyPr>
            <a:normAutofit fontScale="55000" lnSpcReduction="20000"/>
          </a:bodyPr>
          <a:lstStyle/>
          <a:p>
            <a:r>
              <a:rPr lang="ru-RU" sz="2900" b="1" dirty="0"/>
              <a:t>Норматив утилизации отходов от использования товаров (норматив утилизации) – </a:t>
            </a:r>
            <a:r>
              <a:rPr lang="ru-RU" sz="2900" dirty="0"/>
              <a:t>выраженное в процентах </a:t>
            </a:r>
            <a:r>
              <a:rPr lang="ru-RU" sz="2900" i="1" dirty="0"/>
              <a:t>отношение количества товаров определенного вида, упаковки таких товаров, </a:t>
            </a:r>
            <a:r>
              <a:rPr lang="ru-RU" sz="2900" b="1" i="1" dirty="0"/>
              <a:t>реализованных юридическим лицам, физическим лицам, в том числе индивидуальным предпринимателям, и подлежащих утилизации после утраты потребительских свойств, </a:t>
            </a:r>
            <a:r>
              <a:rPr lang="ru-RU" sz="2900" dirty="0"/>
              <a:t> к </a:t>
            </a:r>
            <a:r>
              <a:rPr lang="ru-RU" sz="2900" i="1" dirty="0"/>
              <a:t>общему количеству товаров определенного вида, выпущенных в обращение на территории РФ </a:t>
            </a:r>
          </a:p>
          <a:p>
            <a:r>
              <a:rPr lang="ru-RU" sz="2900" i="1" dirty="0">
                <a:solidFill>
                  <a:srgbClr val="FF0000"/>
                </a:solidFill>
              </a:rPr>
              <a:t>А также</a:t>
            </a:r>
          </a:p>
          <a:p>
            <a:r>
              <a:rPr lang="ru-RU" sz="2900" dirty="0"/>
              <a:t>►В процентах от общего количества </a:t>
            </a:r>
            <a:r>
              <a:rPr lang="ru-RU" sz="2900" b="1" dirty="0"/>
              <a:t>выпущенных производителями, импортерами товаров для внутреннего потребления на территории РФ за истекший календарный год в зависимости от массы или числа единиц готовых товаров или массы упаковки, использованной для производства таких товаров. </a:t>
            </a:r>
          </a:p>
          <a:p>
            <a:r>
              <a:rPr lang="ru-RU" sz="2900" i="1" dirty="0">
                <a:solidFill>
                  <a:srgbClr val="FF0000"/>
                </a:solidFill>
              </a:rPr>
              <a:t>При этом учитывают, что </a:t>
            </a:r>
          </a:p>
          <a:p>
            <a:r>
              <a:rPr lang="ru-RU" sz="2900" dirty="0"/>
              <a:t>►</a:t>
            </a:r>
            <a:r>
              <a:rPr lang="ru-RU" sz="2900" i="1" dirty="0"/>
              <a:t>При перевыполнение в предыдущем году нормативов утилизации, в текущем году нормативы уменьшаются на разницу между фактическим показателем утилизации и установленным нормативом утилизации</a:t>
            </a:r>
          </a:p>
          <a:p>
            <a:r>
              <a:rPr lang="ru-RU" sz="2900" i="1" dirty="0">
                <a:solidFill>
                  <a:srgbClr val="FF0000"/>
                </a:solidFill>
              </a:rPr>
              <a:t>И </a:t>
            </a:r>
          </a:p>
          <a:p>
            <a:r>
              <a:rPr lang="ru-RU" sz="2900" dirty="0"/>
              <a:t>►Понижающий коэффициент к нормативу утилизации для </a:t>
            </a:r>
            <a:r>
              <a:rPr lang="ru-RU" sz="2900" i="1" dirty="0"/>
              <a:t>упаковки из вторсырья </a:t>
            </a:r>
          </a:p>
          <a:p>
            <a:r>
              <a:rPr lang="ru-RU" sz="2900" b="1" dirty="0"/>
              <a:t>Нормативы утилизации подлежат пересмотру раз в три года </a:t>
            </a:r>
          </a:p>
          <a:p>
            <a:endParaRPr lang="ru-RU" sz="2900" dirty="0"/>
          </a:p>
          <a:p>
            <a:endParaRPr lang="ru-RU" sz="29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b="1" dirty="0"/>
              <a:t>Экологический сбор (ст. 24.5 89-ФЗ) </a:t>
            </a:r>
            <a:endParaRPr lang="ru-RU" dirty="0"/>
          </a:p>
        </p:txBody>
      </p:sp>
      <p:sp>
        <p:nvSpPr>
          <p:cNvPr id="3" name="Содержимое 2"/>
          <p:cNvSpPr>
            <a:spLocks noGrp="1"/>
          </p:cNvSpPr>
          <p:nvPr>
            <p:ph sz="quarter" idx="1"/>
          </p:nvPr>
        </p:nvSpPr>
        <p:spPr/>
        <p:txBody>
          <a:bodyPr>
            <a:normAutofit fontScale="85000" lnSpcReduction="20000"/>
          </a:bodyPr>
          <a:lstStyle/>
          <a:p>
            <a:r>
              <a:rPr lang="ru-RU" b="1" dirty="0"/>
              <a:t>Экологический сбор – это неналоговый доход федерального бюджета. </a:t>
            </a:r>
          </a:p>
          <a:p>
            <a:r>
              <a:rPr lang="ru-RU" dirty="0"/>
              <a:t>►</a:t>
            </a:r>
            <a:r>
              <a:rPr lang="ru-RU" b="1" dirty="0"/>
              <a:t>Плательщик </a:t>
            </a:r>
            <a:r>
              <a:rPr lang="ru-RU" b="1" dirty="0" err="1"/>
              <a:t>Экосбора</a:t>
            </a:r>
            <a:r>
              <a:rPr lang="ru-RU" b="1" dirty="0"/>
              <a:t>: производители, импортеры товаров, подлежащих утилизации после утраты ими потребительских свойств, по каждой группе товаров </a:t>
            </a:r>
          </a:p>
          <a:p>
            <a:r>
              <a:rPr lang="ru-RU" dirty="0"/>
              <a:t>►</a:t>
            </a:r>
            <a:r>
              <a:rPr lang="ru-RU" b="1" dirty="0" err="1"/>
              <a:t>Экосбор</a:t>
            </a:r>
            <a:r>
              <a:rPr lang="ru-RU" b="1" dirty="0"/>
              <a:t> не уплачивается в отношении подлежащих утилизации товаров, которые вывозятся из РФ </a:t>
            </a:r>
          </a:p>
          <a:p>
            <a:r>
              <a:rPr lang="ru-RU" dirty="0"/>
              <a:t>►Оплата </a:t>
            </a:r>
            <a:r>
              <a:rPr lang="ru-RU" dirty="0" err="1"/>
              <a:t>Экособра</a:t>
            </a:r>
            <a:r>
              <a:rPr lang="ru-RU" dirty="0"/>
              <a:t> осуществляется в срок </a:t>
            </a:r>
            <a:r>
              <a:rPr lang="ru-RU" b="1" dirty="0"/>
              <a:t>до 15 апреля года, следующего за отчетным годом </a:t>
            </a:r>
          </a:p>
          <a:p>
            <a:r>
              <a:rPr lang="ru-RU" dirty="0"/>
              <a:t>►Порядок взимания (порядок исчисления/ срок уплаты/ порядок взыскания/ зачета/ возврата излишне уплаченного) устанавливается Правительством </a:t>
            </a:r>
          </a:p>
          <a:p>
            <a:r>
              <a:rPr lang="ru-RU" b="1" dirty="0"/>
              <a:t>Контроль за правильностью исчисления/ полноты и своевременности уплаты </a:t>
            </a:r>
            <a:r>
              <a:rPr lang="ru-RU" b="1" dirty="0" err="1"/>
              <a:t>экосбора</a:t>
            </a:r>
            <a:r>
              <a:rPr lang="ru-RU" b="1" dirty="0"/>
              <a:t> осуществляет </a:t>
            </a:r>
            <a:r>
              <a:rPr lang="ru-RU" b="1" dirty="0" err="1"/>
              <a:t>Росприроднадзор</a:t>
            </a:r>
            <a:endParaRPr lang="ru-RU" b="1" dirty="0"/>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r>
              <a:rPr lang="ru-RU" b="1" dirty="0"/>
              <a:t>Какую отчетность нужно представлять в </a:t>
            </a:r>
            <a:r>
              <a:rPr lang="ru-RU" b="1" dirty="0" err="1"/>
              <a:t>Росприроднадзор</a:t>
            </a:r>
            <a:r>
              <a:rPr lang="ru-RU" b="1" dirty="0"/>
              <a:t>? </a:t>
            </a:r>
            <a:endParaRPr lang="ru-RU" dirty="0"/>
          </a:p>
        </p:txBody>
      </p:sp>
      <p:sp>
        <p:nvSpPr>
          <p:cNvPr id="3" name="Содержимое 2"/>
          <p:cNvSpPr>
            <a:spLocks noGrp="1"/>
          </p:cNvSpPr>
          <p:nvPr>
            <p:ph sz="quarter" idx="1"/>
          </p:nvPr>
        </p:nvSpPr>
        <p:spPr/>
        <p:txBody>
          <a:bodyPr>
            <a:normAutofit fontScale="92500" lnSpcReduction="20000"/>
          </a:bodyPr>
          <a:lstStyle/>
          <a:p>
            <a:r>
              <a:rPr lang="ru-RU" b="1" dirty="0"/>
              <a:t>ДЕКЛАРАЦИЯ о количестве выпущенных в обращение на территории Российской Федерации за предыдущий календарный год готовых товаров, в т.ч. упаковки, подлежащих утилизации </a:t>
            </a:r>
            <a:r>
              <a:rPr lang="ru-RU" i="1" dirty="0"/>
              <a:t>(Постановление Правительства РФ от 24.12.2015 № 1417) </a:t>
            </a:r>
          </a:p>
          <a:p>
            <a:r>
              <a:rPr lang="ru-RU" b="1" dirty="0"/>
              <a:t>ОТЧЕТНОСТЬ о выполнении нормативов утилизации отходов от использования товаров, подлежащих утилизации после утраты ими потребительских свойств </a:t>
            </a:r>
            <a:r>
              <a:rPr lang="ru-RU" b="1" i="1" dirty="0"/>
              <a:t>(Постановление Правительства РФ от 08.12.2015 № 1342) </a:t>
            </a:r>
            <a:endParaRPr lang="ru-RU" dirty="0"/>
          </a:p>
          <a:p>
            <a:r>
              <a:rPr lang="ru-RU" b="1" dirty="0"/>
              <a:t>РАСЧЕТ суммы экологического сбора *</a:t>
            </a:r>
            <a:r>
              <a:rPr lang="ru-RU" b="1" i="1" dirty="0"/>
              <a:t>(Постановление Правительства РФ от 08.10.2015 № 1073) </a:t>
            </a: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25470"/>
          </a:xfrm>
        </p:spPr>
        <p:txBody>
          <a:bodyPr>
            <a:normAutofit fontScale="90000"/>
          </a:bodyPr>
          <a:lstStyle/>
          <a:p>
            <a:r>
              <a:rPr lang="ru-RU" dirty="0"/>
              <a:t>ЕГИС</a:t>
            </a:r>
          </a:p>
        </p:txBody>
      </p:sp>
      <p:sp>
        <p:nvSpPr>
          <p:cNvPr id="3" name="Содержимое 2"/>
          <p:cNvSpPr>
            <a:spLocks noGrp="1"/>
          </p:cNvSpPr>
          <p:nvPr>
            <p:ph sz="quarter" idx="1"/>
          </p:nvPr>
        </p:nvSpPr>
        <p:spPr/>
        <p:txBody>
          <a:bodyPr>
            <a:normAutofit fontScale="92500" lnSpcReduction="20000"/>
          </a:bodyPr>
          <a:lstStyle/>
          <a:p>
            <a:r>
              <a:rPr lang="ru-RU" dirty="0"/>
              <a:t>►Единая государственная информационная система учета отходов от использования товаров (ЕГИС) </a:t>
            </a:r>
          </a:p>
          <a:p>
            <a:pPr>
              <a:buNone/>
            </a:pPr>
            <a:r>
              <a:rPr lang="ru-RU" dirty="0"/>
              <a:t>Оператор ЕГИС – </a:t>
            </a:r>
            <a:r>
              <a:rPr lang="ru-RU" dirty="0" err="1"/>
              <a:t>Росприроднадзор</a:t>
            </a:r>
            <a:r>
              <a:rPr lang="ru-RU" dirty="0"/>
              <a:t> </a:t>
            </a:r>
          </a:p>
          <a:p>
            <a:r>
              <a:rPr lang="ru-RU" dirty="0"/>
              <a:t>►ЕГИС будет включать: </a:t>
            </a:r>
          </a:p>
          <a:p>
            <a:r>
              <a:rPr lang="ru-RU" dirty="0"/>
              <a:t>►Реестр производителей/ импортеров товаров </a:t>
            </a:r>
          </a:p>
          <a:p>
            <a:r>
              <a:rPr lang="ru-RU" dirty="0"/>
              <a:t>►Реестр операторов и РО </a:t>
            </a:r>
          </a:p>
          <a:p>
            <a:r>
              <a:rPr lang="ru-RU" dirty="0"/>
              <a:t>►Реестр объектов по утилизации </a:t>
            </a:r>
          </a:p>
          <a:p>
            <a:r>
              <a:rPr lang="ru-RU" dirty="0"/>
              <a:t>►Реестр лицензий на осуществление деятельности по обращению с отходами </a:t>
            </a:r>
          </a:p>
          <a:p>
            <a:r>
              <a:rPr lang="ru-RU" dirty="0"/>
              <a:t>►Данные об отходах и видах утилизации </a:t>
            </a:r>
          </a:p>
          <a:p>
            <a:r>
              <a:rPr lang="ru-RU" dirty="0"/>
              <a:t>►Электронные сервисы (расчет размера </a:t>
            </a:r>
            <a:r>
              <a:rPr lang="ru-RU" dirty="0" err="1"/>
              <a:t>экосбора</a:t>
            </a:r>
            <a:r>
              <a:rPr lang="ru-RU" dirty="0"/>
              <a:t>, заявления о возврате излишне уплаченного) </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Отходы производства</a:t>
            </a:r>
          </a:p>
        </p:txBody>
      </p:sp>
      <p:sp>
        <p:nvSpPr>
          <p:cNvPr id="3" name="Объект 2"/>
          <p:cNvSpPr>
            <a:spLocks noGrp="1"/>
          </p:cNvSpPr>
          <p:nvPr>
            <p:ph sz="quarter" idx="1"/>
          </p:nvPr>
        </p:nvSpPr>
        <p:spPr/>
        <p:txBody>
          <a:bodyPr>
            <a:normAutofit fontScale="92500"/>
          </a:bodyPr>
          <a:lstStyle/>
          <a:p>
            <a:r>
              <a:rPr lang="ru-RU" dirty="0"/>
              <a:t>Отходами производства следует считать остатки сырья, материалов или полуфабрикатов, образовавшиеся при изготовлении продукции и полностью или частично утратившие свои потребительские свойства, а также продукты физико-химической или механической переработки сырья, получение которых не являлось целью производственного процесса и которые в дальнейшем могут быть использованы в народном хозяйстве как готовая продукция после соответствующей обработки или в качестве сырья для переработки.</a:t>
            </a:r>
          </a:p>
        </p:txBody>
      </p:sp>
    </p:spTree>
    <p:extLst>
      <p:ext uri="{BB962C8B-B14F-4D97-AF65-F5344CB8AC3E}">
        <p14:creationId xmlns:p14="http://schemas.microsoft.com/office/powerpoint/2010/main" val="1071170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Твердые коммунальные отход (ст.1)</a:t>
            </a:r>
          </a:p>
        </p:txBody>
      </p:sp>
      <p:sp>
        <p:nvSpPr>
          <p:cNvPr id="3" name="Содержимое 2"/>
          <p:cNvSpPr>
            <a:spLocks noGrp="1"/>
          </p:cNvSpPr>
          <p:nvPr>
            <p:ph sz="quarter" idx="1"/>
          </p:nvPr>
        </p:nvSpPr>
        <p:spPr/>
        <p:txBody>
          <a:bodyPr>
            <a:normAutofit fontScale="92500"/>
          </a:bodyPr>
          <a:lstStyle/>
          <a:p>
            <a:r>
              <a:rPr lang="ru-RU" dirty="0"/>
              <a:t>отходы, образующиеся в жилых помещениях в процессе потребления физическими лицами, а также товары, утратившие свои потребительские свойства в процессе их использования физическими лицами в жилых помещениях в целях удовлетворения личных и бытовых нужд.</a:t>
            </a:r>
          </a:p>
          <a:p>
            <a:r>
              <a:rPr lang="ru-RU" dirty="0"/>
              <a:t> К твердым коммунальным отходам также относятся отходы, образующиеся в процессе деятельности юридических лиц, индивидуальных предпринимателей и подобные по составу отходам, образующимся в жилых помещениях в процессе потребления физическими лицами</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Новые термины, касающиеся обращения с ТКО:</a:t>
            </a:r>
          </a:p>
        </p:txBody>
      </p:sp>
      <p:sp>
        <p:nvSpPr>
          <p:cNvPr id="3" name="Содержимое 2"/>
          <p:cNvSpPr>
            <a:spLocks noGrp="1"/>
          </p:cNvSpPr>
          <p:nvPr>
            <p:ph sz="quarter" idx="1"/>
          </p:nvPr>
        </p:nvSpPr>
        <p:spPr/>
        <p:txBody>
          <a:bodyPr>
            <a:normAutofit fontScale="85000" lnSpcReduction="10000"/>
          </a:bodyPr>
          <a:lstStyle/>
          <a:p>
            <a:r>
              <a:rPr lang="ru-RU" dirty="0"/>
              <a:t>норматив накопления твердых коммунальных отходов — среднее количество твердых коммунальных отходов, образующихся в единицу времени;</a:t>
            </a:r>
          </a:p>
          <a:p>
            <a:r>
              <a:rPr lang="ru-RU" dirty="0"/>
              <a:t>баланс количественных характеристик образования, утилизации, обезвреживания, захоронения твердых коммунальных отходов на территории субъекта Российской Федерации — соотношение количества образовавшихся твердых коммунальных отходов и количественных характеристик их утилизации, обезвреживания, захоронения, передачи в другие субъекты Российской Федерации (поступления из других субъектов Российской Федерации) для последующих утилизации, обезвреживания, захоронения;</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Оператор по обращению с отходами</a:t>
            </a:r>
          </a:p>
        </p:txBody>
      </p:sp>
      <p:sp>
        <p:nvSpPr>
          <p:cNvPr id="3" name="Содержимое 2"/>
          <p:cNvSpPr>
            <a:spLocks noGrp="1"/>
          </p:cNvSpPr>
          <p:nvPr>
            <p:ph sz="quarter" idx="1"/>
          </p:nvPr>
        </p:nvSpPr>
        <p:spPr/>
        <p:txBody>
          <a:bodyPr>
            <a:normAutofit fontScale="85000" lnSpcReduction="20000"/>
          </a:bodyPr>
          <a:lstStyle/>
          <a:p>
            <a:r>
              <a:rPr lang="ru-RU" dirty="0"/>
              <a:t>оператор по обращению с твердыми коммунальными отходами — индивидуальный предприниматель или юридическое лицо, осуществляющие деятельность по сбору, транспортированию, обработке, утилизации, обезвреживанию, захоронению твердых коммунальных отходов;</a:t>
            </a:r>
          </a:p>
          <a:p>
            <a:r>
              <a:rPr lang="ru-RU" dirty="0"/>
              <a:t>региональный оператор по обращению с твердыми коммунальными отходами  — оператор по обращению с твердыми коммунальными отходами — юридическое лицо, которое </a:t>
            </a:r>
            <a:r>
              <a:rPr lang="ru-RU" u="sng" dirty="0"/>
              <a:t>обязано заключить договор на оказание услуг по обращению</a:t>
            </a:r>
            <a:r>
              <a:rPr lang="ru-RU" dirty="0"/>
              <a:t> с твердыми коммунальными отходами </a:t>
            </a:r>
            <a:r>
              <a:rPr lang="ru-RU" u="sng" dirty="0"/>
              <a:t>с собственником</a:t>
            </a:r>
            <a:r>
              <a:rPr lang="ru-RU" dirty="0"/>
              <a:t> твердых коммунальных отходов, которые образуются и места сбора которых </a:t>
            </a:r>
            <a:r>
              <a:rPr lang="ru-RU" u="sng" dirty="0"/>
              <a:t>находятся в зоне деятельности регионального оператора</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br>
              <a:rPr lang="ru-RU" dirty="0"/>
            </a:br>
            <a:r>
              <a:rPr lang="ru-RU" sz="2700" b="1" dirty="0"/>
              <a:t>Разработка </a:t>
            </a:r>
            <a:r>
              <a:rPr lang="ru-RU" sz="2700" b="1"/>
              <a:t>и реализация</a:t>
            </a:r>
            <a:r>
              <a:rPr lang="ru-RU" sz="2700" b="1" dirty="0"/>
              <a:t> региональных программ в области обращения с отходами, в т.ч. с ТКО.</a:t>
            </a:r>
          </a:p>
        </p:txBody>
      </p:sp>
      <p:sp>
        <p:nvSpPr>
          <p:cNvPr id="3" name="Содержимое 2"/>
          <p:cNvSpPr>
            <a:spLocks noGrp="1"/>
          </p:cNvSpPr>
          <p:nvPr>
            <p:ph sz="quarter" idx="1"/>
          </p:nvPr>
        </p:nvSpPr>
        <p:spPr/>
        <p:txBody>
          <a:bodyPr/>
          <a:lstStyle/>
          <a:p>
            <a:r>
              <a:rPr lang="ru-RU" dirty="0"/>
              <a:t>Программа должна включать значения целевых показателей в области обращения с отходами (в т.ч. с ТКО), достижение которых обеспечивается в результате реализации программы, перечень мероприятий по обращению с отходами (в т.ч. с ТКО) с указанием ожидаемых результатов, а также информацию о финансировании данных мероприятий.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Указанные мероприятия должны быть направлены на:</a:t>
            </a:r>
          </a:p>
        </p:txBody>
      </p:sp>
      <p:sp>
        <p:nvSpPr>
          <p:cNvPr id="3" name="Содержимое 2"/>
          <p:cNvSpPr>
            <a:spLocks noGrp="1"/>
          </p:cNvSpPr>
          <p:nvPr>
            <p:ph sz="quarter" idx="1"/>
          </p:nvPr>
        </p:nvSpPr>
        <p:spPr/>
        <p:txBody>
          <a:bodyPr>
            <a:normAutofit lnSpcReduction="10000"/>
          </a:bodyPr>
          <a:lstStyle/>
          <a:p>
            <a:r>
              <a:rPr lang="ru-RU" dirty="0"/>
              <a:t>стимулирование строительства объектов обработки, утилизации, обезвреживания, захоронения отходов (в т.ч. ТКО); </a:t>
            </a:r>
          </a:p>
          <a:p>
            <a:r>
              <a:rPr lang="ru-RU" dirty="0" err="1"/>
              <a:t>софинансирование</a:t>
            </a:r>
            <a:r>
              <a:rPr lang="ru-RU" dirty="0"/>
              <a:t> строительства объектов по сбору, транспортированию, обработке и утилизации отходов от использования товаров;</a:t>
            </a:r>
          </a:p>
          <a:p>
            <a:r>
              <a:rPr lang="ru-RU" dirty="0"/>
              <a:t> стимулирование утилизации отходов, выявление мест несанкционированного размещения отходов и т.д. </a:t>
            </a:r>
          </a:p>
          <a:p>
            <a:pPr>
              <a:buNone/>
            </a:pPr>
            <a:r>
              <a:rPr lang="ru-RU"/>
              <a:t>Региональная программа </a:t>
            </a:r>
            <a:r>
              <a:rPr lang="ru-RU" dirty="0"/>
              <a:t>обязательна к опубликованию в сети Интернет.</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Территориальная схема в области обращения с отходами, в т.ч. с ТКО</a:t>
            </a:r>
          </a:p>
        </p:txBody>
      </p:sp>
      <p:sp>
        <p:nvSpPr>
          <p:cNvPr id="3" name="Содержимое 2"/>
          <p:cNvSpPr>
            <a:spLocks noGrp="1"/>
          </p:cNvSpPr>
          <p:nvPr>
            <p:ph sz="quarter" idx="1"/>
          </p:nvPr>
        </p:nvSpPr>
        <p:spPr/>
        <p:txBody>
          <a:bodyPr>
            <a:normAutofit fontScale="85000" lnSpcReduction="20000"/>
          </a:bodyPr>
          <a:lstStyle/>
          <a:p>
            <a:r>
              <a:rPr lang="ru-RU" dirty="0"/>
              <a:t>Данная схема должна будет разрабатываться в соответствии с документами территориального планирования и включать данные</a:t>
            </a:r>
          </a:p>
          <a:p>
            <a:r>
              <a:rPr lang="ru-RU" dirty="0"/>
              <a:t> о нахождении источников образования отходов, </a:t>
            </a:r>
          </a:p>
          <a:p>
            <a:r>
              <a:rPr lang="ru-RU" dirty="0"/>
              <a:t>о количестве образующихся отходов, </a:t>
            </a:r>
          </a:p>
          <a:p>
            <a:r>
              <a:rPr lang="ru-RU" dirty="0"/>
              <a:t>о целевых показателях по обезвреживанию, утилизации и размещению отходов, </a:t>
            </a:r>
          </a:p>
          <a:p>
            <a:r>
              <a:rPr lang="ru-RU" dirty="0"/>
              <a:t>о нахождении мест сбора и накопления отходов, о месте нахождения объектов по обработке, утилизации, обезвреживанию, захоронению отходов (в т.ч. ТКО) на территории субъекта Российской Федерации и т.д.</a:t>
            </a:r>
          </a:p>
          <a:p>
            <a:r>
              <a:rPr lang="ru-RU" dirty="0"/>
              <a:t> Схема также будет подлежать согласованию с </a:t>
            </a:r>
            <a:r>
              <a:rPr lang="ru-RU" dirty="0" err="1"/>
              <a:t>Росприроднадзором</a:t>
            </a:r>
            <a:r>
              <a:rPr lang="ru-RU" dirty="0"/>
              <a:t> и размещаться в открытом доступе в сети Интернет.</a:t>
            </a:r>
          </a:p>
          <a:p>
            <a:r>
              <a:rPr lang="ru-RU" dirty="0"/>
              <a:t>ВИДЕО</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 Новая гл. V.1 «Регулирование деятельности в области обращения с твердыми коммунальными отходами» (ст. 24.6–24.13). (ФЗ-№89)</a:t>
            </a:r>
          </a:p>
        </p:txBody>
      </p:sp>
      <p:sp>
        <p:nvSpPr>
          <p:cNvPr id="3" name="Содержимое 2"/>
          <p:cNvSpPr>
            <a:spLocks noGrp="1"/>
          </p:cNvSpPr>
          <p:nvPr>
            <p:ph sz="quarter" idx="1"/>
          </p:nvPr>
        </p:nvSpPr>
        <p:spPr/>
        <p:txBody>
          <a:bodyPr/>
          <a:lstStyle/>
          <a:p>
            <a:r>
              <a:rPr lang="ru-RU" dirty="0"/>
              <a:t>В соответствии со ст. 24.6 сбор, транспортирование, обработка, утилизация, обезвреживание, захоронение ТКО на территории субъекта Российской Федерации будут осуществляться региональным оператором в соответствии с региональной программой в области обращения с отходами и территориальной схемой обращения с отходами, при этом должны будут соблюдаться правила обращения с ТКО, утвержденные Правительством Российской Федерации.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Статус регионального оператора</a:t>
            </a:r>
          </a:p>
        </p:txBody>
      </p:sp>
      <p:sp>
        <p:nvSpPr>
          <p:cNvPr id="3" name="Содержимое 2"/>
          <p:cNvSpPr>
            <a:spLocks noGrp="1"/>
          </p:cNvSpPr>
          <p:nvPr>
            <p:ph sz="quarter" idx="1"/>
          </p:nvPr>
        </p:nvSpPr>
        <p:spPr/>
        <p:txBody>
          <a:bodyPr/>
          <a:lstStyle/>
          <a:p>
            <a:r>
              <a:rPr lang="ru-RU" dirty="0"/>
              <a:t>Статус регионального оператора будет присваиваться юридическому лицу на основании конкурсного отбора, проводимого уполномоченными органами исполнительной власти субъектов Российской Федерации, на срок не менее 10 лет. </a:t>
            </a:r>
          </a:p>
          <a:p>
            <a:r>
              <a:rPr lang="ru-RU" dirty="0"/>
              <a:t>Основания для лишения юридического лица статуса регионального оператора будут определены в правилах обращения с ТКО.</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Публичный договор с собственником ТКО</a:t>
            </a:r>
          </a:p>
        </p:txBody>
      </p:sp>
      <p:sp>
        <p:nvSpPr>
          <p:cNvPr id="3" name="Содержимое 2"/>
          <p:cNvSpPr>
            <a:spLocks noGrp="1"/>
          </p:cNvSpPr>
          <p:nvPr>
            <p:ph sz="quarter" idx="1"/>
          </p:nvPr>
        </p:nvSpPr>
        <p:spPr/>
        <p:txBody>
          <a:bodyPr>
            <a:normAutofit fontScale="92500"/>
          </a:bodyPr>
          <a:lstStyle/>
          <a:p>
            <a:r>
              <a:rPr lang="ru-RU" dirty="0"/>
              <a:t>Согласно ст. 24.7 собственник ТКО будет заключать с региональным оператором публичный договор в соответствии с типовым договором, утвержденным Правительством Российской Федерации (договор можно будет дополнить по соглашению сторон иными не противоречащими законодательству Российской Федерации положениями). </a:t>
            </a:r>
          </a:p>
          <a:p>
            <a:r>
              <a:rPr lang="ru-RU" dirty="0"/>
              <a:t>Региональный оператор будет не вправе отказать собственнику в заключении договора, если отходы собственника образуются и места их сбора находятся в зоне деятельности оператора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К регулируемым видам деятельности в области обращения с ТКО будут относиться:</a:t>
            </a:r>
          </a:p>
        </p:txBody>
      </p:sp>
      <p:sp>
        <p:nvSpPr>
          <p:cNvPr id="3" name="Содержимое 2"/>
          <p:cNvSpPr>
            <a:spLocks noGrp="1"/>
          </p:cNvSpPr>
          <p:nvPr>
            <p:ph sz="quarter" idx="1"/>
          </p:nvPr>
        </p:nvSpPr>
        <p:spPr/>
        <p:txBody>
          <a:bodyPr>
            <a:normAutofit/>
          </a:bodyPr>
          <a:lstStyle/>
          <a:p>
            <a:r>
              <a:rPr lang="ru-RU" dirty="0"/>
              <a:t>обработка ТКО;</a:t>
            </a:r>
          </a:p>
          <a:p>
            <a:r>
              <a:rPr lang="ru-RU" dirty="0"/>
              <a:t>обезвреживание ТКО;</a:t>
            </a:r>
          </a:p>
          <a:p>
            <a:r>
              <a:rPr lang="ru-RU" dirty="0"/>
              <a:t>захоронение ТКО;</a:t>
            </a:r>
          </a:p>
          <a:p>
            <a:r>
              <a:rPr lang="ru-RU" dirty="0"/>
              <a:t>оказание услуги по обращению с ТКО региональным оператором.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Отходы потребления</a:t>
            </a:r>
          </a:p>
        </p:txBody>
      </p:sp>
      <p:sp>
        <p:nvSpPr>
          <p:cNvPr id="3" name="Объект 2"/>
          <p:cNvSpPr>
            <a:spLocks noGrp="1"/>
          </p:cNvSpPr>
          <p:nvPr>
            <p:ph sz="quarter" idx="1"/>
          </p:nvPr>
        </p:nvSpPr>
        <p:spPr/>
        <p:txBody>
          <a:bodyPr>
            <a:normAutofit fontScale="92500" lnSpcReduction="20000"/>
          </a:bodyPr>
          <a:lstStyle/>
          <a:p>
            <a:r>
              <a:rPr lang="ru-RU" dirty="0"/>
              <a:t>Отходами потребления считаются различного рода изделия, комплектующие детали и материалы, которые по тем или иным причинам не пригодны для дальнейшего использования. Эти отходы можно разделить на отходы промышленного и бытового потребления. К первым относятся, например, металлолом, вышедшее из строя оборудование, изделия технического назначения из резины, пластмасс, стекла и др. Бытовыми отходами (БО) являются пищевые отходы, изношенные изделия бытового назначения (одежда, обувь и пр.), различного рода использованные изделия (упаковки, стеклянная и другие виды тары), бытовые сточные воды и др.</a:t>
            </a:r>
          </a:p>
        </p:txBody>
      </p:sp>
    </p:spTree>
    <p:extLst>
      <p:ext uri="{BB962C8B-B14F-4D97-AF65-F5344CB8AC3E}">
        <p14:creationId xmlns:p14="http://schemas.microsoft.com/office/powerpoint/2010/main" val="2876215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Предельные тарифы</a:t>
            </a:r>
          </a:p>
        </p:txBody>
      </p:sp>
      <p:sp>
        <p:nvSpPr>
          <p:cNvPr id="3" name="Содержимое 2"/>
          <p:cNvSpPr>
            <a:spLocks noGrp="1"/>
          </p:cNvSpPr>
          <p:nvPr>
            <p:ph sz="quarter" idx="1"/>
          </p:nvPr>
        </p:nvSpPr>
        <p:spPr/>
        <p:txBody>
          <a:bodyPr>
            <a:normAutofit fontScale="77500" lnSpcReduction="20000"/>
          </a:bodyPr>
          <a:lstStyle/>
          <a:p>
            <a:r>
              <a:rPr lang="ru-RU" dirty="0"/>
              <a:t>Все перечисленные виды деятельности будут осуществляться по ценам, определенным соглашением сторон и не превышающим предельные тарифы, которые будут устанавливаться органами исполнительной власти субъектов Российской Федерации, уполномоченными в области регулирования тарифов, для каждой организации, осуществляющей указанные виды деятельности, и для каждого из перечисленных видов деятельности. </a:t>
            </a:r>
          </a:p>
          <a:p>
            <a:r>
              <a:rPr lang="ru-RU" dirty="0"/>
              <a:t>Регулированию будут подлежать единый тариф на услугу регионального оператора по обращению с ТКО, а также тарифы на обработку, обезвреживание и захоронение ТКО.</a:t>
            </a:r>
          </a:p>
          <a:p>
            <a:r>
              <a:rPr lang="ru-RU" dirty="0"/>
              <a:t>Согласно ст. 24.9 регулирование тарифов будет производиться органами исполнительной власти субъектов Российской Федерации или органами местного самоуправления.</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Расчет объема и (или) массы ТКО</a:t>
            </a:r>
          </a:p>
        </p:txBody>
      </p:sp>
      <p:sp>
        <p:nvSpPr>
          <p:cNvPr id="3" name="Содержимое 2"/>
          <p:cNvSpPr>
            <a:spLocks noGrp="1"/>
          </p:cNvSpPr>
          <p:nvPr>
            <p:ph sz="quarter" idx="1"/>
          </p:nvPr>
        </p:nvSpPr>
        <p:spPr/>
        <p:txBody>
          <a:bodyPr>
            <a:normAutofit fontScale="92500"/>
          </a:bodyPr>
          <a:lstStyle/>
          <a:p>
            <a:r>
              <a:rPr lang="ru-RU" dirty="0"/>
              <a:t>В соответствии со ст. 24.10 для расчета объема и (или) массы ТКО при заключении договоров с операторами ТКО необходимо будет руководствоваться правилами коммерческого учета объема и (или) массы ТКО, утвержденными Правительством Российской Федерации. </a:t>
            </a:r>
          </a:p>
          <a:p>
            <a:r>
              <a:rPr lang="ru-RU" dirty="0"/>
              <a:t>Российский экологический оператор разрабатывает единый федеральный справочник нормативов накопления мусора, чтобы устранить проблемный вопрос с определением стоимости вывоза ТКО для населения. </a:t>
            </a:r>
          </a:p>
          <a:p>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Установление и изменение тарифов</a:t>
            </a:r>
          </a:p>
        </p:txBody>
      </p:sp>
      <p:sp>
        <p:nvSpPr>
          <p:cNvPr id="3" name="Содержимое 2"/>
          <p:cNvSpPr>
            <a:spLocks noGrp="1"/>
          </p:cNvSpPr>
          <p:nvPr>
            <p:ph sz="quarter" idx="1"/>
          </p:nvPr>
        </p:nvSpPr>
        <p:spPr/>
        <p:txBody>
          <a:bodyPr>
            <a:normAutofit fontScale="92500"/>
          </a:bodyPr>
          <a:lstStyle/>
          <a:p>
            <a:r>
              <a:rPr lang="ru-RU" dirty="0"/>
              <a:t>Согласно ст. 24.11 вся информация, касающаяся регулируемых видов деятельности по обращению с ТКО (в т.ч. информация о тарифах и параметрах тарифного регулирования), будет общедоступной и должна будет публиковаться в сети Интернет.</a:t>
            </a:r>
          </a:p>
          <a:p>
            <a:r>
              <a:rPr lang="ru-RU" dirty="0"/>
              <a:t>На основании ст. 24.12 правомерность и обоснованность установления и изменения тарифов будут проверяться на федеральном и региональном уровнях, при этом предполагается проведение плановых и внеплановых проверок (например, по обращениям граждан).</a:t>
            </a:r>
          </a:p>
          <a:p>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Ограничение прав органов местного самоуправления</a:t>
            </a:r>
          </a:p>
        </p:txBody>
      </p:sp>
      <p:sp>
        <p:nvSpPr>
          <p:cNvPr id="3" name="Содержимое 2"/>
          <p:cNvSpPr>
            <a:spLocks noGrp="1"/>
          </p:cNvSpPr>
          <p:nvPr>
            <p:ph sz="quarter" idx="1"/>
          </p:nvPr>
        </p:nvSpPr>
        <p:spPr/>
        <p:txBody>
          <a:bodyPr>
            <a:normAutofit fontScale="92500" lnSpcReduction="20000"/>
          </a:bodyPr>
          <a:lstStyle/>
          <a:p>
            <a:r>
              <a:rPr lang="ru-RU" dirty="0"/>
              <a:t>Изменения, предусмотренные Федеральным законом № 458-ФЗ, существенно ограничивают права органов местного самоуправления в области обращения с отходами. Если сейчас они могут сами организовывать сбор, вывоз, утилизацию, переработку отходов, то начиная с 1 января 2016 г. они смогут только принимать участие во всех операциях по обращению с отходами, причем </a:t>
            </a:r>
          </a:p>
          <a:p>
            <a:r>
              <a:rPr lang="ru-RU" dirty="0"/>
              <a:t>поселковые органы самоуправления смогут участвовать только в сборе и транспортировке ТКО,</a:t>
            </a:r>
          </a:p>
          <a:p>
            <a:r>
              <a:rPr lang="ru-RU" dirty="0"/>
              <a:t> районные — в обработке, утилизации, обезвреживании и захоронении ТКО, </a:t>
            </a:r>
          </a:p>
          <a:p>
            <a:r>
              <a:rPr lang="ru-RU" dirty="0"/>
              <a:t>а городские — во всех перечисленных операциях в пределах городских округов.</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Статья 12. Требования к объектам размещения отходов</a:t>
            </a:r>
          </a:p>
        </p:txBody>
      </p:sp>
      <p:sp>
        <p:nvSpPr>
          <p:cNvPr id="3" name="Содержимое 2"/>
          <p:cNvSpPr>
            <a:spLocks noGrp="1"/>
          </p:cNvSpPr>
          <p:nvPr>
            <p:ph sz="quarter" idx="1"/>
          </p:nvPr>
        </p:nvSpPr>
        <p:spPr/>
        <p:txBody>
          <a:bodyPr/>
          <a:lstStyle/>
          <a:p>
            <a:r>
              <a:rPr lang="ru-RU" dirty="0"/>
              <a:t> Захоронение отходов, в состав которых входят полезные компоненты, подлежащие утилизации, запрещается. Перечень видов отходов, в состав которых входят полезные компоненты, захоронение которых запрещается, устанавливается Правительством Российской Федерации.</a:t>
            </a:r>
          </a:p>
          <a:p>
            <a:r>
              <a:rPr lang="ru-RU" dirty="0"/>
              <a:t>Запрещается применение твердых коммунальных отходов для рекультивации земель и карьеров</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Распределение </a:t>
            </a:r>
            <a:r>
              <a:rPr lang="ru-RU"/>
              <a:t>экологического сбора</a:t>
            </a:r>
            <a:endParaRPr lang="ru-RU" dirty="0"/>
          </a:p>
        </p:txBody>
      </p:sp>
      <p:sp>
        <p:nvSpPr>
          <p:cNvPr id="3" name="Содержимое 2"/>
          <p:cNvSpPr>
            <a:spLocks noGrp="1"/>
          </p:cNvSpPr>
          <p:nvPr>
            <p:ph sz="quarter" idx="1"/>
          </p:nvPr>
        </p:nvSpPr>
        <p:spPr/>
        <p:txBody>
          <a:bodyPr>
            <a:normAutofit fontScale="62500" lnSpcReduction="20000"/>
          </a:bodyPr>
          <a:lstStyle/>
          <a:p>
            <a:r>
              <a:rPr lang="ru-RU" dirty="0"/>
              <a:t>Средства, поступившие в федеральный бюджет в счет уплаты экологического сбора, будут распределяться посредством реализации государственных программ Российской Федерации в форме предоставления субсидий субъектам Российской Федерации по следующим направлениям:</a:t>
            </a:r>
          </a:p>
          <a:p>
            <a:pPr lvl="0"/>
            <a:r>
              <a:rPr lang="ru-RU" dirty="0" err="1"/>
              <a:t>софинансирование</a:t>
            </a:r>
            <a:r>
              <a:rPr lang="ru-RU" dirty="0"/>
              <a:t> региональных программ в области обращения с отходами и территориальных схем обращения с отходами;</a:t>
            </a:r>
          </a:p>
          <a:p>
            <a:pPr lvl="0"/>
            <a:r>
              <a:rPr lang="ru-RU" dirty="0"/>
              <a:t>покрытие расходов на сбор, транспортирование, обработку, утилизацию отходов от использования товаров;</a:t>
            </a:r>
          </a:p>
          <a:p>
            <a:pPr lvl="0"/>
            <a:r>
              <a:rPr lang="ru-RU" dirty="0"/>
              <a:t>покрытие дефицита средств, поступающих в счет оплаты населением услуг по обращению с ТКО;</a:t>
            </a:r>
          </a:p>
          <a:p>
            <a:pPr lvl="0"/>
            <a:r>
              <a:rPr lang="ru-RU" dirty="0"/>
              <a:t>выполнение инженерных изысканий и подготовку проектной документации для строительства объектов, используемых для утилизации отходов, объектов обезвреживания отходов, строительство и оснащение таких объектов.</a:t>
            </a:r>
          </a:p>
          <a:p>
            <a:r>
              <a:rPr lang="ru-RU" dirty="0"/>
              <a:t>Указанные субсидии федерального бюджета будут предоставляться в порядке, утвержденном Правительством Российской Федерации, пропорционально численности населения, проживающего на территории субъекта Российской Федерации.</a:t>
            </a:r>
          </a:p>
          <a:p>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«Неопределенности»</a:t>
            </a:r>
          </a:p>
        </p:txBody>
      </p:sp>
      <p:sp>
        <p:nvSpPr>
          <p:cNvPr id="3" name="Содержимое 2"/>
          <p:cNvSpPr>
            <a:spLocks noGrp="1"/>
          </p:cNvSpPr>
          <p:nvPr>
            <p:ph sz="quarter" idx="1"/>
          </p:nvPr>
        </p:nvSpPr>
        <p:spPr/>
        <p:txBody>
          <a:bodyPr>
            <a:normAutofit fontScale="92500" lnSpcReduction="10000"/>
          </a:bodyPr>
          <a:lstStyle/>
          <a:p>
            <a:r>
              <a:rPr lang="ru-RU" dirty="0"/>
              <a:t>?? на сегодняшний день законодательством не обозначены границы балансового разграничения. Где заканчивается ответственность управляющих компаний и где начинается ответственность регионального оператора — пока неясно.</a:t>
            </a:r>
          </a:p>
          <a:p>
            <a:r>
              <a:rPr lang="ru-RU" dirty="0"/>
              <a:t>?? Определение ТКО, приведенное в действующей редакции ФЗ № 89-ФЗ, порождает много вопросов. Один из них — принадлежность некоторых видов отходов к данной категории. Относятся ли к ТКО, например, отходы древесины, которые образуются в результате сезонного спиливания, обрезки и </a:t>
            </a:r>
            <a:r>
              <a:rPr lang="ru-RU" dirty="0" err="1"/>
              <a:t>кронирования</a:t>
            </a:r>
            <a:r>
              <a:rPr lang="ru-RU" dirty="0"/>
              <a:t> деревьев во дворах жилых домов? А смет от уборки территории? Вопрос снят</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«Нерешенные проблемы»</a:t>
            </a:r>
          </a:p>
        </p:txBody>
      </p:sp>
      <p:sp>
        <p:nvSpPr>
          <p:cNvPr id="3" name="Содержимое 2"/>
          <p:cNvSpPr>
            <a:spLocks noGrp="1"/>
          </p:cNvSpPr>
          <p:nvPr>
            <p:ph sz="quarter" idx="1"/>
          </p:nvPr>
        </p:nvSpPr>
        <p:spPr/>
        <p:txBody>
          <a:bodyPr>
            <a:normAutofit lnSpcReduction="10000"/>
          </a:bodyPr>
          <a:lstStyle/>
          <a:p>
            <a:r>
              <a:rPr lang="ru-RU" dirty="0"/>
              <a:t>??«К твердым коммунальным отходам также относятся отходы, образующиеся в процессе деятельности юридических лиц, индивидуальных предпринимателей и подобные по составу отходам, образующимся в жилых помещениях в процессе потребления физическими лицами». Нормативы же для юридических лиц будут рассчитываться исходя из количества сотрудников. То есть фактически большая часть работающего населения будет оплачивать оказание этой коммунальной услуги дважды.</a:t>
            </a:r>
          </a:p>
          <a:p>
            <a:pPr lvl="1"/>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Остались нерешенными вопросы</a:t>
            </a:r>
          </a:p>
        </p:txBody>
      </p:sp>
      <p:sp>
        <p:nvSpPr>
          <p:cNvPr id="3" name="Содержимое 2"/>
          <p:cNvSpPr>
            <a:spLocks noGrp="1"/>
          </p:cNvSpPr>
          <p:nvPr>
            <p:ph sz="quarter" idx="1"/>
          </p:nvPr>
        </p:nvSpPr>
        <p:spPr/>
        <p:txBody>
          <a:bodyPr/>
          <a:lstStyle/>
          <a:p>
            <a:r>
              <a:rPr lang="ru-RU" dirty="0"/>
              <a:t>Собственности на отходы</a:t>
            </a:r>
          </a:p>
          <a:p>
            <a:r>
              <a:rPr lang="ru-RU" dirty="0"/>
              <a:t>Полномочий операторов, субъектов, территориальных притязаний и реальной </a:t>
            </a:r>
            <a:r>
              <a:rPr lang="ru-RU" dirty="0" err="1"/>
              <a:t>ответсвенности</a:t>
            </a:r>
            <a:r>
              <a:rPr lang="ru-RU" dirty="0"/>
              <a:t> ряда субъектов</a:t>
            </a:r>
          </a:p>
          <a:p>
            <a:r>
              <a:rPr lang="ru-RU" dirty="0"/>
              <a:t>Порядка выбора регионального оператора</a:t>
            </a:r>
          </a:p>
          <a:p>
            <a:r>
              <a:rPr lang="ru-RU" dirty="0"/>
              <a:t>Опубликования и обсуждения территориальных схем и программ, внесение в них изменений, утверждение </a:t>
            </a:r>
            <a:r>
              <a:rPr lang="ru-RU"/>
              <a:t>и пересмотр.</a:t>
            </a: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Новые проблемы:</a:t>
            </a:r>
          </a:p>
        </p:txBody>
      </p:sp>
      <p:sp>
        <p:nvSpPr>
          <p:cNvPr id="3" name="Объект 2"/>
          <p:cNvSpPr>
            <a:spLocks noGrp="1"/>
          </p:cNvSpPr>
          <p:nvPr>
            <p:ph sz="quarter" idx="1"/>
          </p:nvPr>
        </p:nvSpPr>
        <p:spPr/>
        <p:txBody>
          <a:bodyPr>
            <a:normAutofit fontScale="92500" lnSpcReduction="20000"/>
          </a:bodyPr>
          <a:lstStyle/>
          <a:p>
            <a:r>
              <a:rPr lang="ru-RU" dirty="0"/>
              <a:t>С 1 января 2019 года заработала так называемая мусорная реформа. Население не особо задумывалось о ее введении, хотя она была анонсирована за несколько лет до этого, а обсуждения велись еще раньше.</a:t>
            </a:r>
          </a:p>
          <a:p>
            <a:endParaRPr lang="ru-RU" dirty="0"/>
          </a:p>
          <a:p>
            <a:r>
              <a:rPr lang="ru-RU" dirty="0"/>
              <a:t>Но граждане обратили внимание, что в январе-феврале 2019 года их счета за коммунальные услуги заметно выросли. Изучив причину, оказалось, что существенно выросла стоимость за обращение отходов. Например, если раньше семья оплачивала отельный счет за вывоз мусора, который составлял 15-30 р., то теперь эта сумма выросла до 300-600 р., что весьма существенно.</a:t>
            </a:r>
          </a:p>
          <a:p>
            <a:endParaRPr lang="ru-RU" dirty="0"/>
          </a:p>
        </p:txBody>
      </p:sp>
    </p:spTree>
    <p:extLst>
      <p:ext uri="{BB962C8B-B14F-4D97-AF65-F5344CB8AC3E}">
        <p14:creationId xmlns:p14="http://schemas.microsoft.com/office/powerpoint/2010/main" val="205953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Классификация отходов</a:t>
            </a:r>
          </a:p>
        </p:txBody>
      </p:sp>
      <p:sp>
        <p:nvSpPr>
          <p:cNvPr id="3" name="Объект 2"/>
          <p:cNvSpPr>
            <a:spLocks noGrp="1"/>
          </p:cNvSpPr>
          <p:nvPr>
            <p:ph sz="quarter" idx="1"/>
          </p:nvPr>
        </p:nvSpPr>
        <p:spPr/>
        <p:txBody>
          <a:bodyPr>
            <a:normAutofit lnSpcReduction="10000"/>
          </a:bodyPr>
          <a:lstStyle/>
          <a:p>
            <a:r>
              <a:rPr lang="ru-RU" dirty="0"/>
              <a:t>Классификация отходов основана на систематизации их по отраслям промышленности, возможностям переработки, агрегатному состоянию, токсичности и т.д. В каждом конкретном случае характер используемой классификации соответствует рассматриваемым аспектам: складированию, очистке, переработке, захоронению отходов, предотвращению их токсичного воздействия и пр. </a:t>
            </a:r>
          </a:p>
          <a:p>
            <a:r>
              <a:rPr lang="ru-RU" dirty="0"/>
              <a:t>Каждая отрасль промышленности имеет классификацию собственных отходов</a:t>
            </a:r>
          </a:p>
        </p:txBody>
      </p:sp>
    </p:spTree>
    <p:extLst>
      <p:ext uri="{BB962C8B-B14F-4D97-AF65-F5344CB8AC3E}">
        <p14:creationId xmlns:p14="http://schemas.microsoft.com/office/powerpoint/2010/main" val="3523043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Причин этому несколько, а именно:</a:t>
            </a:r>
            <a:br>
              <a:rPr lang="ru-RU" dirty="0"/>
            </a:br>
            <a:endParaRPr lang="ru-RU" dirty="0"/>
          </a:p>
        </p:txBody>
      </p:sp>
      <p:sp>
        <p:nvSpPr>
          <p:cNvPr id="3" name="Объект 2"/>
          <p:cNvSpPr>
            <a:spLocks noGrp="1"/>
          </p:cNvSpPr>
          <p:nvPr>
            <p:ph sz="quarter" idx="1"/>
          </p:nvPr>
        </p:nvSpPr>
        <p:spPr/>
        <p:txBody>
          <a:bodyPr>
            <a:normAutofit fontScale="85000" lnSpcReduction="20000"/>
          </a:bodyPr>
          <a:lstStyle/>
          <a:p>
            <a:endParaRPr lang="ru-RU" dirty="0"/>
          </a:p>
          <a:p>
            <a:r>
              <a:rPr lang="ru-RU" dirty="0"/>
              <a:t>Тариф считается не по квадратным метрам как раньше, а по количеству проживающих в квартире;</a:t>
            </a:r>
          </a:p>
          <a:p>
            <a:r>
              <a:rPr lang="ru-RU" dirty="0"/>
              <a:t>Нормы образование мусора рассчитываются в каждом регионе отдельно.</a:t>
            </a:r>
          </a:p>
          <a:p>
            <a:r>
              <a:rPr lang="ru-RU" dirty="0"/>
              <a:t>В первую очередь пострадали те, у кого в квартире прописано много жильцов. Они могли и не проживать фактически, но плата за вывоз мусора на них начислялась.</a:t>
            </a:r>
          </a:p>
          <a:p>
            <a:endParaRPr lang="ru-RU" dirty="0"/>
          </a:p>
          <a:p>
            <a:r>
              <a:rPr lang="ru-RU" dirty="0"/>
              <a:t>Нормы образования мусора, которые принимались в регионах в 2018-2019 году, были условные и с существенным запасом. За такую предосторожность пришлось платить именно конечному потребителю.</a:t>
            </a:r>
          </a:p>
          <a:p>
            <a:endParaRPr lang="ru-RU" dirty="0"/>
          </a:p>
          <a:p>
            <a:endParaRPr lang="ru-RU" dirty="0"/>
          </a:p>
        </p:txBody>
      </p:sp>
    </p:spTree>
    <p:extLst>
      <p:ext uri="{BB962C8B-B14F-4D97-AF65-F5344CB8AC3E}">
        <p14:creationId xmlns:p14="http://schemas.microsoft.com/office/powerpoint/2010/main" val="4001115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Работа региональных операторов</a:t>
            </a:r>
          </a:p>
        </p:txBody>
      </p:sp>
      <p:sp>
        <p:nvSpPr>
          <p:cNvPr id="3" name="Объект 2"/>
          <p:cNvSpPr>
            <a:spLocks noGrp="1"/>
          </p:cNvSpPr>
          <p:nvPr>
            <p:ph sz="quarter" idx="1"/>
          </p:nvPr>
        </p:nvSpPr>
        <p:spPr/>
        <p:txBody>
          <a:bodyPr>
            <a:normAutofit fontScale="70000" lnSpcReduction="20000"/>
          </a:bodyPr>
          <a:lstStyle/>
          <a:p>
            <a:r>
              <a:rPr lang="ru-RU" dirty="0"/>
              <a:t>Другая проблема – операторы в регионах практически не имеют конкуренции. Кроме того, по закону потребитель обязан с ними заключить договор. Если он этого не делает (не направляет заявление с поправками), типовой договор, размещенный на сайте оператора, считается заключенным автоматически.</a:t>
            </a:r>
          </a:p>
          <a:p>
            <a:endParaRPr lang="ru-RU" dirty="0"/>
          </a:p>
          <a:p>
            <a:r>
              <a:rPr lang="ru-RU" dirty="0"/>
              <a:t>Сами поправки, которые может внести потребитель, касаются количества проживающих в квартире или доме. Чтобы пересмотреть нормы образования мусора, необходимо обращаться с заявлением/жалобой в Правительство субъекта федерации, местные органы власти. Реагирование на жалобы проходит формально, чиновники ссылаются на проведенные расчеты и принятые законы.</a:t>
            </a:r>
          </a:p>
          <a:p>
            <a:r>
              <a:rPr lang="ru-RU" dirty="0"/>
              <a:t>Третья проблема – невыполнение оператором своих обязанностей. Тарифы выросли, а мусор, как и раньше, вывозится недобросовестно. Сложилась ситуация, когда потребителя заставили платить по-новому, причем суммы не всегда оправданны, сильно завышены, а выполнение услуг по обращению отходов осталось на прежнем уровне. Все эти проблемы в совокупности и стали причиной создания ППК РЭО.</a:t>
            </a:r>
          </a:p>
          <a:p>
            <a:endParaRPr lang="ru-RU" dirty="0"/>
          </a:p>
        </p:txBody>
      </p:sp>
    </p:spTree>
    <p:extLst>
      <p:ext uri="{BB962C8B-B14F-4D97-AF65-F5344CB8AC3E}">
        <p14:creationId xmlns:p14="http://schemas.microsoft.com/office/powerpoint/2010/main" val="1400395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Создание ППК РЭО </a:t>
            </a:r>
          </a:p>
        </p:txBody>
      </p:sp>
      <p:sp>
        <p:nvSpPr>
          <p:cNvPr id="3" name="Объект 2"/>
          <p:cNvSpPr>
            <a:spLocks noGrp="1"/>
          </p:cNvSpPr>
          <p:nvPr>
            <p:ph sz="quarter" idx="1"/>
          </p:nvPr>
        </p:nvSpPr>
        <p:spPr/>
        <p:txBody>
          <a:bodyPr>
            <a:normAutofit fontScale="92500" lnSpcReduction="20000"/>
          </a:bodyPr>
          <a:lstStyle/>
          <a:p>
            <a:r>
              <a:rPr lang="ru-RU" dirty="0"/>
              <a:t>Миссия «Российского экологического оператора» — обеспечить реализацию норм законодательства в области обращения с ТКО в РФ, развивать и совершенствовать эту сферу.</a:t>
            </a:r>
          </a:p>
          <a:p>
            <a:r>
              <a:rPr lang="ru-RU" dirty="0"/>
              <a:t>Предотвращать вредное воздействие на здоровье человека и окружающую среду.</a:t>
            </a:r>
          </a:p>
          <a:p>
            <a:r>
              <a:rPr lang="ru-RU" dirty="0"/>
              <a:t>Создать систему вторичной переработки и вовлечения в хозяйственный оборот сырья для изготовления новой продукции и получения энергии.</a:t>
            </a:r>
          </a:p>
          <a:p>
            <a:r>
              <a:rPr lang="ru-RU" dirty="0"/>
              <a:t>Стимулировать инвестиционную активность в сфере обращения ТКО.</a:t>
            </a:r>
          </a:p>
          <a:p>
            <a:r>
              <a:rPr lang="ru-RU" dirty="0"/>
              <a:t>Реализовать нацпроект «Экология» в сфере обращения ТКО.</a:t>
            </a:r>
          </a:p>
        </p:txBody>
      </p:sp>
    </p:spTree>
    <p:extLst>
      <p:ext uri="{BB962C8B-B14F-4D97-AF65-F5344CB8AC3E}">
        <p14:creationId xmlns:p14="http://schemas.microsoft.com/office/powerpoint/2010/main" val="1925855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Функции ППК РЭО</a:t>
            </a:r>
          </a:p>
        </p:txBody>
      </p:sp>
      <p:sp>
        <p:nvSpPr>
          <p:cNvPr id="3" name="Объект 2"/>
          <p:cNvSpPr>
            <a:spLocks noGrp="1"/>
          </p:cNvSpPr>
          <p:nvPr>
            <p:ph sz="quarter" idx="1"/>
          </p:nvPr>
        </p:nvSpPr>
        <p:spPr/>
        <p:txBody>
          <a:bodyPr/>
          <a:lstStyle/>
          <a:p>
            <a:r>
              <a:rPr lang="ru-RU" dirty="0"/>
              <a:t>Координационные</a:t>
            </a:r>
          </a:p>
          <a:p>
            <a:r>
              <a:rPr lang="ru-RU" dirty="0"/>
              <a:t>Аналитические и образовательные</a:t>
            </a:r>
          </a:p>
          <a:p>
            <a:r>
              <a:rPr lang="ru-RU" dirty="0"/>
              <a:t>Законотворческие</a:t>
            </a:r>
          </a:p>
          <a:p>
            <a:r>
              <a:rPr lang="ru-RU" dirty="0"/>
              <a:t>Инвестиционные</a:t>
            </a:r>
          </a:p>
          <a:p>
            <a:r>
              <a:rPr lang="ru-RU" dirty="0"/>
              <a:t>Вторичная переработка</a:t>
            </a:r>
          </a:p>
          <a:p>
            <a:r>
              <a:rPr lang="ru-RU" dirty="0"/>
              <a:t>Научные и технологические</a:t>
            </a:r>
          </a:p>
        </p:txBody>
      </p:sp>
    </p:spTree>
    <p:extLst>
      <p:ext uri="{BB962C8B-B14F-4D97-AF65-F5344CB8AC3E}">
        <p14:creationId xmlns:p14="http://schemas.microsoft.com/office/powerpoint/2010/main" val="3542228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Возможности РЭО</a:t>
            </a:r>
          </a:p>
        </p:txBody>
      </p:sp>
      <p:sp>
        <p:nvSpPr>
          <p:cNvPr id="3" name="Объект 2"/>
          <p:cNvSpPr>
            <a:spLocks noGrp="1"/>
          </p:cNvSpPr>
          <p:nvPr>
            <p:ph sz="quarter" idx="1"/>
          </p:nvPr>
        </p:nvSpPr>
        <p:spPr/>
        <p:txBody>
          <a:bodyPr/>
          <a:lstStyle/>
          <a:p>
            <a:r>
              <a:rPr lang="ru-RU" dirty="0"/>
              <a:t>Внесение инициатив по внесению изменений в действующее законодательство;</a:t>
            </a:r>
          </a:p>
          <a:p>
            <a:r>
              <a:rPr lang="ru-RU" dirty="0"/>
              <a:t>Разработка проектов в рамках федеральных программ, направленных на поддержку инвестиций;</a:t>
            </a:r>
          </a:p>
          <a:p>
            <a:r>
              <a:rPr lang="ru-RU" dirty="0"/>
              <a:t>Проводить эмиссию ценных бумаг (облигаций);</a:t>
            </a:r>
          </a:p>
          <a:p>
            <a:r>
              <a:rPr lang="ru-RU" dirty="0"/>
              <a:t>Приобретать доли в других компаниях;</a:t>
            </a:r>
          </a:p>
          <a:p>
            <a:r>
              <a:rPr lang="ru-RU" dirty="0"/>
              <a:t>Приобретать движимое и недвижимое имущество: оборудование, транспорт, земельные участки, предприятия.</a:t>
            </a:r>
          </a:p>
        </p:txBody>
      </p:sp>
    </p:spTree>
    <p:extLst>
      <p:ext uri="{BB962C8B-B14F-4D97-AF65-F5344CB8AC3E}">
        <p14:creationId xmlns:p14="http://schemas.microsoft.com/office/powerpoint/2010/main" val="2216658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РЭО РАДАР:</a:t>
            </a:r>
            <a:r>
              <a:rPr lang="en-US" dirty="0"/>
              <a:t>https://radar.reo.ru/</a:t>
            </a:r>
            <a:endParaRPr lang="ru-RU" dirty="0"/>
          </a:p>
        </p:txBody>
      </p:sp>
      <p:sp>
        <p:nvSpPr>
          <p:cNvPr id="3" name="Объект 2"/>
          <p:cNvSpPr>
            <a:spLocks noGrp="1"/>
          </p:cNvSpPr>
          <p:nvPr>
            <p:ph sz="quarter" idx="1"/>
          </p:nvPr>
        </p:nvSpPr>
        <p:spPr/>
        <p:txBody>
          <a:bodyPr/>
          <a:lstStyle/>
          <a:p>
            <a:r>
              <a:rPr lang="ru-RU" dirty="0"/>
              <a:t>Информационная система сбора обращений граждан о нарушениях в сфере обращения с твердыми коммунальными отходами.</a:t>
            </a:r>
          </a:p>
          <a:p>
            <a:endParaRPr lang="ru-RU" dirty="0"/>
          </a:p>
        </p:txBody>
      </p:sp>
    </p:spTree>
    <p:extLst>
      <p:ext uri="{BB962C8B-B14F-4D97-AF65-F5344CB8AC3E}">
        <p14:creationId xmlns:p14="http://schemas.microsoft.com/office/powerpoint/2010/main" val="25673558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сортируют мусор</a:t>
            </a:r>
          </a:p>
        </p:txBody>
      </p:sp>
      <p:sp>
        <p:nvSpPr>
          <p:cNvPr id="3" name="Объект 2"/>
          <p:cNvSpPr>
            <a:spLocks noGrp="1"/>
          </p:cNvSpPr>
          <p:nvPr>
            <p:ph sz="quarter" idx="1"/>
          </p:nvPr>
        </p:nvSpPr>
        <p:spPr/>
        <p:txBody>
          <a:bodyPr/>
          <a:lstStyle/>
          <a:p>
            <a:r>
              <a:rPr lang="ru-RU" dirty="0"/>
              <a:t>Видео: </a:t>
            </a:r>
          </a:p>
          <a:p>
            <a:r>
              <a:rPr lang="en-US" dirty="0"/>
              <a:t>https://www.youtube.com/watch?v=29CuNeZyTso&amp;feature=emb_logo</a:t>
            </a:r>
            <a:endParaRPr lang="ru-RU" dirty="0"/>
          </a:p>
        </p:txBody>
      </p:sp>
    </p:spTree>
    <p:extLst>
      <p:ext uri="{BB962C8B-B14F-4D97-AF65-F5344CB8AC3E}">
        <p14:creationId xmlns:p14="http://schemas.microsoft.com/office/powerpoint/2010/main" val="12274241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Новая система обращения с отходами (схема и видео)</a:t>
            </a:r>
          </a:p>
        </p:txBody>
      </p:sp>
      <p:pic>
        <p:nvPicPr>
          <p:cNvPr id="4" name="Содержимое 3" descr="fd68e614e54c7df63ee45ca92e06ff05.jpg"/>
          <p:cNvPicPr>
            <a:picLocks noGrp="1" noChangeAspect="1"/>
          </p:cNvPicPr>
          <p:nvPr>
            <p:ph sz="quarter" idx="1"/>
          </p:nvPr>
        </p:nvPicPr>
        <p:blipFill>
          <a:blip r:embed="rId2" cstate="print"/>
          <a:stretch>
            <a:fillRect/>
          </a:stretch>
        </p:blipFill>
        <p:spPr>
          <a:xfrm>
            <a:off x="883920" y="1842452"/>
            <a:ext cx="6614160" cy="438912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Вредные отходы (для здоровья)</a:t>
            </a:r>
          </a:p>
        </p:txBody>
      </p:sp>
      <p:sp>
        <p:nvSpPr>
          <p:cNvPr id="3" name="Объект 2"/>
          <p:cNvSpPr>
            <a:spLocks noGrp="1"/>
          </p:cNvSpPr>
          <p:nvPr>
            <p:ph sz="quarter" idx="1"/>
          </p:nvPr>
        </p:nvSpPr>
        <p:spPr/>
        <p:txBody>
          <a:bodyPr/>
          <a:lstStyle/>
          <a:p>
            <a:r>
              <a:rPr lang="ru-RU" dirty="0"/>
              <a:t>Классификация отходов возможна по разным показателям, но самым главным из них является степень опасности для человеческого здоровья.</a:t>
            </a:r>
          </a:p>
          <a:p>
            <a:r>
              <a:rPr lang="ru-RU" dirty="0"/>
              <a:t> Вредными отходами, например, считаются инфекционные, токсичные и радиоактивные. Их сбор и ликвидация регламентируются специальными санитарными правилами.</a:t>
            </a:r>
          </a:p>
        </p:txBody>
      </p:sp>
    </p:spTree>
    <p:extLst>
      <p:ext uri="{BB962C8B-B14F-4D97-AF65-F5344CB8AC3E}">
        <p14:creationId xmlns:p14="http://schemas.microsoft.com/office/powerpoint/2010/main" val="142899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Классы опасности отходов</a:t>
            </a:r>
          </a:p>
        </p:txBody>
      </p:sp>
      <p:sp>
        <p:nvSpPr>
          <p:cNvPr id="3" name="Объект 2"/>
          <p:cNvSpPr>
            <a:spLocks noGrp="1"/>
          </p:cNvSpPr>
          <p:nvPr>
            <p:ph sz="quarter" idx="1"/>
          </p:nvPr>
        </p:nvSpPr>
        <p:spPr/>
        <p:txBody>
          <a:bodyPr>
            <a:normAutofit fontScale="85000" lnSpcReduction="20000"/>
          </a:bodyPr>
          <a:lstStyle/>
          <a:p>
            <a:r>
              <a:rPr lang="ru-RU" dirty="0"/>
              <a:t>1-й класс - чрезвычайно опасные - при воздействии данных отходов экологическая система необратимо нарушена. Период восстановления отсутствует;</a:t>
            </a:r>
          </a:p>
          <a:p>
            <a:r>
              <a:rPr lang="ru-RU" dirty="0"/>
              <a:t> 2-й класс - </a:t>
            </a:r>
            <a:r>
              <a:rPr lang="ru-RU" dirty="0" err="1"/>
              <a:t>высокоопасные</a:t>
            </a:r>
            <a:r>
              <a:rPr lang="ru-RU" dirty="0"/>
              <a:t> - экологическая система сильно нарушена. Период восстановления не менее 30 лет после полного устранения вредного воздействия; </a:t>
            </a:r>
          </a:p>
          <a:p>
            <a:r>
              <a:rPr lang="ru-RU" dirty="0"/>
              <a:t>3-й класс - умеренно опасные - экологическая система нарушена. Период восстановления не менее 10 лет после снижения вредного воздействия от существующего источника; </a:t>
            </a:r>
          </a:p>
          <a:p>
            <a:r>
              <a:rPr lang="ru-RU" dirty="0"/>
              <a:t>4-й класс - малоопасные - экологическая система нарушена. Период самовосстановления не менее 3 лет;</a:t>
            </a:r>
          </a:p>
          <a:p>
            <a:r>
              <a:rPr lang="ru-RU" dirty="0"/>
              <a:t> 5-й класс - практически неопасные - экологическая система практически не нарушена.</a:t>
            </a:r>
          </a:p>
        </p:txBody>
      </p:sp>
    </p:spTree>
    <p:extLst>
      <p:ext uri="{BB962C8B-B14F-4D97-AF65-F5344CB8AC3E}">
        <p14:creationId xmlns:p14="http://schemas.microsoft.com/office/powerpoint/2010/main" val="28709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Определение класса опасности отходов</a:t>
            </a:r>
          </a:p>
        </p:txBody>
      </p:sp>
      <p:sp>
        <p:nvSpPr>
          <p:cNvPr id="3" name="Объект 2"/>
          <p:cNvSpPr>
            <a:spLocks noGrp="1"/>
          </p:cNvSpPr>
          <p:nvPr>
            <p:ph sz="quarter" idx="1"/>
          </p:nvPr>
        </p:nvSpPr>
        <p:spPr/>
        <p:txBody>
          <a:bodyPr/>
          <a:lstStyle/>
          <a:p>
            <a:r>
              <a:rPr lang="ru-RU" dirty="0"/>
              <a:t>Принадлежность к классу опасности иных по химическому составу отходов можно определить расчетным методом как по летальной дозе ЛД50, так и по ПДК для данного химического вещества в почве, пользуясь математической формулой, справочной литературой (физико-химические константы, их токсичность по ЛД50) и утвержденными Минздравом России гигиеническими нормативами для химических веществ в почве.</a:t>
            </a:r>
          </a:p>
        </p:txBody>
      </p:sp>
    </p:spTree>
    <p:extLst>
      <p:ext uri="{BB962C8B-B14F-4D97-AF65-F5344CB8AC3E}">
        <p14:creationId xmlns:p14="http://schemas.microsoft.com/office/powerpoint/2010/main" val="11267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0dd44eebe7bf42fb25752d8ea8e058fe8a73c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793</TotalTime>
  <Words>4894</Words>
  <Application>Microsoft Office PowerPoint</Application>
  <PresentationFormat>Экран (4:3)</PresentationFormat>
  <Paragraphs>301</Paragraphs>
  <Slides>67</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67</vt:i4>
      </vt:variant>
    </vt:vector>
  </HeadingPairs>
  <TitlesOfParts>
    <vt:vector size="74" baseType="lpstr">
      <vt:lpstr>Calibri</vt:lpstr>
      <vt:lpstr>Cambria</vt:lpstr>
      <vt:lpstr>Franklin Gothic Book</vt:lpstr>
      <vt:lpstr>Perpetua</vt:lpstr>
      <vt:lpstr>Verdana</vt:lpstr>
      <vt:lpstr>Wingdings 2</vt:lpstr>
      <vt:lpstr>Справедливость</vt:lpstr>
      <vt:lpstr>Новая система обращения с отходами</vt:lpstr>
      <vt:lpstr>Новая система обращения с отходами </vt:lpstr>
      <vt:lpstr>Отходы производства и потребления общие понятия</vt:lpstr>
      <vt:lpstr>Отходы производства</vt:lpstr>
      <vt:lpstr>Отходы потребления</vt:lpstr>
      <vt:lpstr>Классификация отходов</vt:lpstr>
      <vt:lpstr>Вредные отходы (для здоровья)</vt:lpstr>
      <vt:lpstr>Классы опасности отходов</vt:lpstr>
      <vt:lpstr>Определение класса опасности отходов</vt:lpstr>
      <vt:lpstr>Прочие классификации отходов</vt:lpstr>
      <vt:lpstr>Обращение с отходами</vt:lpstr>
      <vt:lpstr>Утилизация отходов</vt:lpstr>
      <vt:lpstr>Классификация отходов по методам конечной переработки</vt:lpstr>
      <vt:lpstr>Федеральный классификационный каталог отходов</vt:lpstr>
      <vt:lpstr>Кодирование отхода по ФККО</vt:lpstr>
      <vt:lpstr>Расшифровка кода ФККО</vt:lpstr>
      <vt:lpstr>Коды ТКО уличный мусор </vt:lpstr>
      <vt:lpstr>Классификация ртутьсодержащих отходов</vt:lpstr>
      <vt:lpstr>Методы переработки, утилизации и обезвреживания отходов</vt:lpstr>
      <vt:lpstr>Основными направлениями ликвидации и переработки твердых промышленных отходов</vt:lpstr>
      <vt:lpstr>Переработка отходов на полигонах</vt:lpstr>
      <vt:lpstr>Методы переработки ТКО</vt:lpstr>
      <vt:lpstr>Презентация PowerPoint</vt:lpstr>
      <vt:lpstr>Потенциал утилизации и переработки основных фракций ТКО</vt:lpstr>
      <vt:lpstr>Презентация PowerPoint</vt:lpstr>
      <vt:lpstr>Презентация PowerPoint</vt:lpstr>
      <vt:lpstr>Презентация PowerPoint</vt:lpstr>
      <vt:lpstr>Законодательство об обращении с отходами в РФ</vt:lpstr>
      <vt:lpstr>    Изменения ФЗ 89N 89-ФЗ (ред. от 29.12.2015) «Об отходах производства и потребления» о новом порядке обращения с отходами</vt:lpstr>
      <vt:lpstr> Подзаконные акты </vt:lpstr>
      <vt:lpstr> Новое в законодательстве по обращению с отходами:  Краткий обзор </vt:lpstr>
      <vt:lpstr> Что такое ответственность производителя? (ст. 24.2 89-ФЗ) </vt:lpstr>
      <vt:lpstr> Расширенная ответственность производителя </vt:lpstr>
      <vt:lpstr> Что такое утилизация? </vt:lpstr>
      <vt:lpstr> Обеспечение утилизации Способы </vt:lpstr>
      <vt:lpstr> Нормативы утилизации </vt:lpstr>
      <vt:lpstr> Экологический сбор (ст. 24.5 89-ФЗ) </vt:lpstr>
      <vt:lpstr> Какую отчетность нужно представлять в Росприроднадзор? </vt:lpstr>
      <vt:lpstr>ЕГИС</vt:lpstr>
      <vt:lpstr>Твердые коммунальные отход (ст.1)</vt:lpstr>
      <vt:lpstr> Новые термины, касающиеся обращения с ТКО:</vt:lpstr>
      <vt:lpstr>Оператор по обращению с отходами</vt:lpstr>
      <vt:lpstr>  Разработка и реализация региональных программ в области обращения с отходами, в т.ч. с ТКО.</vt:lpstr>
      <vt:lpstr>Указанные мероприятия должны быть направлены на:</vt:lpstr>
      <vt:lpstr>Территориальная схема в области обращения с отходами, в т.ч. с ТКО</vt:lpstr>
      <vt:lpstr> Новая гл. V.1 «Регулирование деятельности в области обращения с твердыми коммунальными отходами» (ст. 24.6–24.13). (ФЗ-№89)</vt:lpstr>
      <vt:lpstr>Статус регионального оператора</vt:lpstr>
      <vt:lpstr>Публичный договор с собственником ТКО</vt:lpstr>
      <vt:lpstr>К регулируемым видам деятельности в области обращения с ТКО будут относиться:</vt:lpstr>
      <vt:lpstr>Предельные тарифы</vt:lpstr>
      <vt:lpstr>Расчет объема и (или) массы ТКО</vt:lpstr>
      <vt:lpstr>Установление и изменение тарифов</vt:lpstr>
      <vt:lpstr>Ограничение прав органов местного самоуправления</vt:lpstr>
      <vt:lpstr>Статья 12. Требования к объектам размещения отходов</vt:lpstr>
      <vt:lpstr>Распределение экологического сбора</vt:lpstr>
      <vt:lpstr>«Неопределенности»</vt:lpstr>
      <vt:lpstr>«Нерешенные проблемы»</vt:lpstr>
      <vt:lpstr>Остались нерешенными вопросы</vt:lpstr>
      <vt:lpstr>Новые проблемы:</vt:lpstr>
      <vt:lpstr>Причин этому несколько, а именно: </vt:lpstr>
      <vt:lpstr>Работа региональных операторов</vt:lpstr>
      <vt:lpstr>Создание ППК РЭО </vt:lpstr>
      <vt:lpstr>Функции ППК РЭО</vt:lpstr>
      <vt:lpstr>Возможности РЭО</vt:lpstr>
      <vt:lpstr>РЭО РАДАР:https://radar.reo.ru/</vt:lpstr>
      <vt:lpstr>Как сортируют мусор</vt:lpstr>
      <vt:lpstr>Новая система обращения с отходами (схема и видео)</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Новая система обращения с отходами</dc:title>
  <dc:creator>катя</dc:creator>
  <cp:lastModifiedBy>КАТРИЩЕНКА</cp:lastModifiedBy>
  <cp:revision>94</cp:revision>
  <dcterms:created xsi:type="dcterms:W3CDTF">2017-05-29T17:51:25Z</dcterms:created>
  <dcterms:modified xsi:type="dcterms:W3CDTF">2022-06-24T16:19:01Z</dcterms:modified>
</cp:coreProperties>
</file>