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90" r:id="rId13"/>
    <p:sldId id="261" r:id="rId14"/>
    <p:sldId id="262" r:id="rId15"/>
    <p:sldId id="263" r:id="rId16"/>
    <p:sldId id="268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7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3FBE-A002-49C9-B3D5-CA9D0804CF5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E4CB-7964-4F3F-96F3-F5ED2B1225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4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2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3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5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5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0328-4771-4BE6-BFEB-CE6CD4B02FE1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0133F-0AF0-4F69-BCAA-0A7C5FAFA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E0622AEFE9494A9A927C03636BB65E3EA3F1E3C3E64C173B40FF43E3D2B11E5F3B43A56B2F37589B4FEC5ABF3m8U7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D4FE004B06CDAA7757156B4B17C13237CB96946C1E8EB8472B4E8718D99E1E67533A483D77A5730B80BD88D63B43D735ADC94DE61CD74EAg4w5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21" y="275492"/>
            <a:ext cx="11673800" cy="12675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8872" y="1977277"/>
            <a:ext cx="898655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документации в области охраны окружающей среды и обеспечения экологической безопасности на предприятии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947" y="4441096"/>
            <a:ext cx="5342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эколог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«Автопарк № 1 «Спецтранс»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Великосельская Елена Сергеевна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8-911-759-16-69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velikes91@gmail.com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6953" y="3757479"/>
            <a:ext cx="4225447" cy="28088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8133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4833" y="964002"/>
            <a:ext cx="105887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 Осуществляется ли юридическим лицом, индивидуальным предпринимателем, производственный экологический контроль в соответствии с программой?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 Осуществляется ли юридическим лицом, индивидуальным предпринимателем документирование и хранение достоверных данных, полученных по результатам осуществления производственного экологического контроля?</a:t>
            </a:r>
          </a:p>
          <a:p>
            <a:endParaRPr lang="ru-RU" dirty="0"/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6801" y="2568733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8.5 КоАП РФ (штраф до 80 тыс. руб. на юридическое лицо, 3-6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01" y="2364332"/>
            <a:ext cx="6318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программы ПЭК предусматривается проведение производственного контроля в области охраны атмосферного воздуха, охрани и использования водных объектов, обращения с отходами.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стационарных источников выбросов ЗВ предусмотрено наличие лабораторного контроля (аккредитованной лабораторией) и контроля расчетными методами по той методике, по которой производился расчет выбросов ЗВ.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предприятий, не эксплуатирующих объекты размещения отходов, производственный контроль в области обращения с отходами заключается только в обобщении данных по учету отходов (Приказ Минприроды от 08.12.2020 № 1028).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48" y="4286788"/>
            <a:ext cx="2159690" cy="219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738" y="0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Производственный экологический контроль </a:t>
            </a:r>
          </a:p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47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495" y="1061610"/>
            <a:ext cx="105887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46.Производятся ли юридическим лицом, индивидуальным предпринимателем при осуществлении производственного экологического контроля измерения выбросов, сбросов загрязняющих веществ в отношении загрязняющих веществ, характеризующих применяемые технологии и особенности производственного процесса на объекте, оказывающем негативное воздействие на окружающую среду (маркерных веществ)?</a:t>
            </a:r>
          </a:p>
          <a:p>
            <a:endParaRPr lang="ru-RU" dirty="0"/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6801" y="2568733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8.5 КоАП РФ (штраф до 80 тыс. руб. на юридическое лицо, 3-6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01" y="2364332"/>
            <a:ext cx="6318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Маркерные вещества – загрязняющие вещества, характеризующие применяемые технологии и особенности производственного процесса на объекте НВОС (п.5 ст. 67 ФЗ №7).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 НДТ могут быть горизонтальными (межотраслевыми) и вертикальными (отраслевыми) и отличаются в том числе наличием информации о маркерных веществах и технологических показателях для определенных технологических процессов.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справочника НДТ для предприятий железнодорожного транспорта не разработано.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48" y="4286788"/>
            <a:ext cx="2159690" cy="219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738" y="188048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Производственный экологический контроль </a:t>
            </a:r>
          </a:p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64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495" y="1061610"/>
            <a:ext cx="105887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47. Представляется ли юридическим лицом, индивидуальным предпринимателем, осуществляющими деятельность на объектах I категории, а также на объектах II и III категории, подлежащих федеральному государственному экологическому надзору, отчет об организации и о результатах осуществления производственного экологического контроля:	</a:t>
            </a:r>
          </a:p>
          <a:p>
            <a:r>
              <a:rPr lang="ru-RU" dirty="0"/>
              <a:t>	</a:t>
            </a:r>
          </a:p>
          <a:p>
            <a:r>
              <a:rPr lang="ru-RU" i="1" dirty="0"/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территориальный орган Росприроднадзора по месту осуществления деятельности;	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ежегодно до 25 марта года, следующего за отчетным;	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установленной форме?</a:t>
            </a:r>
            <a:r>
              <a:rPr lang="ru-RU" i="1" dirty="0"/>
              <a:t>	</a:t>
            </a:r>
          </a:p>
          <a:p>
            <a:endParaRPr lang="ru-RU" dirty="0"/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1553" y="2876464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8.5 КоАП РФ (штраф до 80 тыс. руб. на юридическое лицо, 3-6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48" y="4286788"/>
            <a:ext cx="2159690" cy="219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738" y="188048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Производственный экологический контроль </a:t>
            </a:r>
          </a:p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07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851" y="304710"/>
            <a:ext cx="985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Внесение платы за негативное воздействие на окружающую среду </a:t>
            </a:r>
          </a:p>
          <a:p>
            <a:pPr algn="ctr"/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738" y="1238982"/>
            <a:ext cx="10115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49. Внесена ли плата за негативное воздействие на окружающую среду (далее - плата) юридическими лицами и индивидуальными предпринимателями, обязанными вносить плату (далее - лица, обязанные вносить плату) не позднее 1-го марта года, следующего за отчетным периодом?</a:t>
            </a:r>
          </a:p>
          <a:p>
            <a:pPr marL="342900" indent="-342900"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688431"/>
            <a:ext cx="4238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8.41 КоАП РФ (штраф до 100 тысяч рублей для юридического лица, 3-6 тысяч на должностное лицо).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 КоАП РФ (штраф до 80 тысяч рублей для юридического лица, 3-6 тысяч на должностное лицо).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62" y="2686050"/>
            <a:ext cx="5450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вносится за выбросы загрязняющих веществ стационарными объектами, сброс загрязняющих веществ в водные объекты, размещение отходов производства и потребления.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за размещение ТКО вносит оператор, региональный оператор (полигон).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несвоевременное внесение платы взимаются пени (1/300 ключевой ставки ЦБ, но не более 0,2% за каждый день просрочки).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833937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851" y="304710"/>
            <a:ext cx="9853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Внесение платы за негативное воздействие на окружающую среду</a:t>
            </a:r>
          </a:p>
          <a:p>
            <a:pPr algn="ctr"/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626" y="981075"/>
            <a:ext cx="10115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 Внесены ли лицами, обязанными вносить плату, за исключением субъектов малого и среднего предпринимательства, квартальные авансовые платежи (кроме четвертого квартала) не позднее 20-го числа месяца, следующего за последним месяцем соответствующего квартала текущего отчетного периода?</a:t>
            </a:r>
          </a:p>
          <a:p>
            <a:pPr marL="342900" indent="-3429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688431"/>
            <a:ext cx="423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8.41 КоАП РФ (штраф до 100 тысяч рублей для юридического лица, 3-6 тысяч на должностное лицо).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462" y="2686050"/>
            <a:ext cx="5450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Квартальные авансовые платежи не вносят субъект малого и среднего предпринимательства (МСП);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Квартальные авансовые платежи вносятся в размере ¼ суммы платы за предыдущий год или ¼  суммы платы, рассчитанной на основании установленных нормативов или по основании данных производственного экологического контроля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833937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350" y="766375"/>
            <a:ext cx="10115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</a:t>
            </a:r>
            <a:r>
              <a:rPr lang="ru-RU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ли в Росприроднадзор декларация о плате за негативное воздействие на окружающую среду лицами, обязанными вносить плату не позднее 10-го марта года, следующего за отчетным периодом?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8550" y="2619375"/>
            <a:ext cx="423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 КоАП РФ (штраф до 80 тысяч рублей для юридического лица, 3-6 тысяч на должностное лицо).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844" y="2240684"/>
            <a:ext cx="5450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декларации о плате и порядок ее заполнения утверждены приказом Минприроды  № 1043 от 10.12.2020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исчисления и взимания платы утверждены Постановлением Правительства РФ № 255 от 03.03.2017г.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 плате предоставляется в форме электронного документа через Личный кабинет природопользователя Росприроднадзора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lk.rpn.gov.ru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подписывается ЭЦП (если размер платы менее 25 тысяч рублей в год, допускается предоставление декларации на бумажном носителе)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833937"/>
            <a:ext cx="2362200" cy="1933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662" y="190410"/>
            <a:ext cx="985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Внесение платы за негативное воздействие на окружающую среду </a:t>
            </a:r>
          </a:p>
          <a:p>
            <a:pPr algn="ctr"/>
            <a:r>
              <a:rPr lang="ru-RU" sz="1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</p:txBody>
      </p:sp>
    </p:spTree>
    <p:extLst>
      <p:ext uri="{BB962C8B-B14F-4D97-AF65-F5344CB8AC3E}">
        <p14:creationId xmlns:p14="http://schemas.microsoft.com/office/powerpoint/2010/main" val="254834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738" y="269500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Подготовка в области охраны окружающей среды и экологической безопасности </a:t>
            </a:r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endParaRPr lang="ru-RU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626" y="981075"/>
            <a:ext cx="10115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52. Имеют ли подготовку в области охраны окружающей среды и экологической безопасности: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руководители организаций;	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специалисты, ответственные за принятие решений при осуществлении хозяйственной и иной деятельности, которая оказывает или может оказать негативное воздействие на окружающую среду?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5739" y="2733048"/>
            <a:ext cx="4238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79" y="2733048"/>
            <a:ext cx="661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сложившейся практики организации природоохранной деятельности для подтверждения выполнения требований данного пункта достаточно обучить руководителя (главного инженера) и специалиста-эколога по программе 72 часа «Обеспечение экологической безопасности». При этом обязанности, касающиеся осуществления природоохранной деятельности, должны быть закреплены за соответствующими специалистами локальными нормативными актами предприятия (приказами).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89" y="4302708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5172075"/>
            <a:ext cx="2705100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891" y="999072"/>
            <a:ext cx="105887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74. Имеется ли у юридического лица, индивидуального предпринимателя лицензия на деятельность по сбору, транспортированию, обработке, утилизации, обезвреживанию, размещению отходов I - IV классов опасности при осуществлении соответствующей деятельности?</a:t>
            </a:r>
          </a:p>
          <a:p>
            <a:pPr marL="342900" indent="-3429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75. Соблюдаются ли лицензионные требования, предъявляемые к лицензиату при осуществлении им деятельности в области обращения с отходами?</a:t>
            </a:r>
          </a:p>
          <a:p>
            <a:pPr marL="342900" indent="-342900" algn="just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dirty="0"/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5546" y="2407847"/>
            <a:ext cx="4238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РФ,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14.1 КоАП РФ (штраф до 50 тыс. руб. на юридическое лицо с конфискацией продукции, орудий, сырья, 4-5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171 УК РФ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(лишение свободы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до 5 лет)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421" y="2494218"/>
            <a:ext cx="6318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2016 года обязательному лицензированию подлежит деятельность по сбору, обработке, утилизации, обезвреживанию, размещению отходов;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утверждены Постановлением Правительства РФ № 2290 от 26.12.2020 года;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обращению с отходами 5 класса опасности (практически неопасные отходы) не подлежит лицензированию;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9" y="152403"/>
            <a:ext cx="1084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79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836" y="943654"/>
            <a:ext cx="105887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 Предусмотрены ли места (площадки) накопления отходов при эксплуатации зданий, сооружений и иных объектов, в процессе эксплуатации которых образуются отходы?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77. Соблюдается ли запрет на ввод в эксплуатацию зданий, сооружений и иных объектов, которые связаны с обращением с отходами и не оснащены техническими средствами и технологиями обезвреживания и безопасного размещения отходов?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532" y="223963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РФ,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39" y="2056686"/>
            <a:ext cx="63181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площадкам накопления отходов установлено п. 216-228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2.1.7.3684-21: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тары, упаковки и маркировки, соответствующих классу опасности отхода;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к жилой застройке в соответствии с требованиями к санитарно-защитной зоне;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защиты от ветра и атмосферных осадков;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Твердое покрытие площадки (асфальт, бетон, полимербетон, керамическая плитка);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система ливнестока, отсутствие сброса загрязняющих веществ в канализацию и водные объекты без очистки (за исключением накопления отходов в водонепроницаемой таре).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специализированные требования к накоплению отходов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опасности.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9" y="15240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4657469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86" y="4527645"/>
            <a:ext cx="1670171" cy="1670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891" y="999072"/>
            <a:ext cx="105887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 Проводится ли инвентаризация объектов размещения отходов юридическим лицом или индивидуальным предпринимателем, эксплуатирующим эти объекты?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79. Осуществляется ли собственниками объектов размещения отходов, а также лицами, во владении или в пользовании которых находятся объекты размещения отходов, мониторинг состояния и загрязнения окружающей среды на территориях объектов размещения отходов и в пределах их воздействия на окружающую среду?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532" y="223963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РФ,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39" y="2256812"/>
            <a:ext cx="63181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эксплуатирующие объекты размещения отходов, обязаны в соответствии с Приказом Минприроды РФ №49 от 25.02.2010г. не реже 1 раза в 5 лет производить инвентаризацию объекта размещения, отражать полученные сведения в характеристике объекта размещения и направлять их в Росприроднадзор. Росприроднадзор использует полученную информацию при ведении ГРОРО, утверждении ПНООЛР, в иных целях.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Минприроды №1030 от 08.12.2020г. Организации, эксплуатирующие объекты размещения отходов, на постоянной основе осуществляют мониторинг состояния окружающей среды на территории полигонов и в пределах их воздействия на окружающую среду. Программа мониторинга и ежегодные отчеты о мониторинге направляются в Росприроднадзор.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9" y="15240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9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11" y="562929"/>
            <a:ext cx="5486398" cy="3585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 :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Северо-западное межрегиональное управление  Федеральной службы по надзору в сфере природопользования (Росприроднадзор)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190000, Санкт-Петербург, Литейный пр., д. 39 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8 (812) 579-84-93 </a:t>
            </a: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rpn78@rpn.gov.ru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8905" y="0"/>
            <a:ext cx="98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Надзорные органы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6763" y="600365"/>
            <a:ext cx="5809673" cy="3485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285750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85750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органы исполнительной власти:</a:t>
            </a:r>
          </a:p>
          <a:p>
            <a:pPr indent="-28575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по природопользованию, охране окружающей среды  и обеспечению экологической безопасности (Санкт-Петербург);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государственного экологического надзора Ленинградской области;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Ленинградской области по обращению с отходами.</a:t>
            </a:r>
          </a:p>
          <a:p>
            <a:pPr indent="-285750" algn="just">
              <a:buFont typeface="Arial" pitchFamily="34" charset="0"/>
              <a:buChar char="•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indent="-28575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-28575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-28575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291" y="4202545"/>
            <a:ext cx="11490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Отнесение объектов к федеральному или региональному уровню поднадзорности осуществляется в соответствии 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Постановлением Правительства РФ от 30.06.2021 года № 1096 «О Федеральном государственном экологической надзоре»;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Перечень предприятий, подлежащих федеральному экологическому надзору,  можно найти на сайте Северо-Западного межрегионального управления Росприроднадзора в разделе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«Природопользователям» - «поднадзорные объекты»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Предприятия, являющиеся объектами инфраструктуры железнодорожного транспорта, относятся 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федеральному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уровню 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76341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891" y="890339"/>
            <a:ext cx="1058878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80. Проинформировало ли немедленно юридическое лицо или индивидуальный предприниматель при эксплуатации зданий, сооружений и иных объектов, связанных с обращением с отходами о возникновении или угрозе аварий, связанных с обращением с отходами, которые наносят или могут нанести ущерб окружающей среде, здоровью или имуществу физических лиц либо имуществу юридических лиц, соответствующие федеральные органы исполнительной власти в области обращения с отходами, органы исполнительной власти субъектов Российской Федерации, органы местного самоуправления?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81. Проводится ли собственником объекта размещения отходов или лицом, во владении или в пользовании которых находятся объекты размещения отходов, после окончания эксплуатации данных объектов контроль за их состоянием и воздействием на окружающую среду?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0222" y="2923124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8.7 КоАП РФ, (штраф до 700 тыс. руб. на юридическое лицо, 50-100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757" y="3089378"/>
            <a:ext cx="6318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эксплуатирующие объекты размещения отходов, обязаны после их закрытия продолжать проводить мониторинг негативного воздействия на окружающую среду, а также рекультивацию объектов размещения отходов.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Рекультивация объектов размещения отходов включает два этапа: технический (2-10 лет) и биологический (4 года).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9" y="15240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62" y="45862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196018"/>
            <a:ext cx="10588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ли деятельность по размещению отходов только на объектах размещения отходов, внесенных в государственный реестр объектов размещения отходов?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532" y="223963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РФ,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39" y="2239633"/>
            <a:ext cx="6318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внесения объектов размещения отходов в ГРОРО определен Приказом Минприроды №792 от 30.09.2011г. «Об утверждении порядка ведения государственного кадастра отходов» (ГКО);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ГКО включает в себя ГРОРО, ФККО и банк данных об отходах и о технологиях их использования и обезвреживания.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полигонов в ГРОРО необходимо проверять при заключении договора на обращение с отходами.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9" y="15240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31" y="39939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196018"/>
            <a:ext cx="1058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88. Соблюдается ли запрет на захоронение отходов, в состав которых входят полезные компоненты, подлежащие утилизации?</a:t>
            </a: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532" y="223963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РФ,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39" y="2239633"/>
            <a:ext cx="6318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отходов, захоронение которых запрещается, утвержден Распоряжением Правительства РФ от 25.07.2017 №1589-р.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2018 года установлен запрет на захоронение отходов черных и цветных металлов, светодиодных и ртутных ламп;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 запрещено размещать отходы  бумаги и картона, покрышки, различные отходы из полиэтилена и полипропилена, отходы стеклянной тары.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– отходы бытовой и оргтехники, батарейки, аккумуляторы.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669" y="15240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31" y="39939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531" y="4630556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241" y="1196018"/>
            <a:ext cx="10588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92. Осуществляет ли юридическое лицо или индивидуальный предприниматель деятельность по обращению с ломом и отходами цветных металлов и их отчуждение при наличии документов, подтверждающих право собственности на указанные лом и отходы?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93. Соблюдаются ли юридическим лицом или индивидуальным предпринимателем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Правила обращения с ломом и отходами цветных металлов и их отчуждения?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732" y="2803363"/>
            <a:ext cx="4238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14.26 КоАП РФ (штраф до 100 тыс. руб. на юридическое лицо, 4-5 тыс. на должностное лицо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241" y="3080362"/>
            <a:ext cx="6318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черных и цветных металлов необходимо передавать только организациям, имеющим лицензию на осуществление заготовки, хранения, переработки и реализации лома черных и цветных металлов;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металлические отходы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опасности – необходимо дополнительно проверить наличие лицензии на обращение с отходами;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 и отходы металлов принимаются при наличии документов, подтверждающих право собственности на них.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1519" y="208904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408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196018"/>
            <a:ext cx="10588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Осуществлено ли индивидуальным предпринимателем, юридическим лицом, в процессе деятельности которого образуются отходы I - V классов опасности, отнесение соответствующих отходов к конкретному классу опасности?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Составлен ли индивидуальным предпринимателем или юридическим лицом паспорт отходов I - IV классов опасности на основании данных о составе отходов, оценки степени их негативного воздействия на окружающую среду?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732" y="280336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ч.9 ст. 8.2 КоАП РФ (штраф до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на юридическое лицо, 20-40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241" y="2803363"/>
            <a:ext cx="6318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отходы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опасности составляется паспорт опасного отхода;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отнесения отходов 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классу опасности необходим протокол биотестирования отхода.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и протоколы биотестирования необходимо предъявлять специализированным организациям для осуществления транспортирования отходов.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419" y="199197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07" y="4557689"/>
            <a:ext cx="25717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22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196018"/>
            <a:ext cx="10588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Имеются ли документы о квалификации, выданные по результатам прохождения профессионального обучения или получения дополнительного профессионального образования, необходимые для работы с отходами I - IV классов опасности, у лиц, которые допущены к сбору, транспортированию, обработке, утилизации, обезвреживанию, размещению отходов I - IV классов опасности?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732" y="280336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766" y="2803363"/>
            <a:ext cx="6318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связанным с обращением с отходами обязаны иметь лица, которые допущены 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сбору, транспортированию, обработке, утилизации, размещению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должно быть лицо, ответственное за допуск сотрудников к обращению с отходами;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осуществляют лицензированные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дополнительная профессиональная программа обучения утверждена Приказом Минприроды № 755 от 15.10.2021г.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619" y="260098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44" y="4557689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196018"/>
            <a:ext cx="1058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Осуществляется ли транспортирование отходов I - IV класса опасности при наличии паспортов отходов?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Осуществляется ли транспортирование отходов при наличии на транспортных средствах, контейнерах, цистернах, используемых при транспортировании отходов, специальных отличительных знаков, обозначающих определенный класс опасности отходов?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732" y="280336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766" y="2803363"/>
            <a:ext cx="6318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с отходами обязательно маркируется в соответствии с правилами маркировки опасных грузов, а также в соответствии с Приказом Минтранса № 399 от 22.11.2021г.;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Мусоровозы, перевозящие ТКО, обязаны быть оборудованы системами спутниковой навигации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должен быть оборудован специальным средствами, позволяющими безопасно перевозить отходы;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единице транспорта проверяют наличие заверенной копии паспорта отхода, свидетельства об обучении водителя, товарно-транспортной накладной, талона на полигон.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5801" y="0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57" y="455768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196018"/>
            <a:ext cx="1058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Соблюдается ли запрет на ввоз отходов на территорию Российской Федерации в целях их захоронения и обезвреживания?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Осуществляются ли ввоз отходов на территорию Российской Федерации в целях их утилизации и транзит отходов по территории Российской Федерации на основании разрешения, выданного в установленном порядке?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732" y="280336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8.2 КоАП РФ (штраф до 250 тыс. руб. на юридическое лицо, 10-30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289" y="2572530"/>
            <a:ext cx="63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Ввоз отходов на территорию РФ в целях захоронения и обезвреживания запрещен;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Ввоз отходов на территорию РФ в целях утилизации возможен только на основании разрешения на трансграничное перемещение отходов, выдаваемое центральным аппаратом Росприроднадзора.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619" y="260098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57" y="455768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0" y="855530"/>
            <a:ext cx="10588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Разработаны ли нормативы образования отходов и лимиты на их размещение юридическими лицами или индивидуальными предпринимателями, осуществляющими хозяйственную и (или) иную деятельность на объектах I и II категорий?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004" y="1851228"/>
            <a:ext cx="110453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объектов II категории, при наличии соответствующих отраслевых информационно-технических справочников по наилучшим доступным технологиям (для деятельности, осуществляемой на объекте II категории), - появляется право получить комплексное экологическое разрешение.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остальных объектов II категории – введено обязательство по подаче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деклараций о воздействии на окружающую среду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(действует 7 лет, которая включает: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сведения о заявителе и объекте негативного воздействия;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Информацию о реализации природоохранных мероприятий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Программы производственного экологического контроля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Данные об аварийных ситуациях (за 7 лет)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декларируемые объем или масса выбросов, сбросов загрязняющих веществ, образовываемых и размещаемых отходов;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Декларации прилагаются: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Расчет нормативов допустимых выбросов/ сбросов;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нормативов образования отходов и лимитов на их размещение;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 невозможности соблюдения нормативов – материалы для выдачи разрешения на временно разрешенные выбросы / сбросы: сведения о фактических показателях объема или массы выбросов и сбросов загрязняющих веществ и план мероприятий по охране окружающей среды.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можно будет подать в территориальные органы Росприроднадзора и уполномоченные государственные органы субъектов РФ в электронном виде, через Личный кабинет природопользователя или специализированное программное обеспечение предприятий.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619" y="164848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919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015043"/>
            <a:ext cx="105887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Ведет ли юридическое лицо, индивидуальный предприниматель, осуществляющий деятельность в области обращения с отходами, в установленном порядке учет образовавшихся, утилизированных, обезвреженных, переданных другим лицам или полученных от других лиц, а также размещенных отходов?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 ли индивидуальный предприниматель или юридическое лицо, осуществляющее деятельность в области обращения с отходами, статистическую отчетность в области обращения с отходами?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Обеспечивает ли индивидуальный предприниматель или юридическое лицо, осуществляющее деятельность в области обращения с отходами, хранение материалов учета в течение 5 лет?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1007" y="3008263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10 ст. 8.2 КоАП РФ (штраф до 350 тыс. руб. на юридическое лицо, 40-60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516" y="3008263"/>
            <a:ext cx="6318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области обращения с отходами ведется в соответствии с Приказом Минприроды от 08.12.2020 № 1028, допускается вести учет в электронном виде;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форме 2-ТП (отходы) предоставляется в Росприроднадзор до 1 февраля года, следующего за отчетным (можно через модуль природопользователя)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874" y="29704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07" y="44168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851" y="304710"/>
            <a:ext cx="985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Списки контроль вопросов (проверочные листы)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090" y="876300"/>
            <a:ext cx="1074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проверочных листов (списки контрольных вопросов) утверждены Приказом Росприроднадзора от 22 февраля 2022 года № 115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1" y="1522631"/>
            <a:ext cx="10058400" cy="4827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0500" y="2724150"/>
            <a:ext cx="3128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Указывается: "да", "нет", либо "н/р" - требование на юридическое лицо/индивидуального предпринимателя не распространяется.</a:t>
            </a:r>
          </a:p>
          <a:p>
            <a:endParaRPr lang="ru-RU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6543678" y="3600449"/>
            <a:ext cx="1000123" cy="57064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7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241" y="1015043"/>
            <a:ext cx="105887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 ли собственником твердых коммунальных отходов договор на оказание услуг по обращению с твердыми коммунальными отходами с региональным оператором, в зоне деятельности которого образуются твердые коммунальные отходы и находятся места их накопления?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516" y="2509499"/>
            <a:ext cx="6318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 24.7 89-ФЗ «Об отходах производства и потребления» собственники ТКО обязаны заключить  договор с региональным оператором: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«Невский экологический оператор» (г. Санкт-Петербург);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«Управляющая компания по обращению с отходами в Ленинградской области»;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14.4 89-ФЗ «Об отходах производства и потребления» отходы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опасности передаются исключительно федеральному оператору: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ФГУП «Федеральный экологический оператор»,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874" y="297043"/>
            <a:ext cx="985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контрольных вопросов при осуществлении государственного надзора в области обращения с отходами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07" y="44168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7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21" y="275492"/>
            <a:ext cx="11673800" cy="1267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815" y="2892668"/>
            <a:ext cx="718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5833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526" y="4591050"/>
            <a:ext cx="2019300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851" y="131744"/>
            <a:ext cx="9853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Государственный учет объектов, оказывающих негативное воздействие на окружающую среду  </a:t>
            </a:r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endParaRPr lang="ru-RU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626" y="981075"/>
            <a:ext cx="10115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Обеспечена ли юридическим лицом, индивидуальным предпринимателем постановка объектов, оказывающих негативное воздействие на окружающую среду, I, II, III и IV категорий на государственный учет?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Подало ли юридическое лицо, индивидуальный предприниматель заявку о постановке на государственный учет объектов, оказывающих негативное воздействие на окружающую среду, не позднее чем в течение шести месяцев со дня начала эксплуатации указанных объектов?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Обеспечено ли юридическим лицом, индивидуальным предпринимателем предоставление полной и достоверной информации, содержащейся в заявлении о постановке на государственный учет объектов, оказывающих негативное воздействие на окружающую среду?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6963" y="3769399"/>
            <a:ext cx="423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8.46 КоАП РФ, (штраф до 100 тыс. руб. на юридическое лицо, 5-20 тыс. на должностное лицо)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851" y="3769399"/>
            <a:ext cx="5450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п.п. 4) п. 30 Постановления Правительства РФ от 31.12.2020 г. № 2398 Объекты инфраструктуры железнодорожного транспорта относятся к объектам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умеренное негативное воздействие на окружающую среду – кроме объектов, соответствующих критериям отнесения 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94949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63" y="4738894"/>
            <a:ext cx="2019300" cy="226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626" y="981075"/>
            <a:ext cx="10115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Представлена ли юридическим лицом, индивидуальным предпринимателем с целью актуализации сведений об объектах НВОС следующая информация в срок не позднее чем через тридцать дней со дня государственной регистрации таких изменений: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замене юридического лица или индивидуального предпринимателя, осуществляющих хозяйственную и (или) иную деятельность на объекте НВОС?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реорганизации юридического лица в форме преобразования?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наименования юридического лица?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адреса (места нахождения) юридического лица?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места нахождения объекта НВОС?</a:t>
            </a:r>
          </a:p>
          <a:p>
            <a:pPr>
              <a:buFontTx/>
              <a:buChar char="-"/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9024" y="3508532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8.46 КоАП РФ, (штраф до 100 тыс. руб. на юридическое лицо, 5-20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 КоАП РФ (штраф до 80 тысяч рублей для юридического лица,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3-6 тысяч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625" y="3353900"/>
            <a:ext cx="6615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Росприроднадзора по Северо-Западному федеральному округу обращает внимание природопользователей на необходимость корректного заполнения сведений об объектах, оказывающих негативное воздействие на окружающую среду, через специальное программное обеспечение ПТО УОНВОС.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«наименование объекта» указывается наименование объекта, а не юридического лица. Например, производственная площадка №2; производственная территория №7 и т.п.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«местоположение объекта» указывается фактический адрес объекта.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при обнаружении государственными инспекторами расхождений информации, размещенной в ПТО УОНВОС по объектам негативного воздействия с реальным положением дел, в отношении таких объектов будут применяться меры административного воздействия в соответствии со ст. 8.5 КоАП РФ.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851" y="131744"/>
            <a:ext cx="9853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Государственный учет объектов, оказывающих негативное воздействие на окружающую среду  </a:t>
            </a:r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endParaRPr lang="ru-RU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8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63" y="4738894"/>
            <a:ext cx="2019300" cy="226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626" y="981075"/>
            <a:ext cx="101155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Представлена ли юридическим лицом, индивидуальным предпринимателем с целью актуализации сведений об объектах НВОС следующая информация: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характеристик технологических процессов основных производств, источников загрязнения окружающей среды?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характеристик технических средств по обезвреживанию выбросов, сбросов загрязняющих веществ, технологий использования, обезвреживания и размещения отходов производства и потребления?	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Представлены ли юридическим лицом, индивидуальным предпринимателем сведения о прекращении деятельности на объекте НВОС с целью снятия с государственного учета такого объекта?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9024" y="3508532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8.46 КоАП РФ, (штраф до 100 тыс. руб. на юридическое лицо, 5-20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 КоАП РФ (штраф до 80 тысяч рублей для юридического лица,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3-6 тысяч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625" y="3353900"/>
            <a:ext cx="6615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Актуализацию сведений об объекте НВОС необходимо производить не только при изменении регистрационных данных юридического лица, но и при изменении технологического процесса, разработке новой инвентаризации выбросов и пр.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необходимость проведения актуализации сведений может быть установлена надзорным органом при проведении проверки, что может повлечь за собой наложение штрафных санкций.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851" y="131744"/>
            <a:ext cx="9853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Государственный учет объектов, оказывающих негативное воздействие на окружающую среду  </a:t>
            </a:r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endParaRPr lang="ru-RU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7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738" y="188048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Производственный экологический контроль </a:t>
            </a:r>
          </a:p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626" y="981075"/>
            <a:ext cx="10115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Утверждена ли юридическим лицом, индивидуальным предпринимателем, осуществляющим хозяйственную и (или) иную деятельность на объектах I, II и III категорий, программа производственного экологического контроля (далее - программа)?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41. Утверждена ли юридическим лицом, индивидуальным предпринимателем программа по каждому объекту I, II и III категорий с учетом: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его категории;	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применяемых технологий;	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особенностей производственного процесса;	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оказываемого негативного воздействия на окружающую среду?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1587" y="2993415"/>
            <a:ext cx="4238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738" y="3564044"/>
            <a:ext cx="661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программы ПЭК, порядок и сроки предоставления отчет по программе ПЭК утверждены приказом Минприроды от 28.02.2018 №74 (с 01.09.2022 года – Приказ Минприроды от 18.02.2022 №  109);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отчет об организации и осуществлении ПЭК утверждена приказом Минприроды от 14.06.2018 № 261;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заполнению отчета ПЭК утверждены приказом Минприроды России от 16.10.2018 № 522.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48" y="4286788"/>
            <a:ext cx="2159690" cy="21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1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625" y="736294"/>
            <a:ext cx="10588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 Соответствует ли утвержденная юридическим лицом, индивидуальным предпринимателем программа установленным требованиям к ее содержанию?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861" y="1377580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8.5 КоАП РФ (штраф до 80 тыс. руб. на юридическое лицо, 3-6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625" y="1382709"/>
            <a:ext cx="73971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ПЭК должна содержать следующие разделы: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инвентаризации выбросов загрязняющих веществ в атмосферный воздух и их источников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инвентаризации сбросов загрязняющих веществ в окружающую среду и их источников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инвентаризации отходов производства и потребления и объектов их размещения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подразделениях и (или) должностных лицах, отвечающих за осуществление производственного экологического контроля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собственных и (или) привлекаемых испытательных лабораториях (центрах), аккредитованных в соответствии с законодательством Российской Федерации об аккредитации в национальной системе аккредитации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периодичности и методах осуществления производственного экологического контроля, местах отбора проб и методиках (методах) измерений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48" y="4286788"/>
            <a:ext cx="2159690" cy="219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268" y="-43237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Производственный экологический контроль </a:t>
            </a:r>
          </a:p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15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613" y="912140"/>
            <a:ext cx="105887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 Скорректирована ли юридическим лицом, индивидуальным предпринимателем программа в течение 60 рабочих дней со дня изменения технологических процессов, замены технологического оборудования, сырья, приводящих к: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изменениям характера, вида оказываемого объектом негативного воздействия на окружающую среду;	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изменению объемов выбросов, сбросов загрязняющих веществ более чем на 10%?	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6801" y="2568733"/>
            <a:ext cx="423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Предусмотренная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8.1 КоАП РФ, (штраф до 100 тыс. руб. на юридическое лицо, 2-5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8.5 КоАП РФ (штраф до 80 тыс. руб. на юридическое лицо, 3-6 тыс. на должностное лицо)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23" y="2707232"/>
            <a:ext cx="6318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ПЭК утверждается только внутри предприятия, согласование или направление ее в надзорные органы уведомительным порядком не предусмотрено.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Минприроды № 74 от 28.02.2018 предусмотрена обязанность корректировки программы ПЭК при изменениях до 10%, но корректировка проектов ПДВ, НООЛР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разработка и согласование новых проектов!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48" y="4286788"/>
            <a:ext cx="2159690" cy="219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613" y="58018"/>
            <a:ext cx="985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Блок: Производственный экологический контроль </a:t>
            </a:r>
          </a:p>
          <a:p>
            <a:pPr algn="ctr"/>
            <a:r>
              <a:rPr lang="ru-RU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(список контрольных вопросов при осуществлении федерального государственного экологического надзора)</a:t>
            </a:r>
          </a:p>
          <a:p>
            <a:pPr algn="ctr"/>
            <a:r>
              <a:rPr lang="ru-RU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646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5081</Words>
  <Application>Microsoft Office PowerPoint</Application>
  <PresentationFormat>Широкоэкранный</PresentationFormat>
  <Paragraphs>444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Эколог 2</dc:creator>
  <cp:lastModifiedBy>КАТРИЩЕНКА</cp:lastModifiedBy>
  <cp:revision>153</cp:revision>
  <dcterms:created xsi:type="dcterms:W3CDTF">2018-11-21T05:30:17Z</dcterms:created>
  <dcterms:modified xsi:type="dcterms:W3CDTF">2022-07-01T08:49:19Z</dcterms:modified>
</cp:coreProperties>
</file>