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660" r:id="rId1"/>
  </p:sldMasterIdLst>
  <p:notesMasterIdLst>
    <p:notesMasterId r:id="rId32"/>
  </p:notesMasterIdLst>
  <p:sldIdLst>
    <p:sldId id="256" r:id="rId2"/>
    <p:sldId id="295" r:id="rId3"/>
    <p:sldId id="318" r:id="rId4"/>
    <p:sldId id="308" r:id="rId5"/>
    <p:sldId id="314" r:id="rId6"/>
    <p:sldId id="309" r:id="rId7"/>
    <p:sldId id="320" r:id="rId8"/>
    <p:sldId id="323" r:id="rId9"/>
    <p:sldId id="324" r:id="rId10"/>
    <p:sldId id="330" r:id="rId11"/>
    <p:sldId id="303" r:id="rId12"/>
    <p:sldId id="304" r:id="rId13"/>
    <p:sldId id="312" r:id="rId14"/>
    <p:sldId id="311" r:id="rId15"/>
    <p:sldId id="317" r:id="rId16"/>
    <p:sldId id="305" r:id="rId17"/>
    <p:sldId id="329" r:id="rId18"/>
    <p:sldId id="334" r:id="rId19"/>
    <p:sldId id="302" r:id="rId20"/>
    <p:sldId id="332" r:id="rId21"/>
    <p:sldId id="336" r:id="rId22"/>
    <p:sldId id="337" r:id="rId23"/>
    <p:sldId id="338" r:id="rId24"/>
    <p:sldId id="340" r:id="rId25"/>
    <p:sldId id="342" r:id="rId26"/>
    <p:sldId id="344" r:id="rId27"/>
    <p:sldId id="343" r:id="rId28"/>
    <p:sldId id="327" r:id="rId29"/>
    <p:sldId id="328" r:id="rId30"/>
    <p:sldId id="292" r:id="rId31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78023" autoAdjust="0"/>
  </p:normalViewPr>
  <p:slideViewPr>
    <p:cSldViewPr snapToGrid="0">
      <p:cViewPr varScale="1">
        <p:scale>
          <a:sx n="90" d="100"/>
          <a:sy n="9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F4755-3662-4040-AC04-5748129578D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C0AF-E4C2-4214-B8B7-B6FC1F6B4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9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4131"/>
            <a:ext cx="7772400" cy="687823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 dirty="0" smtClean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5436" y="6012381"/>
            <a:ext cx="6858000" cy="4349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Автор: Фамилия Имя Отчество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2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1565" y="6460507"/>
            <a:ext cx="2057400" cy="365125"/>
          </a:xfrm>
        </p:spPr>
        <p:txBody>
          <a:bodyPr/>
          <a:lstStyle/>
          <a:p>
            <a:fld id="{F44FE584-1512-4C83-B89F-3CA395B32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2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806884"/>
          </a:xfrm>
        </p:spPr>
        <p:txBody>
          <a:bodyPr anchor="b">
            <a:noAutofit/>
          </a:bodyPr>
          <a:lstStyle>
            <a:lvl1pPr algn="ctr">
              <a:defRPr sz="4400" baseline="0"/>
            </a:lvl1pPr>
          </a:lstStyle>
          <a:p>
            <a:r>
              <a:rPr lang="ru-RU" dirty="0" smtClean="0"/>
              <a:t>Спасибо за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0532" y="6058225"/>
            <a:ext cx="7886700" cy="407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Автор: Фамилия Имя Отчество</a:t>
            </a:r>
          </a:p>
        </p:txBody>
      </p:sp>
    </p:spTree>
    <p:extLst>
      <p:ext uri="{BB962C8B-B14F-4D97-AF65-F5344CB8AC3E}">
        <p14:creationId xmlns:p14="http://schemas.microsoft.com/office/powerpoint/2010/main" val="204587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3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E584-1512-4C83-B89F-3CA395B32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029" y="1273629"/>
            <a:ext cx="7794171" cy="10083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материалов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диагностической работы по ОПК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аккредитационной экспертизы.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уникальных заданий оценочных материалов с целью диагностической работы по проверке  результатов освоение индикаторов компетенций (знаний, умений и навыков).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10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8650" y="1825626"/>
            <a:ext cx="7886700" cy="435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 могут содержать задания </a:t>
            </a:r>
          </a:p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и открытого типа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57" y="289874"/>
            <a:ext cx="7886700" cy="595497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b="1" dirty="0" smtClean="0" bmk="bookmark12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 bmk="bookmark12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 bmk="bookmark12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заданий закрытого типа</a:t>
            </a:r>
            <a:br>
              <a:rPr lang="ru-RU" altLang="ru-RU" sz="2800" b="1" dirty="0" smtClean="0" bmk="bookmark12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28650" y="3940969"/>
          <a:ext cx="7886700" cy="12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178208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" marR="3175" marT="3175" marB="3175"/>
                </a:tc>
                <a:extLst>
                  <a:ext uri="{0D108BD9-81ED-4DB2-BD59-A6C34878D82A}">
                    <a16:rowId xmlns:a16="http://schemas.microsoft.com/office/drawing/2014/main" val="427567567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11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286" y="823085"/>
            <a:ext cx="850537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Выбор одного правильного варианта из предложенных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вариантов ответов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Следствием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однородности времени является закон сохранения...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1384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ВАРИАНТЫ ОТВЕТОВ: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заряда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энергии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массы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импульса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Выбор 2-3 правильных вариантов из предложенных вариантов ответов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41384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 -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1384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теории относительности Эйнштейна утверждается,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1384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что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пространство и время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1384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ВАРИАНТЫ ОТВЕТОВ: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абсолютны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существуют как единая четырехмерная структура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существуют независимо друг от друга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41384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64F5E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относительны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20" y="731522"/>
            <a:ext cx="8021642" cy="572898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sz="6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правильной последовательности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в предложенных вариантах ответов (количество вариантов ответов 3 или 4)</a:t>
            </a:r>
          </a:p>
          <a:p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-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Укажите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правильную хронологию событий:</a:t>
            </a:r>
          </a:p>
          <a:p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ВАРИАНТЫ ОТВЕТОВ: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	крещение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Руси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1	поход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Олега на Киев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3	разгром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половцев в начале XIII в.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sz="6400" b="1" u="sng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между двумя множествами вариантов ответов </a:t>
            </a:r>
            <a:endParaRPr lang="ru-RU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-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правильное соответствие направления общественно-политической мысли и политической партии начала XX в</a:t>
            </a:r>
          </a:p>
          <a:p>
            <a:pPr marL="1143000" lvl="0" indent="-1143000">
              <a:buFont typeface="+mj-lt"/>
              <a:buAutoNum type="arabicPeriod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Революционно-демократическое</a:t>
            </a:r>
          </a:p>
          <a:p>
            <a:pPr marL="1143000" lvl="0" indent="-1143000">
              <a:buFont typeface="+mj-lt"/>
              <a:buAutoNum type="arabicPeriod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Либерально-оппозиционное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Консервативно-охранительное</a:t>
            </a:r>
            <a:endParaRPr lang="ru-RU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ВАРИАНТЫ ОТВЕТОВ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3	«Союз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русского народа»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1	РСДРП(б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	кадеты</a:t>
            </a:r>
            <a:endParaRPr lang="ru-RU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8957" y="289875"/>
            <a:ext cx="7886700" cy="441646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b="1" dirty="0" bmk="bookmark12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заданий закрытого типа</a:t>
            </a:r>
            <a:br>
              <a:rPr lang="ru-RU" altLang="ru-RU" sz="2800" b="1" dirty="0" bmk="bookmark12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13</a:t>
            </a:fld>
            <a:endParaRPr lang="ru-RU"/>
          </a:p>
        </p:txBody>
      </p:sp>
      <p:pic>
        <p:nvPicPr>
          <p:cNvPr id="5" name="Picutre 180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71021" y="204186"/>
            <a:ext cx="8833282" cy="61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14</a:t>
            </a:fld>
            <a:endParaRPr lang="ru-RU"/>
          </a:p>
        </p:txBody>
      </p:sp>
      <p:pic>
        <p:nvPicPr>
          <p:cNvPr id="5" name="Picutre 179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03239" y="0"/>
            <a:ext cx="879003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3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типа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463040"/>
            <a:ext cx="7966710" cy="471392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связан возросший интерес к проблемам защиты информации?</a:t>
            </a:r>
          </a:p>
          <a:p>
            <a:r>
              <a:rPr lang="ru-RU" b="1" dirty="0"/>
              <a:t>Ответ: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все более широко используются вычислительные сети. В связи с этим появляется больше возможностей несанкционированного доступа к информации. Растет интерес молодежи к изучению программирования, информационных технологий. Расширяется сфера использования вычислительных средств, информационных систем.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64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открытого типа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16</a:t>
            </a:fld>
            <a:endParaRPr lang="ru-RU"/>
          </a:p>
        </p:txBody>
      </p:sp>
      <p:pic>
        <p:nvPicPr>
          <p:cNvPr id="5" name="Picutre 68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20914" y="1097280"/>
            <a:ext cx="8094436" cy="52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43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по формированию оценочных материалов по ОПОП 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17431"/>
            <a:ext cx="7886700" cy="5159532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b="1" u="sng" dirty="0" smtClean="0"/>
              <a:t>Актуализировать </a:t>
            </a:r>
            <a:r>
              <a:rPr lang="ru-RU" b="1" u="sng" dirty="0" smtClean="0"/>
              <a:t>индикаторы </a:t>
            </a:r>
            <a:r>
              <a:rPr lang="ru-RU" dirty="0" smtClean="0"/>
              <a:t>достижения компетенций</a:t>
            </a:r>
            <a:r>
              <a:rPr lang="ru-RU" b="1" u="sng" dirty="0"/>
              <a:t> ОПК</a:t>
            </a:r>
            <a:r>
              <a:rPr lang="ru-RU" dirty="0" smtClean="0"/>
              <a:t> </a:t>
            </a:r>
            <a:r>
              <a:rPr lang="ru-RU" dirty="0" smtClean="0"/>
              <a:t>на предмет соответствия возможностям оценки </a:t>
            </a:r>
            <a:r>
              <a:rPr lang="ru-RU" u="sng" dirty="0" smtClean="0"/>
              <a:t>как знаний </a:t>
            </a:r>
            <a:r>
              <a:rPr lang="ru-RU" dirty="0" smtClean="0"/>
              <a:t>по дисциплине (практике</a:t>
            </a:r>
            <a:r>
              <a:rPr lang="ru-RU" dirty="0" smtClean="0"/>
              <a:t>), </a:t>
            </a:r>
            <a:r>
              <a:rPr lang="ru-RU" u="sng" dirty="0" smtClean="0"/>
              <a:t>так умений и навыков</a:t>
            </a:r>
            <a:r>
              <a:rPr lang="ru-RU" dirty="0" smtClean="0"/>
              <a:t>.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Кафедры Университета обязаны </a:t>
            </a:r>
            <a:r>
              <a:rPr lang="ru-RU" dirty="0" smtClean="0"/>
              <a:t>разработать диагностические оценочные </a:t>
            </a:r>
            <a:r>
              <a:rPr lang="ru-RU" dirty="0" smtClean="0"/>
              <a:t>материалы в соответствии с </a:t>
            </a:r>
            <a:r>
              <a:rPr lang="ru-RU" b="1" u="sng" dirty="0" smtClean="0"/>
              <a:t>требованиями к их качес</a:t>
            </a:r>
            <a:r>
              <a:rPr lang="ru-RU" b="1" dirty="0" smtClean="0"/>
              <a:t>тву </a:t>
            </a:r>
            <a:r>
              <a:rPr lang="ru-RU" dirty="0" err="1" smtClean="0"/>
              <a:t>Рособрнадзора</a:t>
            </a:r>
            <a:r>
              <a:rPr lang="ru-RU" dirty="0" smtClean="0"/>
              <a:t>. 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Председатели УМК факультетов формируют Диагностические  оценочные материалы по ОПК направлений подготовки (специальностей)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ключами правильных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не менее 80 заданий на каждый ОПК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294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оценочных материалов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32557"/>
              </p:ext>
            </p:extLst>
          </p:nvPr>
        </p:nvGraphicFramePr>
        <p:xfrm>
          <a:off x="127592" y="925034"/>
          <a:ext cx="8623004" cy="5535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1040">
                  <a:extLst>
                    <a:ext uri="{9D8B030D-6E8A-4147-A177-3AD203B41FA5}">
                      <a16:colId xmlns:a16="http://schemas.microsoft.com/office/drawing/2014/main" val="1944434835"/>
                    </a:ext>
                  </a:extLst>
                </a:gridCol>
                <a:gridCol w="4311964">
                  <a:extLst>
                    <a:ext uri="{9D8B030D-6E8A-4147-A177-3AD203B41FA5}">
                      <a16:colId xmlns:a16="http://schemas.microsoft.com/office/drawing/2014/main" val="509212088"/>
                    </a:ext>
                  </a:extLst>
                </a:gridCol>
              </a:tblGrid>
              <a:tr h="596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Оценочные материалы для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Текущего контроля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Оценочные материалы для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Промежуточной аттестации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606058"/>
                  </a:ext>
                </a:extLst>
              </a:tr>
              <a:tr h="1511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Знания -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опрос устный, реферат (эссе), коллоквиум, собеседование (индивидуальное, групповое), контрольная/практическая работа, тестирование и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т.д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Проверка знаний, умений и навыков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кейс-задания, </a:t>
                      </a:r>
                      <a:r>
                        <a:rPr lang="ru-RU" sz="1800" dirty="0" err="1">
                          <a:effectLst/>
                        </a:rPr>
                        <a:t>компетентностно</a:t>
                      </a:r>
                      <a:r>
                        <a:rPr lang="ru-RU" sz="1800" dirty="0">
                          <a:effectLst/>
                        </a:rPr>
                        <a:t>- ориентированные задания, ситуационные задачи, расчетные задачи, расчетно-графические задания (в том числе в тестовой форме), тестовые задания и т. 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992325"/>
                  </a:ext>
                </a:extLst>
              </a:tr>
              <a:tr h="1206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Умения -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игра ролевая, выполнение типовых заданий, ситуационные задачи, кейс-технологии, тренинг и т.д.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65270"/>
                  </a:ext>
                </a:extLst>
              </a:tr>
              <a:tr h="1206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Владение (имеет навыки) </a:t>
                      </a: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игра имитационная, моделирование ситуаций, кейс-технологии, тренинг и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т.д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06112"/>
                  </a:ext>
                </a:extLst>
              </a:tr>
              <a:tr h="3330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 оценочные материалы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09961"/>
                  </a:ext>
                </a:extLst>
              </a:tr>
              <a:tr h="6816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Компетентностно</a:t>
                      </a:r>
                      <a:r>
                        <a:rPr lang="ru-RU" sz="1600" dirty="0" smtClean="0">
                          <a:effectLst/>
                        </a:rPr>
                        <a:t>-ориентированные </a:t>
                      </a:r>
                      <a:r>
                        <a:rPr lang="ru-RU" sz="1600" dirty="0">
                          <a:effectLst/>
                        </a:rPr>
                        <a:t>тесты, задания, расчетные задачи.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2889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33" y="365125"/>
            <a:ext cx="8047517" cy="79382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ОПК-1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решать задачи профессиональной деятельности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использования теоретических и практических основ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и технических наук, а также математического аппарата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95616"/>
              </p:ext>
            </p:extLst>
          </p:nvPr>
        </p:nvGraphicFramePr>
        <p:xfrm>
          <a:off x="276447" y="1499191"/>
          <a:ext cx="8401633" cy="472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1633">
                  <a:extLst>
                    <a:ext uri="{9D8B030D-6E8A-4147-A177-3AD203B41FA5}">
                      <a16:colId xmlns:a16="http://schemas.microsoft.com/office/drawing/2014/main" val="547032165"/>
                    </a:ext>
                  </a:extLst>
                </a:gridCol>
              </a:tblGrid>
              <a:tr h="605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достижения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49305"/>
                  </a:ext>
                </a:extLst>
              </a:tr>
              <a:tr h="1266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Освоены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теоретические основы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естественных н технических наук,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математического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аппарата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решения задач профессиональной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(Знания)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23983"/>
                  </a:ext>
                </a:extLst>
              </a:tr>
              <a:tr h="1266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</a:t>
                      </a: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и практические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естественных и технических наук,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математического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аппарата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для решения задач профессиональной деятельности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30502"/>
                  </a:ext>
                </a:extLst>
              </a:tr>
              <a:tr h="1589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</a:t>
                      </a: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и практические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естественных и технических наук, а также математического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аппарата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для решения задач профессиональной деятельности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605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567" y="574158"/>
            <a:ext cx="8399721" cy="5677786"/>
          </a:xfrm>
        </p:spPr>
        <p:txBody>
          <a:bodyPr>
            <a:normAutofit/>
          </a:bodyPr>
          <a:lstStyle/>
          <a:p>
            <a:r>
              <a:rPr lang="ru-RU" i="1" u="sng" dirty="0"/>
              <a:t>Компетенции</a:t>
            </a:r>
            <a:r>
              <a:rPr lang="ru-RU" dirty="0"/>
              <a:t> - </a:t>
            </a:r>
            <a:r>
              <a:rPr lang="ru-RU" b="1" dirty="0"/>
              <a:t>цель </a:t>
            </a:r>
            <a:r>
              <a:rPr lang="ru-RU" dirty="0"/>
              <a:t>образовательной программы, ориентированная на запросы современного рынка труда и на удовлетворение потребностей </a:t>
            </a:r>
            <a:r>
              <a:rPr lang="ru-RU" dirty="0" smtClean="0"/>
              <a:t>личности.</a:t>
            </a:r>
            <a:endParaRPr lang="ru-RU" i="1" dirty="0"/>
          </a:p>
          <a:p>
            <a:r>
              <a:rPr lang="ru-RU" i="1" u="sng" dirty="0" smtClean="0"/>
              <a:t>Индикаторами</a:t>
            </a:r>
            <a:r>
              <a:rPr lang="ru-RU" dirty="0" smtClean="0"/>
              <a:t> </a:t>
            </a:r>
            <a:r>
              <a:rPr lang="ru-RU" dirty="0"/>
              <a:t>достижения компетенций - </a:t>
            </a:r>
            <a:r>
              <a:rPr lang="ru-RU" dirty="0" smtClean="0"/>
              <a:t>являются обобщенные характеристики</a:t>
            </a:r>
            <a:r>
              <a:rPr lang="ru-RU" dirty="0"/>
              <a:t>, </a:t>
            </a:r>
            <a:r>
              <a:rPr lang="ru-RU" dirty="0" smtClean="0"/>
              <a:t>уточняющие </a:t>
            </a:r>
            <a:r>
              <a:rPr lang="ru-RU" dirty="0"/>
              <a:t>и </a:t>
            </a:r>
            <a:r>
              <a:rPr lang="ru-RU" dirty="0" smtClean="0"/>
              <a:t>раскрывающие </a:t>
            </a:r>
            <a:r>
              <a:rPr lang="ru-RU" dirty="0"/>
              <a:t>формулировку компетенций и должны быть </a:t>
            </a:r>
            <a:r>
              <a:rPr lang="ru-RU" b="1" dirty="0"/>
              <a:t>соотнесены с результатами </a:t>
            </a:r>
            <a:r>
              <a:rPr lang="ru-RU" dirty="0" smtClean="0"/>
              <a:t>обучения.</a:t>
            </a:r>
          </a:p>
          <a:p>
            <a:r>
              <a:rPr lang="ru-RU" i="1" u="sng" dirty="0" smtClean="0"/>
              <a:t>Результаты</a:t>
            </a:r>
            <a:r>
              <a:rPr lang="ru-RU" dirty="0" smtClean="0"/>
              <a:t> </a:t>
            </a:r>
            <a:r>
              <a:rPr lang="ru-RU" dirty="0"/>
              <a:t>обучения дисциплины/модуля - это то, что студент должен </a:t>
            </a:r>
            <a:r>
              <a:rPr lang="ru-RU" b="1" dirty="0"/>
              <a:t>знать и уметь/владеть</a:t>
            </a:r>
            <a:r>
              <a:rPr lang="ru-RU" dirty="0"/>
              <a:t> в итоге освоения </a:t>
            </a:r>
            <a:r>
              <a:rPr lang="ru-RU" b="1" dirty="0"/>
              <a:t>модуля/дисциплины, </a:t>
            </a:r>
            <a:r>
              <a:rPr lang="ru-RU" b="1" dirty="0" smtClean="0"/>
              <a:t>практики</a:t>
            </a:r>
            <a:r>
              <a:rPr lang="ru-RU" dirty="0"/>
              <a:t> по дисциплинам (модулям) в виде конкретных </a:t>
            </a:r>
            <a:r>
              <a:rPr lang="ru-RU" i="1" dirty="0"/>
              <a:t>знаний, умений и навыков </a:t>
            </a:r>
            <a:r>
              <a:rPr lang="ru-RU" dirty="0"/>
              <a:t>выпускника ОПОП 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019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Общепрофессиональные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выпускника 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ОПК),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результаты для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диагностических оценочных материалов (ДОМ)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29935"/>
              </p:ext>
            </p:extLst>
          </p:nvPr>
        </p:nvGraphicFramePr>
        <p:xfrm>
          <a:off x="179512" y="548680"/>
          <a:ext cx="8712968" cy="6300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280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 (группа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                  наименование 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- 1; Умеет- 2; Опыт деятельности - 3 (владеет/ имеет навыки)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 освоения дисциплины при формировании ДОМ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517">
                <a:tc rowSpan="4">
                  <a:txBody>
                    <a:bodyPr/>
                    <a:lstStyle/>
                    <a:p>
                      <a:pPr marL="36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Информаци-онные технологии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ОПК-2 Способен </a:t>
                      </a:r>
                      <a:r>
                        <a:rPr lang="ru-RU" sz="1000" i="1" u="sng" dirty="0">
                          <a:solidFill>
                            <a:schemeClr val="tx1"/>
                          </a:solidFill>
                          <a:effectLst/>
                        </a:rPr>
                        <a:t>понимать принципы работы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современных информационных технологий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000" i="1" u="sng" dirty="0">
                          <a:solidFill>
                            <a:schemeClr val="tx1"/>
                          </a:solidFill>
                          <a:effectLst/>
                        </a:rPr>
                        <a:t>использовать их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для решения </a:t>
                      </a:r>
                      <a:r>
                        <a:rPr lang="ru-RU" sz="1000" i="1" u="sng" dirty="0">
                          <a:solidFill>
                            <a:schemeClr val="tx1"/>
                          </a:solidFill>
                          <a:effectLst/>
                        </a:rPr>
                        <a:t>задач профессиональной деятельности</a:t>
                      </a:r>
                      <a:endParaRPr lang="ru-RU" sz="1000" i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b="1" kern="150" dirty="0">
                          <a:solidFill>
                            <a:schemeClr val="tx1"/>
                          </a:solidFill>
                          <a:effectLst/>
                        </a:rPr>
                        <a:t>ОПК-2.1.1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Знает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принципы работы современных информационных технологий для решения задач профессиональной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Принципы устройства компьютерных систем в организациях;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Структуру современного программного обеспечения для задач профессиональной деятельности;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Основные средства получения информации (работа с поисковыми системами, профессиональными базами данных и т.д.);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Основные средства хранения информации (структуру хранения информации на ПК, понятие о базах данных, серверах и т.д.);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Основные средства обработки информации (основные принципы работы ПО для обработки информации в текстовой и табличной формах, базах данных)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Компьютер-ный инжиниринг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понятие о САПР и геоинформационных системах. Обзор ПО (CAD- и CAE-программы, понятие о BIM);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системы инженерного анализа и компьютерного инжиниринга (CAE-систем, </a:t>
                      </a:r>
                      <a:r>
                        <a:rPr lang="ru-RU" sz="1000" dirty="0" err="1">
                          <a:effectLst/>
                        </a:rPr>
                        <a:t>Computer-AidedEngineering</a:t>
                      </a:r>
                      <a:r>
                        <a:rPr lang="ru-RU" sz="1000" dirty="0">
                          <a:effectLst/>
                        </a:rPr>
                        <a:t>)..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 b="1" kern="150" dirty="0">
                          <a:effectLst/>
                        </a:rPr>
                        <a:t>ОПК-2.2.1 </a:t>
                      </a:r>
                      <a:r>
                        <a:rPr lang="ru-RU" sz="1000" b="1" dirty="0">
                          <a:effectLst/>
                        </a:rPr>
                        <a:t>Умеет </a:t>
                      </a:r>
                      <a:r>
                        <a:rPr lang="ru-RU" sz="1000" dirty="0">
                          <a:effectLst/>
                        </a:rPr>
                        <a:t>использовать современные информационные технологии для решения задач профессиональной деятельности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Компьютер-ный инжиниринг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Разрабатывать модели объектов проектирования транспортных объектов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Применять конечно – элементный метода оценки несущей способности элементов конструкций верхнего строения пути; 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Использовать графические средства персонального компьютера для преставления конструкторской документации по объектам проектирования и строительства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Использовать программные системы компьютерного проектирования транспортных объектов (системы автоматизированного проектирования (САПР); CAD-систем, </a:t>
                      </a:r>
                      <a:r>
                        <a:rPr lang="ru-RU" sz="1000" dirty="0" err="1">
                          <a:effectLst/>
                        </a:rPr>
                        <a:t>ComputerAidedDesign</a:t>
                      </a:r>
                      <a:r>
                        <a:rPr lang="ru-RU" sz="1000" dirty="0">
                          <a:effectLst/>
                        </a:rPr>
                        <a:t>);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Использовать программные системы инженерного анализа и компьютерного инжиниринга (CAE-систем, </a:t>
                      </a:r>
                      <a:r>
                        <a:rPr lang="ru-RU" sz="1000" dirty="0" err="1">
                          <a:effectLst/>
                        </a:rPr>
                        <a:t>Computer-AidedEngineering</a:t>
                      </a:r>
                      <a:r>
                        <a:rPr lang="ru-RU" sz="1000" dirty="0">
                          <a:effectLst/>
                        </a:rPr>
                        <a:t>).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de-DE" sz="1000" b="1" kern="150" dirty="0">
                          <a:effectLst/>
                        </a:rPr>
                        <a:t>ОПК-2.3.1 </a:t>
                      </a:r>
                      <a:r>
                        <a:rPr lang="ru-RU" sz="1000" b="1" dirty="0">
                          <a:effectLst/>
                        </a:rPr>
                        <a:t>Владеет </a:t>
                      </a:r>
                      <a:r>
                        <a:rPr lang="ru-RU" sz="1000" dirty="0">
                          <a:effectLst/>
                        </a:rPr>
                        <a:t>навыками использования принципов работы современных информационных технологий для решения задач профессиональной деятельности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Владеет информацией об имеющемся на современном рынке  программном обеспечении, позволяющем решать  задачи профессиональной деятельности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Владеет навыками выбора программного обеспечения для решения задач профессиональной деятельности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019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Общепрофессиональные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выпускника (ОПК), индикаторы и результаты для формирования диагностических оценочных материалов (ДОМ) 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25958"/>
              </p:ext>
            </p:extLst>
          </p:nvPr>
        </p:nvGraphicFramePr>
        <p:xfrm>
          <a:off x="251520" y="692696"/>
          <a:ext cx="8784975" cy="6036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2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542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 (группа)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                  наименование 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достижения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- 1; Умеет- 2; Опыт деятельности - 3 (владеет/ имеет навыки)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освоения дисциплины при формировании ДОМ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51">
                <a:tc rowSpan="3">
                  <a:txBody>
                    <a:bodyPr/>
                    <a:lstStyle/>
                    <a:p>
                      <a:pPr marL="36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Математический и естественнонаучный анализ задач в профессиональной деятельности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ОПК-1 Способен решать инженерные задачи в профессиональной деятельности с использованием методов естественных наук, математического анализа и моделирования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2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ОПК-1.1.1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естественных наук в объеме, необходимом для решения инженерных задач профессиональной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Знает следующие разделы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, в  объеме, необходимом для решения инженерных задач профессиональной деятельности: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Механика 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Молекулярная физика и термодинамика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Электростатика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Электрический ток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Магнетизм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Волновая оптика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Квантовая физика. Строение атома и ядра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Знает следующие разделы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, в  объеме, необходимом для решения инженерных задач профессиональной деятельности: 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Основы химической термодинамики. 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Химическая связь и строение молекул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Учение о растворах. Электролитическая диссоциация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Химия металлов. Электрохимические системы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Дисперсные системы и коллоидные растворы 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Аналитическая химия. Современная идентификация веществ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Основы органической химии и химии высокомолекулярных соединений (ВМС). Полимеры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ОПК-1.1.2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математический анализа и моделирования в объеме, необходимом для решения задач профессиональной деятельности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100" kern="150" dirty="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Знает следующие </a:t>
                      </a:r>
                      <a:r>
                        <a:rPr lang="ru-RU" sz="1100" b="1" u="sng" dirty="0">
                          <a:solidFill>
                            <a:schemeClr val="tx1"/>
                          </a:solidFill>
                          <a:effectLst/>
                        </a:rPr>
                        <a:t>разделы, в  объеме, необходимом для решения инженерных задач профессиональной деятельности 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Линейная алгебра и аналитическая геометрия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Математический анализ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Дифференциальные уравнения.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Числовые и функциональные ряды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Теория вероятностей и математическая статистика</a:t>
                      </a:r>
                    </a:p>
                    <a:p>
                      <a:pPr marL="3600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4958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Методы математического моделирования для моделирования строительных конструкций и транспортных сетей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8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019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Общепрофессиональные  компетенции выпускника (ОПК), индикаторы и результаты для формирования диагностических оценочных материалов (ДОМ) 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83408"/>
              </p:ext>
            </p:extLst>
          </p:nvPr>
        </p:nvGraphicFramePr>
        <p:xfrm>
          <a:off x="251520" y="504086"/>
          <a:ext cx="8784975" cy="640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2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2137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 (группа)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                  наименование 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достижения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- 1; Умеет- 2; Опыт деятельности - 3 (владеет/ имеет навыки)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освоения дисциплины при формировании ДОМ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846">
                <a:tc rowSpan="3">
                  <a:txBody>
                    <a:bodyPr/>
                    <a:lstStyle/>
                    <a:p>
                      <a:pPr marL="36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и естественнонаучный анализ задач в профессиональной деятельности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 Способен 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инженерные задачи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профессиональной деятельности с использованием 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 естественных наук, математического анализа и моделирования</a:t>
                      </a:r>
                      <a:endParaRPr lang="ru-RU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ОПК-1.2.1 Умеет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решать инженерные задачи в профессиональной деятельности с использованием методов естественных наук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Сопротивление материалов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определять внутренние силовые факторы при различных видах деформаций элементов строительных конструкций и строить их эпюры;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b="0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проводить расчеты на прочность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жесткость и устойчивость простейших стержневых систем для проектирования строительных конструкций, при различных видах деформации при действии статических и динамических сил,  подбирать оптимальные размеры и формы поперечных сечений стержней.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Строительная механика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проводить кинематический анализ и расчет статически определимых и статически неопределимых стержневых систем строительных конструкций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применять методы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проверки несущей способности строительных конструкций;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проводить расчет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усилий в стержневых системах от действия  подвижных нагрузок;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решать задачи по теме элементы рационального проектирования простейших систем.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ОПК-1.2.2 Умеет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применять  методы математического анализа и моделирования в объеме, необходимом для решения задач профессиональной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решать задачи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математическому моделированию объектов транспортного строительства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решать задачи интегрального исчисления функций для проектирования транспортных объектов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решать задачи дифференциальных уравнений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0830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определять математическое ожидание и дисперсию дискретной случайной величины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019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Общепрофессиональные  компетенции выпускника (ОПК), индикаторы и результаты для формирования диагностических оценочных материалов (ДОМ) 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40283"/>
              </p:ext>
            </p:extLst>
          </p:nvPr>
        </p:nvGraphicFramePr>
        <p:xfrm>
          <a:off x="179513" y="483687"/>
          <a:ext cx="8496945" cy="6118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0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8292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 (группа)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                  наименование 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достижения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- 1; Умеет- 2; Опыт деятельности - 3 (владеет/ имеет навыки)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освоения дисциплины при формировании ДОМ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533">
                <a:tc rowSpan="3">
                  <a:txBody>
                    <a:bodyPr/>
                    <a:lstStyle/>
                    <a:p>
                      <a:pPr marL="36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и естественнонаучный анализ задач в профессиональной деятельности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 Способен решать инженерные задачи в профессиональной деятельности с использованием методов естественных наук, математического анализа и моделирования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ОПК-1.3.1 Владеет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навыками решения инженерных задач в профессиональной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Сопротивление материалов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навыками  экспериментально определять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упругие постоянные материала, механические характеристики прочности и пластичности, твердость материала, напряжения и деформации в элементах строительных конструкций, критическую силу;</a:t>
                      </a:r>
                    </a:p>
                    <a:p>
                      <a:pPr marL="2159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Строительная механика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навыками проводить расчеты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прочность и жесткость стержневых систем строительных конструкций, при различных видах деформации при действии статических и динамических сил;</a:t>
                      </a:r>
                    </a:p>
                    <a:p>
                      <a:pPr marL="2159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Владеет навыками выполнять статические и прочностные расчеты для проектирования строительства транспортных сооружений.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5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ОПК-1.3.2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методами математического анализа и моделирования в объеме, необходимом для решения задач профессиональной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навыками решения задач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моделированию объектов строительства с использованиями методов математического моделирования</a:t>
                      </a:r>
                    </a:p>
                    <a:p>
                      <a:pPr marL="2159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навыками решения задач по дифференциальное исчисление функции одной и несколькими переменными </a:t>
                      </a:r>
                    </a:p>
                    <a:p>
                      <a:pPr marL="21590" lv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‒"/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методами решения задач на нормальный закон распределения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36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дисциплины при формировании ДОМ</a:t>
            </a:r>
            <a:endParaRPr lang="ru-RU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25415"/>
            <a:ext cx="82912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«Уметь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решать задачи по теме ….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Продемонстрируйте умение определять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решать ситуационные задачи …..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Продемонстрируйте владение навыками  ……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Продемонстрируйте навыки …..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Продемонстрируйте владение методикой….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Продемонстрируйте владение алгоритмом</a:t>
            </a:r>
          </a:p>
        </p:txBody>
      </p:sp>
    </p:spTree>
    <p:extLst>
      <p:ext uri="{BB962C8B-B14F-4D97-AF65-F5344CB8AC3E}">
        <p14:creationId xmlns:p14="http://schemas.microsoft.com/office/powerpoint/2010/main" val="24859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387" y="365126"/>
            <a:ext cx="8932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Уважаемая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ый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)______________________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За Вашей кафедрой закреплена дисциплина «_______» обязательной части учебного плана по специализации (профилю) _________ «_________». Дисциплина направлена на формирование ОПК___.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Обращаем Ваше внимание, что согласование рабочей программы по дисциплине на 2023 год приема будет производиться выпускающими кафедрами только при наличии полного распечатанного комплекта, включающего следующие документы: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Рабочая программа по дисциплине (РП);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Аннотация (АН);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Оценочные материалы дисциплины (ОМ);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оценочные материалы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результатам освоения компетенций, закрепленных за дисциплиной (ДОМ).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Просим вас при актуализации РП и ОМ по дисциплине предусмотреть необходимость разработки и предоставления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председателю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учебно-методического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совета факультета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материалов </a:t>
            </a:r>
            <a:r>
              <a:rPr lang="ru-RU" sz="1400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тесты, задания, ситуационные задачи с ответами)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 учетом закрепленных за дисциплиной индикаторов достижения ОПК и результатов освоения дисциплины, приведённых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Приложении. 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актуализации РП, АН, ОМ и разработки ДОМ в СДО в разделе «Вопросы и ответы» ‒ «ФГОС3++» представлены следующие материалы в разделе «Общее» папка «Материалы для разработки компонентов ОПОП 2023 года приема»: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 с образцами тестов и заданий для актуализации ОМ и разработки ДОМ.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Шаблон (таблица) формирования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ДОМ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 комментариями по их разработке.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оценочные материалы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результатам освоения компетенций, закрепленных за дисциплиной (таблицу) необходимо, также, выслать для проверки в электронном виде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формате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Word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учебно-методический совет факультета «_______________________» по адресу ______________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@pgups.ru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Председатель учебно-методического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совета факультета</a:t>
            </a: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«____________________________»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78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547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ПРИЛОЖЕНИЕ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служебной записке «О актуализации рабочей программы дисциплины»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дисциплины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00064"/>
              </p:ext>
            </p:extLst>
          </p:nvPr>
        </p:nvGraphicFramePr>
        <p:xfrm>
          <a:off x="180753" y="850606"/>
          <a:ext cx="8856922" cy="5870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149">
                  <a:extLst>
                    <a:ext uri="{9D8B030D-6E8A-4147-A177-3AD203B41FA5}">
                      <a16:colId xmlns:a16="http://schemas.microsoft.com/office/drawing/2014/main" val="1631290752"/>
                    </a:ext>
                  </a:extLst>
                </a:gridCol>
                <a:gridCol w="2828261">
                  <a:extLst>
                    <a:ext uri="{9D8B030D-6E8A-4147-A177-3AD203B41FA5}">
                      <a16:colId xmlns:a16="http://schemas.microsoft.com/office/drawing/2014/main" val="1814825518"/>
                    </a:ext>
                  </a:extLst>
                </a:gridCol>
                <a:gridCol w="3753293">
                  <a:extLst>
                    <a:ext uri="{9D8B030D-6E8A-4147-A177-3AD203B41FA5}">
                      <a16:colId xmlns:a16="http://schemas.microsoft.com/office/drawing/2014/main" val="3912644009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3685370336"/>
                    </a:ext>
                  </a:extLst>
                </a:gridCol>
              </a:tblGrid>
              <a:tr h="724808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                  наименование 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достижения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- 1; Умеет- 2; Опыт деятельности - 3 (владеет/ имеет навыки)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957" marR="27957" marT="0" marB="0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освоения дисциплины при формировании ДОМ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678448130"/>
                  </a:ext>
                </a:extLst>
              </a:tr>
              <a:tr h="17032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 Способен решать инженерные задачи в профессиональной деятельности с использованием методов естественных наук, математического анализа и моделирования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ОПК-1.1.2 Знает методы математический анализа и моделирования в объеме, необходимом для решения задач профессиональной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анализ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Дифференциальные уравнения.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 вероятностей и математическая статистика (методы определения вероятности превышения случайной величины. Кривые Пирсона)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математического моделирования строительных конструкций и транспортных сетей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extLst>
                  <a:ext uri="{0D108BD9-81ED-4DB2-BD59-A6C34878D82A}">
                    <a16:rowId xmlns:a16="http://schemas.microsoft.com/office/drawing/2014/main" val="888470862"/>
                  </a:ext>
                </a:extLst>
              </a:tr>
              <a:tr h="1630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ОПК-1.2.2 Умеет применять  методы математического анализа и моделирования в объеме, необходимом для решения задач профессиональной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 по математическому моделированию объектов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 интегрального исчисления функций (определение площади под кривой)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дифференциальных уравнений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математическое ожидание и дисперсию дискретной случайной величины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extLst>
                  <a:ext uri="{0D108BD9-81ED-4DB2-BD59-A6C34878D82A}">
                    <a16:rowId xmlns:a16="http://schemas.microsoft.com/office/drawing/2014/main" val="2875529040"/>
                  </a:ext>
                </a:extLst>
              </a:tr>
              <a:tr h="1812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ОПК-1.3.1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Владеет методами математического анализа и моделирования в объеме, необходимом для решения задач профессиональной деятельности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 по моделированию объектов строительства с использованиями методов математического моделирования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 на дифференциальное исчисление функции одной и несколькими переменными  (уравнение движения поезда)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методами решения задач на нормальный закон распределения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tc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9" marR="49199" marT="0" marB="0"/>
                </a:tc>
                <a:extLst>
                  <a:ext uri="{0D108BD9-81ED-4DB2-BD59-A6C34878D82A}">
                    <a16:rowId xmlns:a16="http://schemas.microsoft.com/office/drawing/2014/main" val="3281283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21" y="224645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Пример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964" y="332657"/>
            <a:ext cx="864096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cap="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оценочныЕ</a:t>
            </a:r>
            <a:r>
              <a:rPr lang="ru-RU" sz="16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</a:t>
            </a:r>
            <a:r>
              <a:rPr lang="ru-RU" sz="16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диагностической работы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направления 08.03.01 «Строительство».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дисциплине </a:t>
            </a:r>
            <a:r>
              <a:rPr lang="ru-RU" sz="16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«Инженерная и компьютерная графика»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964" y="1215399"/>
          <a:ext cx="8640960" cy="5411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135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достижения ОПК</a:t>
                      </a: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- 1; Умеет- 2; Опыт деятельности - 3 (владеет/ имеет навыки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освоения дисциплины при формировании ДОМ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Содержание задания ДОМ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Варианты ответа на вопросы тестовых заданий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Эталон ответа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ОПК-2. Способен понимать принципы работы современных информационных технологий и использовать их для решения задач профессиональной деятельности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ОПК-2.1.1 Знает принципы работы современных информационных технологий для решения задач профессиональной деятельности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Инженерная графика в подготовке проектной документации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49580" algn="l"/>
                        </a:tabLs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4958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Современные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информационные технологии в компьютерной графике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Вставьте пропущенное слово: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Программа «_____________» представляет собой отдельное приложение, включающее только инструменты для проектирования зданий и сооружений, без таких средств базового черчения и 3D-моделирования, как в других продуктах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Autodesk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», разработанных на базе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AutoCAD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Archicad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Allplan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ArCon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Revit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Revit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06" marR="571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1601"/>
            <a:ext cx="7886700" cy="654756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оценочных материалов для диагностической работы</a:t>
            </a: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0083104"/>
                  </p:ext>
                </p:extLst>
              </p:nvPr>
            </p:nvGraphicFramePr>
            <p:xfrm>
              <a:off x="143222" y="932155"/>
              <a:ext cx="8758410" cy="55283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6059">
                      <a:extLst>
                        <a:ext uri="{9D8B030D-6E8A-4147-A177-3AD203B41FA5}">
                          <a16:colId xmlns:a16="http://schemas.microsoft.com/office/drawing/2014/main" val="269509394"/>
                        </a:ext>
                      </a:extLst>
                    </a:gridCol>
                    <a:gridCol w="96909">
                      <a:extLst>
                        <a:ext uri="{9D8B030D-6E8A-4147-A177-3AD203B41FA5}">
                          <a16:colId xmlns:a16="http://schemas.microsoft.com/office/drawing/2014/main" val="2710956102"/>
                        </a:ext>
                      </a:extLst>
                    </a:gridCol>
                    <a:gridCol w="1355422">
                      <a:extLst>
                        <a:ext uri="{9D8B030D-6E8A-4147-A177-3AD203B41FA5}">
                          <a16:colId xmlns:a16="http://schemas.microsoft.com/office/drawing/2014/main" val="249639806"/>
                        </a:ext>
                      </a:extLst>
                    </a:gridCol>
                    <a:gridCol w="106076">
                      <a:extLst>
                        <a:ext uri="{9D8B030D-6E8A-4147-A177-3AD203B41FA5}">
                          <a16:colId xmlns:a16="http://schemas.microsoft.com/office/drawing/2014/main" val="2696971604"/>
                        </a:ext>
                      </a:extLst>
                    </a:gridCol>
                    <a:gridCol w="2157192">
                      <a:extLst>
                        <a:ext uri="{9D8B030D-6E8A-4147-A177-3AD203B41FA5}">
                          <a16:colId xmlns:a16="http://schemas.microsoft.com/office/drawing/2014/main" val="935312415"/>
                        </a:ext>
                      </a:extLst>
                    </a:gridCol>
                    <a:gridCol w="2961630">
                      <a:extLst>
                        <a:ext uri="{9D8B030D-6E8A-4147-A177-3AD203B41FA5}">
                          <a16:colId xmlns:a16="http://schemas.microsoft.com/office/drawing/2014/main" val="3910853982"/>
                        </a:ext>
                      </a:extLst>
                    </a:gridCol>
                    <a:gridCol w="123995">
                      <a:extLst>
                        <a:ext uri="{9D8B030D-6E8A-4147-A177-3AD203B41FA5}">
                          <a16:colId xmlns:a16="http://schemas.microsoft.com/office/drawing/2014/main" val="186566276"/>
                        </a:ext>
                      </a:extLst>
                    </a:gridCol>
                    <a:gridCol w="1231127">
                      <a:extLst>
                        <a:ext uri="{9D8B030D-6E8A-4147-A177-3AD203B41FA5}">
                          <a16:colId xmlns:a16="http://schemas.microsoft.com/office/drawing/2014/main" val="2056209789"/>
                        </a:ext>
                      </a:extLst>
                    </a:gridCol>
                  </a:tblGrid>
                  <a:tr h="1172751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ШИФР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Компетенции и индикаторы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Содержание задания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(по 3 задания на каждый индикатор)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Эталон  ответ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Дисциплины 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практики),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extLst>
                      <a:ext uri="{0D108BD9-81ED-4DB2-BD59-A6C34878D82A}">
                        <a16:rowId xmlns:a16="http://schemas.microsoft.com/office/drawing/2014/main" val="3611324488"/>
                      </a:ext>
                    </a:extLst>
                  </a:tr>
                  <a:tr h="589224">
                    <a:tc gridSpan="8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Компетенция ПК-4 Организация деятельности по проектированию объектов транспортной инфраструктуры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560072"/>
                      </a:ext>
                    </a:extLst>
                  </a:tr>
                  <a:tr h="3766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ПК-4.2.5  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Индикаторы – </a:t>
                          </a:r>
                          <a:r>
                            <a:rPr lang="ru-RU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Уметь 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оценивать негативное воздействие и разрабатывать мероприятия по охране окружающей среды в  сфере своей профессиональной деятельности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u="sng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Продемонстрируйте умение </a:t>
                          </a: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определить длину </a:t>
                          </a:r>
                          <a:r>
                            <a:rPr lang="ru-RU" sz="16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шумозащитного</a:t>
                          </a: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экрана, если известна протяженность населенного пункта вдоль трассы железной дороги и расстояния от крайних домов населенного пункта до акустического экрана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Общая длина протяженного акустического экрана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экр</m:t>
                                    </m:r>
                                  </m:sub>
                                </m:sSub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=4,5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+4,5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1600" i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1,2</a:t>
                          </a:r>
                          <a:r>
                            <a:rPr lang="ru-RU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расстояния от крайних объектов защиты (крайних зданий населенного пункта) до акустического экрана, м;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ru-RU" sz="16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lang="ru-RU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объекта защиты (протяженность населенного пункта вдоль трассы железной дороги)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Экологическое обоснование проектных решений</a:t>
                          </a:r>
                          <a:endParaRPr lang="ru-RU" sz="14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284703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0083104"/>
                  </p:ext>
                </p:extLst>
              </p:nvPr>
            </p:nvGraphicFramePr>
            <p:xfrm>
              <a:off x="143222" y="932155"/>
              <a:ext cx="8758410" cy="55283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6059">
                      <a:extLst>
                        <a:ext uri="{9D8B030D-6E8A-4147-A177-3AD203B41FA5}">
                          <a16:colId xmlns:a16="http://schemas.microsoft.com/office/drawing/2014/main" val="269509394"/>
                        </a:ext>
                      </a:extLst>
                    </a:gridCol>
                    <a:gridCol w="96909">
                      <a:extLst>
                        <a:ext uri="{9D8B030D-6E8A-4147-A177-3AD203B41FA5}">
                          <a16:colId xmlns:a16="http://schemas.microsoft.com/office/drawing/2014/main" val="2710956102"/>
                        </a:ext>
                      </a:extLst>
                    </a:gridCol>
                    <a:gridCol w="1355422">
                      <a:extLst>
                        <a:ext uri="{9D8B030D-6E8A-4147-A177-3AD203B41FA5}">
                          <a16:colId xmlns:a16="http://schemas.microsoft.com/office/drawing/2014/main" val="249639806"/>
                        </a:ext>
                      </a:extLst>
                    </a:gridCol>
                    <a:gridCol w="106076">
                      <a:extLst>
                        <a:ext uri="{9D8B030D-6E8A-4147-A177-3AD203B41FA5}">
                          <a16:colId xmlns:a16="http://schemas.microsoft.com/office/drawing/2014/main" val="2696971604"/>
                        </a:ext>
                      </a:extLst>
                    </a:gridCol>
                    <a:gridCol w="2157192">
                      <a:extLst>
                        <a:ext uri="{9D8B030D-6E8A-4147-A177-3AD203B41FA5}">
                          <a16:colId xmlns:a16="http://schemas.microsoft.com/office/drawing/2014/main" val="935312415"/>
                        </a:ext>
                      </a:extLst>
                    </a:gridCol>
                    <a:gridCol w="2961630">
                      <a:extLst>
                        <a:ext uri="{9D8B030D-6E8A-4147-A177-3AD203B41FA5}">
                          <a16:colId xmlns:a16="http://schemas.microsoft.com/office/drawing/2014/main" val="3910853982"/>
                        </a:ext>
                      </a:extLst>
                    </a:gridCol>
                    <a:gridCol w="123995">
                      <a:extLst>
                        <a:ext uri="{9D8B030D-6E8A-4147-A177-3AD203B41FA5}">
                          <a16:colId xmlns:a16="http://schemas.microsoft.com/office/drawing/2014/main" val="186566276"/>
                        </a:ext>
                      </a:extLst>
                    </a:gridCol>
                    <a:gridCol w="1231127">
                      <a:extLst>
                        <a:ext uri="{9D8B030D-6E8A-4147-A177-3AD203B41FA5}">
                          <a16:colId xmlns:a16="http://schemas.microsoft.com/office/drawing/2014/main" val="2056209789"/>
                        </a:ext>
                      </a:extLst>
                    </a:gridCol>
                  </a:tblGrid>
                  <a:tr h="1172751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ШИФР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Компетенции и индикаторы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Содержание задания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(по 3 задания на каждый индикатор)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Эталон  ответ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Дисциплины 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практики),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extLst>
                      <a:ext uri="{0D108BD9-81ED-4DB2-BD59-A6C34878D82A}">
                        <a16:rowId xmlns:a16="http://schemas.microsoft.com/office/drawing/2014/main" val="3611324488"/>
                      </a:ext>
                    </a:extLst>
                  </a:tr>
                  <a:tr h="589224">
                    <a:tc gridSpan="8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Компетенция ПК-4 Организация деятельности по проектированию объектов транспортной инфраструктуры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33" marR="62633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560072"/>
                      </a:ext>
                    </a:extLst>
                  </a:tr>
                  <a:tr h="3766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ПК-4.2.5  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Индикаторы – </a:t>
                          </a:r>
                          <a:r>
                            <a:rPr lang="ru-RU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Уметь 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оценивать негативное воздействие и разрабатывать мероприятия по охране окружающей среды в  сфере своей профессиональной деятельности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u="sng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Продемонстрируйте умение </a:t>
                          </a: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определить длину </a:t>
                          </a:r>
                          <a:r>
                            <a:rPr lang="ru-RU" sz="16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шумозащитного</a:t>
                          </a: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экрана, если известна протяженность населенного пункта вдоль трассы железной дороги и расстояния от крайних домов населенного пункта до акустического экрана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49897" t="-47981" r="-46407" b="-32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Экологическое обоснование проектных решений</a:t>
                          </a:r>
                          <a:endParaRPr lang="ru-RU" sz="14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284703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4301"/>
            <a:ext cx="7886700" cy="617220"/>
          </a:xfrm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оценочных материалов для диагностической работы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36438"/>
              </p:ext>
            </p:extLst>
          </p:nvPr>
        </p:nvGraphicFramePr>
        <p:xfrm>
          <a:off x="114302" y="982980"/>
          <a:ext cx="8894663" cy="550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503">
                  <a:extLst>
                    <a:ext uri="{9D8B030D-6E8A-4147-A177-3AD203B41FA5}">
                      <a16:colId xmlns:a16="http://schemas.microsoft.com/office/drawing/2014/main" val="181738321"/>
                    </a:ext>
                  </a:extLst>
                </a:gridCol>
                <a:gridCol w="97585">
                  <a:extLst>
                    <a:ext uri="{9D8B030D-6E8A-4147-A177-3AD203B41FA5}">
                      <a16:colId xmlns:a16="http://schemas.microsoft.com/office/drawing/2014/main" val="24980240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3566431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331045644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331225931"/>
                    </a:ext>
                  </a:extLst>
                </a:gridCol>
                <a:gridCol w="3463290">
                  <a:extLst>
                    <a:ext uri="{9D8B030D-6E8A-4147-A177-3AD203B41FA5}">
                      <a16:colId xmlns:a16="http://schemas.microsoft.com/office/drawing/2014/main" val="3421749180"/>
                    </a:ext>
                  </a:extLst>
                </a:gridCol>
                <a:gridCol w="1339435">
                  <a:extLst>
                    <a:ext uri="{9D8B030D-6E8A-4147-A177-3AD203B41FA5}">
                      <a16:colId xmlns:a16="http://schemas.microsoft.com/office/drawing/2014/main" val="4224449125"/>
                    </a:ext>
                  </a:extLst>
                </a:gridCol>
              </a:tblGrid>
              <a:tr h="10800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и индикаторы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задания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3 задания на каждый индикатор)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Эталон  ответ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Дисциплины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(практики)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extLst>
                  <a:ext uri="{0D108BD9-81ED-4DB2-BD59-A6C34878D82A}">
                    <a16:rowId xmlns:a16="http://schemas.microsoft.com/office/drawing/2014/main" val="1860999801"/>
                  </a:ext>
                </a:extLst>
              </a:tr>
              <a:tr h="532607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 ПК-4 Организация деятельности по проектированию объектов транспортной инфраструктуры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084386"/>
                  </a:ext>
                </a:extLst>
              </a:tr>
              <a:tr h="3702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ПК-4.3.4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Индикаторы –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алгоритмом  оценки принимаемых проектных решений  с точки зрения воздействия  на окружающую среду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Продемонстрируйте 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владение навыками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определения количества отходов ТКО (масса и объем) если известно, что продолжительность производства строительных работ один год, а количество работающих 600 человек.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 образования ТКО на 1 рабочего - 0,07 т / 0,3 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масса</a:t>
                      </a:r>
                      <a:r>
                        <a:rPr lang="ru-RU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ТКО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N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 = 600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= 42,0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 в год</a:t>
                      </a:r>
                    </a:p>
                    <a:p>
                      <a:r>
                        <a:rPr lang="ru-RU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lang="ru-RU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ТКО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N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 = 600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180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обоснование проектных решений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26" marR="61126" marT="0" marB="0"/>
                </a:tc>
                <a:extLst>
                  <a:ext uri="{0D108BD9-81ED-4DB2-BD59-A6C34878D82A}">
                    <a16:rowId xmlns:a16="http://schemas.microsoft.com/office/drawing/2014/main" val="365552351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97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высшего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660089"/>
              </p:ext>
            </p:extLst>
          </p:nvPr>
        </p:nvGraphicFramePr>
        <p:xfrm>
          <a:off x="338667" y="1239253"/>
          <a:ext cx="8396260" cy="4980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7115">
                  <a:extLst>
                    <a:ext uri="{9D8B030D-6E8A-4147-A177-3AD203B41FA5}">
                      <a16:colId xmlns:a16="http://schemas.microsoft.com/office/drawing/2014/main" val="432336205"/>
                    </a:ext>
                  </a:extLst>
                </a:gridCol>
                <a:gridCol w="2739145">
                  <a:extLst>
                    <a:ext uri="{9D8B030D-6E8A-4147-A177-3AD203B41FA5}">
                      <a16:colId xmlns:a16="http://schemas.microsoft.com/office/drawing/2014/main" val="4067866428"/>
                    </a:ext>
                  </a:extLst>
                </a:gridCol>
              </a:tblGrid>
              <a:tr h="81007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выполнивших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более заданий</a:t>
                      </a:r>
                      <a:endParaRPr lang="ru-RU" sz="16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4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0195297"/>
                  </a:ext>
                </a:extLst>
              </a:tr>
              <a:tr h="1196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65% </a:t>
                      </a:r>
                      <a:r>
                        <a:rPr lang="ru-RU" sz="1800" dirty="0">
                          <a:effectLst/>
                        </a:rPr>
                        <a:t>и более</a:t>
                      </a:r>
                      <a:endParaRPr lang="ru-RU" sz="18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4866333"/>
                  </a:ext>
                </a:extLst>
              </a:tr>
              <a:tr h="1469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</a:t>
                      </a:r>
                      <a:r>
                        <a:rPr lang="en-US" sz="1800" dirty="0">
                          <a:effectLst/>
                        </a:rPr>
                        <a:t>55% </a:t>
                      </a:r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en-US" sz="1800" dirty="0">
                          <a:effectLst/>
                        </a:rPr>
                        <a:t>64%</a:t>
                      </a:r>
                      <a:endParaRPr lang="ru-RU" sz="18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3539290"/>
                  </a:ext>
                </a:extLst>
              </a:tr>
              <a:tr h="150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менее </a:t>
                      </a:r>
                      <a:r>
                        <a:rPr lang="en-US" sz="1800" dirty="0">
                          <a:effectLst/>
                        </a:rPr>
                        <a:t>55%</a:t>
                      </a:r>
                      <a:endParaRPr lang="ru-RU" sz="18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574826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576A42B-8D97-4F91-8BEB-5E5B257487F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77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диагностической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5" y="872837"/>
            <a:ext cx="8451273" cy="5304126"/>
          </a:xfrm>
        </p:spPr>
        <p:txBody>
          <a:bodyPr>
            <a:noAutofit/>
          </a:bodyPr>
          <a:lstStyle/>
          <a:p>
            <a:pPr marL="108000" algn="just"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оценочные материалы для проверки знаний формируются экспертом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фонда оценочных средств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которой является определение уровня достижения результатов обучения и (или) освоения образовательной программы, установленных образовательной программой по соответствующему направлению подготовки/специальности.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Оценочные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структуре образовательной программы являются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компонентом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оценочными материалами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понимается совокупность разработанных и утвержденных образовательной организацией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средств,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представляющих собой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заданий различного типа с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ключами правильных ответов,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включая критерии оценки, и используемых при проведении оценочных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0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диагностической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" y="1120141"/>
            <a:ext cx="8035290" cy="31546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ОПОП ВО могут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виде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расчетных задач, мини-кейса, ситуационных задач, практико-ориентированных заданий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формирования диагностической работы оценочные материалы предоставляются образовательной организацией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доступном для редактирования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4114800"/>
            <a:ext cx="82410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проводится в отношении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курса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(года, периода) обучения,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обоснованно выбранным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общепрофессиональным и (или) профессиональным компетенциям, общее количество которых в совокупности составляет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3-х компетенций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3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6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оценочных материалах по экспертизе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Росаккредагенства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495" y="1535837"/>
            <a:ext cx="8115855" cy="4396333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ru-RU" b="1" dirty="0"/>
              <a:t>Оценочные материалы размещены как: </a:t>
            </a:r>
            <a:endParaRPr lang="ru-RU" b="1" dirty="0" smtClean="0"/>
          </a:p>
          <a:p>
            <a:pPr lvl="0" algn="ctr"/>
            <a:endParaRPr lang="ru-RU" b="1" dirty="0" smtClean="0"/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вопросов (без правильных ответов), примеры контрольных заданий (без правильных ответов);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без ключей правильных ответов;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зачету/экзамену для промежуточной аттестации по итогам освоения дисциплины (модуля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0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 по дисциплине (модулю) являются приложением к рабочей программе, приложения не размещены;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открытого типа с </a:t>
            </a:r>
            <a:r>
              <a:rPr lang="ru-RU" sz="31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развернутыми </a:t>
            </a:r>
            <a:r>
              <a:rPr lang="ru-RU" sz="31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ответами</a:t>
            </a: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часть ЭОИС вуза, доступ - по паролю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3" y="192506"/>
            <a:ext cx="8547434" cy="7257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 НЕ могут быть признаны релевантными экспертом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Росаккредагенства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918243"/>
            <a:ext cx="8832502" cy="5542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Несогласованность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материалов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содержательным ядром компетенции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как следствие,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нецелесообразный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выбору типа и (или) вида оценочного средства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ОПК-4 Способен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на практике новые научные принципы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исследований</a:t>
            </a: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- Охарактеризуйте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Узкий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оценочными средствами предметного поля проверяемой компетенции вследствие ориентации только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знаниевую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составляющую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- назовите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стадии/способы...; перечислите виды...; дайте определение... и т.д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концепции определения результатов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образовательной программы (ее части) в рамках отдельных учебных дисциплин (модулей), курсов,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ОК-2 Способность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основные этапы и закономерности исторического развития общества для формирования гражданской позиции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- Готическая архитектура впервые зародилась и сложилась в какой стране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НЕ могут быть признаны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релевантными экспертом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Росаккредагенства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95" y="1571347"/>
            <a:ext cx="8035956" cy="4605615"/>
          </a:xfrm>
        </p:spPr>
        <p:txBody>
          <a:bodyPr>
            <a:normAutofit fontScale="92500"/>
          </a:bodyPr>
          <a:lstStyle/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Широкое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однотипных оценочных материалов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выбором одного правильного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(только простые тесты).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Некорректные формулировки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тестовых заданиях</a:t>
            </a:r>
          </a:p>
          <a:p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- </a:t>
            </a:r>
            <a:r>
              <a:rPr lang="ru-RU" sz="2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счет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оплачивается ремонт средств индивидуальной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«предсказуемого» варианта правильного ответа и(или) недостаточное количество дескрипторов, вследствие чего </a:t>
            </a:r>
            <a:r>
              <a:rPr lang="ru-RU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является упрощенным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</a:t>
            </a:r>
            <a:r>
              <a:rPr lang="ru-RU" sz="2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миграционного потока рабочей силы из развивающихся стран в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развитые страны преобладает: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неквалифицированный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высококвалифицированный труд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труд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189186"/>
            <a:ext cx="8389226" cy="6779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4" y="1455938"/>
            <a:ext cx="8882840" cy="472102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компетенций ОПК и ОК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несогласованны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содержанием проверяемой компетенции,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соответствует цели оценочного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угадывания правильного ответа,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приводит к субъективному оцениванию результатов обучения.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b="1" i="1" dirty="0" smtClean="0"/>
          </a:p>
          <a:p>
            <a:pPr algn="just"/>
            <a:r>
              <a:rPr lang="ru-RU" b="1" i="1" dirty="0" smtClean="0"/>
              <a:t>Основная </a:t>
            </a:r>
            <a:r>
              <a:rPr lang="ru-RU" b="1" i="1" dirty="0"/>
              <a:t>ошибка – проверка </a:t>
            </a:r>
            <a:r>
              <a:rPr lang="ru-RU" b="1" i="1" dirty="0" smtClean="0"/>
              <a:t>у обучающихся </a:t>
            </a:r>
            <a:r>
              <a:rPr lang="ru-RU" b="1" i="1" u="sng" dirty="0" smtClean="0"/>
              <a:t>только знаний </a:t>
            </a:r>
            <a:r>
              <a:rPr lang="ru-RU" b="1" i="1" dirty="0"/>
              <a:t>и отсутствие оценочных </a:t>
            </a:r>
            <a:r>
              <a:rPr lang="ru-RU" b="1" i="1" dirty="0" smtClean="0"/>
              <a:t>материалов по проверке </a:t>
            </a:r>
            <a:r>
              <a:rPr lang="ru-RU" b="1" i="1" u="sng" dirty="0"/>
              <a:t>УМЕНИЯ и </a:t>
            </a:r>
            <a:r>
              <a:rPr lang="ru-RU" b="1" i="1" u="sng" dirty="0" smtClean="0"/>
              <a:t>НАВЫКОВ </a:t>
            </a:r>
            <a:r>
              <a:rPr lang="ru-RU" b="1" i="1" dirty="0" smtClean="0"/>
              <a:t>полученных  в результате освоения дисциплины (практики</a:t>
            </a:r>
            <a:r>
              <a:rPr lang="ru-RU" b="1" i="1" dirty="0" smtClean="0"/>
              <a:t>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84-1512-4C83-B89F-3CA395B326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2732</TotalTime>
  <Words>2597</Words>
  <Application>Microsoft Office PowerPoint</Application>
  <PresentationFormat>Экран (4:3)</PresentationFormat>
  <Paragraphs>377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Тема Office</vt:lpstr>
      <vt:lpstr>         Формирование оценочных материалов для диагностической работы по ОПК  в соответствии с требованиями аккредитационной экспертизы. </vt:lpstr>
      <vt:lpstr>Презентация PowerPoint</vt:lpstr>
      <vt:lpstr>Аккредитационные показатели высшего образования</vt:lpstr>
      <vt:lpstr>Формирование диагностической работы</vt:lpstr>
      <vt:lpstr>Формирование диагностической работы</vt:lpstr>
      <vt:lpstr>ОШИБКИ  в оценочных материалах по экспертизе Росаккредагенства</vt:lpstr>
      <vt:lpstr> Оценочные материалы НЕ могут быть признаны релевантными экспертом Росаккредагенства  </vt:lpstr>
      <vt:lpstr> Оценочные материалы НЕ могут быть признаны релевантными экспертом Росаккредагенства  </vt:lpstr>
      <vt:lpstr>Выводы</vt:lpstr>
      <vt:lpstr>Разработка уникальных заданий оценочных материалов с целью диагностической работы по проверке  результатов освоение индикаторов компетенций (знаний, умений и навыков).</vt:lpstr>
      <vt:lpstr> Примеры заданий закрытого типа </vt:lpstr>
      <vt:lpstr>Примеры заданий закрытого типа </vt:lpstr>
      <vt:lpstr>Презентация PowerPoint</vt:lpstr>
      <vt:lpstr>Презентация PowerPoint</vt:lpstr>
      <vt:lpstr>Пример задания открытого типа</vt:lpstr>
      <vt:lpstr>Задания открытого типа</vt:lpstr>
      <vt:lpstr>Основные направления по формированию оценочных материалов по ОПОП ВО</vt:lpstr>
      <vt:lpstr>Разработка оценочных материалов</vt:lpstr>
      <vt:lpstr>  ОПК-1. Способен решать задачи профессиональной деятельности на основе использования теоретических и практических основ естественных и технических наук, а также математического аппарата </vt:lpstr>
      <vt:lpstr>1. Общепрофессиональные  компетенции выпускника (ОПК), индикаторы и результаты для формирования диагностических оценочных материалов (ДОМ) </vt:lpstr>
      <vt:lpstr>Общепрофессиональные  компетенции выпускника (ОПК), индикаторы и результаты для формирования диагностических оценочных материалов (ДОМ) </vt:lpstr>
      <vt:lpstr>Общепрофессиональные  компетенции выпускника (ОПК), индикаторы и результаты для формирования диагностических оценочных материалов (ДОМ) </vt:lpstr>
      <vt:lpstr>Общепрофессиональные  компетенции выпускника (ОПК), индикаторы и результаты для формирования диагностических оценочных материалов (ДОМ) </vt:lpstr>
      <vt:lpstr>Примеры формулировки результатов освоения дисциплины при формировании ДОМ</vt:lpstr>
      <vt:lpstr>Презентация PowerPoint</vt:lpstr>
      <vt:lpstr>ПРИМЕР  ПРИЛОЖЕНИЕ  к служебной записке «О актуализации рабочей программы дисциплины» для дисциплины «Математика» </vt:lpstr>
      <vt:lpstr>Пример</vt:lpstr>
      <vt:lpstr>Формирование оценочных материалов для диагностической работы</vt:lpstr>
      <vt:lpstr>Формирование оценочных материалов для диагностической работы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Начальник УУ</cp:lastModifiedBy>
  <cp:revision>121</cp:revision>
  <cp:lastPrinted>2022-12-06T11:13:01Z</cp:lastPrinted>
  <dcterms:created xsi:type="dcterms:W3CDTF">2021-01-19T11:59:16Z</dcterms:created>
  <dcterms:modified xsi:type="dcterms:W3CDTF">2023-03-21T11:48:25Z</dcterms:modified>
</cp:coreProperties>
</file>