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65" r:id="rId1"/>
  </p:sldMasterIdLst>
  <p:notesMasterIdLst>
    <p:notesMasterId r:id="rId9"/>
  </p:notesMasterIdLst>
  <p:handoutMasterIdLst>
    <p:handoutMasterId r:id="rId10"/>
  </p:handoutMasterIdLst>
  <p:sldIdLst>
    <p:sldId id="648" r:id="rId2"/>
    <p:sldId id="728" r:id="rId3"/>
    <p:sldId id="695" r:id="rId4"/>
    <p:sldId id="729" r:id="rId5"/>
    <p:sldId id="730" r:id="rId6"/>
    <p:sldId id="723" r:id="rId7"/>
    <p:sldId id="731" r:id="rId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74B230"/>
    <a:srgbClr val="00AC00"/>
    <a:srgbClr val="00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9" autoAdjust="0"/>
    <p:restoredTop sz="92185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0AFE8-F8C6-4CA2-8717-10C0C4F9D54E}" type="doc">
      <dgm:prSet loTypeId="urn:microsoft.com/office/officeart/2005/8/layout/pyramid1" loCatId="pyramid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BE6152E8-A7B0-429C-AE48-E84F07208D3F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Федеральный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уровень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E4E3CBA1-1494-454E-AC03-F3B20D0AA316}" type="parTrans" cxnId="{7EF86B42-C5C2-48A5-AD31-955E80C6D686}">
      <dgm:prSet/>
      <dgm:spPr/>
      <dgm:t>
        <a:bodyPr/>
        <a:lstStyle/>
        <a:p>
          <a:endParaRPr lang="ru-RU"/>
        </a:p>
      </dgm:t>
    </dgm:pt>
    <dgm:pt modelId="{60727CA4-0E21-4AD4-B171-539238CAA785}" type="sibTrans" cxnId="{7EF86B42-C5C2-48A5-AD31-955E80C6D686}">
      <dgm:prSet/>
      <dgm:spPr/>
      <dgm:t>
        <a:bodyPr/>
        <a:lstStyle/>
        <a:p>
          <a:endParaRPr lang="ru-RU"/>
        </a:p>
      </dgm:t>
    </dgm:pt>
    <dgm:pt modelId="{2BCEAB64-79E1-4190-90C6-94A8105E1D4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Региональный уровень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4363E265-816B-49DD-95F3-BA03AB168331}" type="parTrans" cxnId="{E4BDC416-25AF-46FD-AC12-78F3B2B85050}">
      <dgm:prSet/>
      <dgm:spPr/>
      <dgm:t>
        <a:bodyPr/>
        <a:lstStyle/>
        <a:p>
          <a:endParaRPr lang="ru-RU"/>
        </a:p>
      </dgm:t>
    </dgm:pt>
    <dgm:pt modelId="{32704981-E668-4A0A-87E7-B3E615A0D446}" type="sibTrans" cxnId="{E4BDC416-25AF-46FD-AC12-78F3B2B85050}">
      <dgm:prSet/>
      <dgm:spPr/>
      <dgm:t>
        <a:bodyPr/>
        <a:lstStyle/>
        <a:p>
          <a:endParaRPr lang="ru-RU"/>
        </a:p>
      </dgm:t>
    </dgm:pt>
    <dgm:pt modelId="{3F883D72-AB51-44A3-BB69-C25E95E42149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Уровень образовательной организации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428F7FEF-F18C-45C5-A0FD-DCD1786E4B14}" type="parTrans" cxnId="{69E9DBBE-2A88-403E-AF1C-D510FF47D87B}">
      <dgm:prSet/>
      <dgm:spPr/>
      <dgm:t>
        <a:bodyPr/>
        <a:lstStyle/>
        <a:p>
          <a:endParaRPr lang="ru-RU"/>
        </a:p>
      </dgm:t>
    </dgm:pt>
    <dgm:pt modelId="{41BF762B-3A7A-4AA9-AF14-931268079A95}" type="sibTrans" cxnId="{69E9DBBE-2A88-403E-AF1C-D510FF47D87B}">
      <dgm:prSet/>
      <dgm:spPr/>
      <dgm:t>
        <a:bodyPr/>
        <a:lstStyle/>
        <a:p>
          <a:endParaRPr lang="ru-RU"/>
        </a:p>
      </dgm:t>
    </dgm:pt>
    <dgm:pt modelId="{7C3E26E5-8345-4B58-ADD7-8E425EA260AA}" type="pres">
      <dgm:prSet presAssocID="{4910AFE8-F8C6-4CA2-8717-10C0C4F9D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E3F3C2-2FFE-4908-A86D-328E43B3294A}" type="pres">
      <dgm:prSet presAssocID="{BE6152E8-A7B0-429C-AE48-E84F07208D3F}" presName="Name8" presStyleCnt="0"/>
      <dgm:spPr/>
    </dgm:pt>
    <dgm:pt modelId="{41B0729E-585F-4A7E-A894-AA6DFF53CF58}" type="pres">
      <dgm:prSet presAssocID="{BE6152E8-A7B0-429C-AE48-E84F07208D3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E8AE7-164D-44BD-BE40-BDE74B4818F7}" type="pres">
      <dgm:prSet presAssocID="{BE6152E8-A7B0-429C-AE48-E84F07208D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E913C-2543-4D0F-9CBF-BF9B2CF8E0DA}" type="pres">
      <dgm:prSet presAssocID="{2BCEAB64-79E1-4190-90C6-94A8105E1D4B}" presName="Name8" presStyleCnt="0"/>
      <dgm:spPr/>
    </dgm:pt>
    <dgm:pt modelId="{EBBA0041-A843-441C-87AB-8F637576AE6A}" type="pres">
      <dgm:prSet presAssocID="{2BCEAB64-79E1-4190-90C6-94A8105E1D4B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C2DCE-4CF1-4FE5-90E9-E7B7B569F09C}" type="pres">
      <dgm:prSet presAssocID="{2BCEAB64-79E1-4190-90C6-94A8105E1D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01B75-B313-4FD6-9404-F77707EEE284}" type="pres">
      <dgm:prSet presAssocID="{3F883D72-AB51-44A3-BB69-C25E95E42149}" presName="Name8" presStyleCnt="0"/>
      <dgm:spPr/>
    </dgm:pt>
    <dgm:pt modelId="{CC9EFA65-A778-457A-93C6-B9548DB6D4C8}" type="pres">
      <dgm:prSet presAssocID="{3F883D72-AB51-44A3-BB69-C25E95E42149}" presName="level" presStyleLbl="node1" presStyleIdx="2" presStyleCnt="3" custLinFactNeighborY="1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5155B-A724-47C1-A128-C5DF09EE6B97}" type="pres">
      <dgm:prSet presAssocID="{3F883D72-AB51-44A3-BB69-C25E95E421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F86B42-C5C2-48A5-AD31-955E80C6D686}" srcId="{4910AFE8-F8C6-4CA2-8717-10C0C4F9D54E}" destId="{BE6152E8-A7B0-429C-AE48-E84F07208D3F}" srcOrd="0" destOrd="0" parTransId="{E4E3CBA1-1494-454E-AC03-F3B20D0AA316}" sibTransId="{60727CA4-0E21-4AD4-B171-539238CAA785}"/>
    <dgm:cxn modelId="{94998928-0F38-4C3C-BF3B-865593680225}" type="presOf" srcId="{BE6152E8-A7B0-429C-AE48-E84F07208D3F}" destId="{41B0729E-585F-4A7E-A894-AA6DFF53CF58}" srcOrd="0" destOrd="0" presId="urn:microsoft.com/office/officeart/2005/8/layout/pyramid1"/>
    <dgm:cxn modelId="{B548D633-132B-4D69-98DB-BC9286C4B053}" type="presOf" srcId="{2BCEAB64-79E1-4190-90C6-94A8105E1D4B}" destId="{EBBA0041-A843-441C-87AB-8F637576AE6A}" srcOrd="0" destOrd="0" presId="urn:microsoft.com/office/officeart/2005/8/layout/pyramid1"/>
    <dgm:cxn modelId="{69E9DBBE-2A88-403E-AF1C-D510FF47D87B}" srcId="{4910AFE8-F8C6-4CA2-8717-10C0C4F9D54E}" destId="{3F883D72-AB51-44A3-BB69-C25E95E42149}" srcOrd="2" destOrd="0" parTransId="{428F7FEF-F18C-45C5-A0FD-DCD1786E4B14}" sibTransId="{41BF762B-3A7A-4AA9-AF14-931268079A95}"/>
    <dgm:cxn modelId="{4928CC75-C6FE-4477-8FF2-C91C1EDB95FD}" type="presOf" srcId="{BE6152E8-A7B0-429C-AE48-E84F07208D3F}" destId="{AE7E8AE7-164D-44BD-BE40-BDE74B4818F7}" srcOrd="1" destOrd="0" presId="urn:microsoft.com/office/officeart/2005/8/layout/pyramid1"/>
    <dgm:cxn modelId="{E4BDC416-25AF-46FD-AC12-78F3B2B85050}" srcId="{4910AFE8-F8C6-4CA2-8717-10C0C4F9D54E}" destId="{2BCEAB64-79E1-4190-90C6-94A8105E1D4B}" srcOrd="1" destOrd="0" parTransId="{4363E265-816B-49DD-95F3-BA03AB168331}" sibTransId="{32704981-E668-4A0A-87E7-B3E615A0D446}"/>
    <dgm:cxn modelId="{F4D9C2FF-8F8C-4D63-B84E-169E614B1339}" type="presOf" srcId="{4910AFE8-F8C6-4CA2-8717-10C0C4F9D54E}" destId="{7C3E26E5-8345-4B58-ADD7-8E425EA260AA}" srcOrd="0" destOrd="0" presId="urn:microsoft.com/office/officeart/2005/8/layout/pyramid1"/>
    <dgm:cxn modelId="{92234F63-5A9F-468F-AB90-ACB9852231EC}" type="presOf" srcId="{2BCEAB64-79E1-4190-90C6-94A8105E1D4B}" destId="{2B7C2DCE-4CF1-4FE5-90E9-E7B7B569F09C}" srcOrd="1" destOrd="0" presId="urn:microsoft.com/office/officeart/2005/8/layout/pyramid1"/>
    <dgm:cxn modelId="{62890498-A969-4901-A258-640867343D41}" type="presOf" srcId="{3F883D72-AB51-44A3-BB69-C25E95E42149}" destId="{CC9EFA65-A778-457A-93C6-B9548DB6D4C8}" srcOrd="0" destOrd="0" presId="urn:microsoft.com/office/officeart/2005/8/layout/pyramid1"/>
    <dgm:cxn modelId="{BB6D3C91-5A5E-4716-8E6E-4B1370D63284}" type="presOf" srcId="{3F883D72-AB51-44A3-BB69-C25E95E42149}" destId="{0705155B-A724-47C1-A128-C5DF09EE6B97}" srcOrd="1" destOrd="0" presId="urn:microsoft.com/office/officeart/2005/8/layout/pyramid1"/>
    <dgm:cxn modelId="{724A7564-130A-4801-BF81-5130321FA801}" type="presParOf" srcId="{7C3E26E5-8345-4B58-ADD7-8E425EA260AA}" destId="{04E3F3C2-2FFE-4908-A86D-328E43B3294A}" srcOrd="0" destOrd="0" presId="urn:microsoft.com/office/officeart/2005/8/layout/pyramid1"/>
    <dgm:cxn modelId="{61F71FFF-E380-4090-A0EA-54B6B7F5B59A}" type="presParOf" srcId="{04E3F3C2-2FFE-4908-A86D-328E43B3294A}" destId="{41B0729E-585F-4A7E-A894-AA6DFF53CF58}" srcOrd="0" destOrd="0" presId="urn:microsoft.com/office/officeart/2005/8/layout/pyramid1"/>
    <dgm:cxn modelId="{4FD00FF7-6BBF-4A2C-8233-F5F30BCAFBCA}" type="presParOf" srcId="{04E3F3C2-2FFE-4908-A86D-328E43B3294A}" destId="{AE7E8AE7-164D-44BD-BE40-BDE74B4818F7}" srcOrd="1" destOrd="0" presId="urn:microsoft.com/office/officeart/2005/8/layout/pyramid1"/>
    <dgm:cxn modelId="{E5B813E4-A5BE-4AA0-83D7-A0349798D05F}" type="presParOf" srcId="{7C3E26E5-8345-4B58-ADD7-8E425EA260AA}" destId="{189E913C-2543-4D0F-9CBF-BF9B2CF8E0DA}" srcOrd="1" destOrd="0" presId="urn:microsoft.com/office/officeart/2005/8/layout/pyramid1"/>
    <dgm:cxn modelId="{1267D02F-AF69-49BB-A206-CC2D1489BE76}" type="presParOf" srcId="{189E913C-2543-4D0F-9CBF-BF9B2CF8E0DA}" destId="{EBBA0041-A843-441C-87AB-8F637576AE6A}" srcOrd="0" destOrd="0" presId="urn:microsoft.com/office/officeart/2005/8/layout/pyramid1"/>
    <dgm:cxn modelId="{C8425ADA-4F31-4373-94AB-54F2C2079443}" type="presParOf" srcId="{189E913C-2543-4D0F-9CBF-BF9B2CF8E0DA}" destId="{2B7C2DCE-4CF1-4FE5-90E9-E7B7B569F09C}" srcOrd="1" destOrd="0" presId="urn:microsoft.com/office/officeart/2005/8/layout/pyramid1"/>
    <dgm:cxn modelId="{E5C7D2A8-F740-4ABC-9D1E-167266D1A49B}" type="presParOf" srcId="{7C3E26E5-8345-4B58-ADD7-8E425EA260AA}" destId="{C7701B75-B313-4FD6-9404-F77707EEE284}" srcOrd="2" destOrd="0" presId="urn:microsoft.com/office/officeart/2005/8/layout/pyramid1"/>
    <dgm:cxn modelId="{6EE71410-C4E4-42B0-B4A7-35D4DE89B388}" type="presParOf" srcId="{C7701B75-B313-4FD6-9404-F77707EEE284}" destId="{CC9EFA65-A778-457A-93C6-B9548DB6D4C8}" srcOrd="0" destOrd="0" presId="urn:microsoft.com/office/officeart/2005/8/layout/pyramid1"/>
    <dgm:cxn modelId="{CCE7D90E-ACCE-4E18-8BB3-F2E8EB1600BC}" type="presParOf" srcId="{C7701B75-B313-4FD6-9404-F77707EEE284}" destId="{0705155B-A724-47C1-A128-C5DF09EE6B9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0729E-585F-4A7E-A894-AA6DFF53CF58}">
      <dsp:nvSpPr>
        <dsp:cNvPr id="0" name=""/>
        <dsp:cNvSpPr/>
      </dsp:nvSpPr>
      <dsp:spPr>
        <a:xfrm>
          <a:off x="1776197" y="0"/>
          <a:ext cx="1776197" cy="1570690"/>
        </a:xfrm>
        <a:prstGeom prst="trapezoid">
          <a:avLst>
            <a:gd name="adj" fmla="val 56542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Федеральный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уровень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1776197" y="0"/>
        <a:ext cx="1776197" cy="1570690"/>
      </dsp:txXfrm>
    </dsp:sp>
    <dsp:sp modelId="{EBBA0041-A843-441C-87AB-8F637576AE6A}">
      <dsp:nvSpPr>
        <dsp:cNvPr id="0" name=""/>
        <dsp:cNvSpPr/>
      </dsp:nvSpPr>
      <dsp:spPr>
        <a:xfrm>
          <a:off x="888098" y="1570690"/>
          <a:ext cx="3552394" cy="1570690"/>
        </a:xfrm>
        <a:prstGeom prst="trapezoid">
          <a:avLst>
            <a:gd name="adj" fmla="val 56542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Региональный уровень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1509767" y="1570690"/>
        <a:ext cx="2309056" cy="1570690"/>
      </dsp:txXfrm>
    </dsp:sp>
    <dsp:sp modelId="{CC9EFA65-A778-457A-93C6-B9548DB6D4C8}">
      <dsp:nvSpPr>
        <dsp:cNvPr id="0" name=""/>
        <dsp:cNvSpPr/>
      </dsp:nvSpPr>
      <dsp:spPr>
        <a:xfrm>
          <a:off x="0" y="3141381"/>
          <a:ext cx="5328591" cy="1570690"/>
        </a:xfrm>
        <a:prstGeom prst="trapezoid">
          <a:avLst>
            <a:gd name="adj" fmla="val 56542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Уровень образовательной организации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932503" y="3141381"/>
        <a:ext cx="3463584" cy="1570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9D7CC9-3DDA-4155-BFA2-C434383DDAEB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E9690C-1048-49AE-AD31-CFF176E9F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FA2ECF-E75A-4B1C-AF71-138B1560B7FE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4" tIns="45652" rIns="91304" bIns="4565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304" tIns="45652" rIns="91304" bIns="4565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AC563A-92D2-414E-B182-3CB43B38B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Титульный слайд</a:t>
            </a: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5890" indent="-28303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2139" indent="-22642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4994" indent="-22642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7850" indent="-22642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0706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3561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6416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9271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5D597DA0-F29B-4380-A776-7FDF070769B3}" type="slidenum">
              <a:rPr lang="ru-RU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C777-D3C6-4822-B72A-90988A8933A0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241D-BF29-485A-9AB8-EA75CDBF4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8959-66CD-4A9E-9893-E9631BD135E2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13876-1426-49AC-8F28-FD2AFE70DE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B35C5-1DF9-494C-BEDE-52F41B3AED87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F4F4-FCAF-4440-B2DE-87DF5EE2D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128EE-57F0-4DE4-BC1C-B3085FACE2B9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3CBC3-7457-4C0F-B76F-C1DD2B9B56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13073-F456-46E3-89DB-854FFCF01978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6E05-A900-4547-8C8A-643FAC830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0D52A-A997-47FD-BEDB-8C10B107F0E5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347F4-E132-4FAE-8AAD-ED86175A39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ECA74-A51D-425E-864E-CAABA89535AD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FB49-96A2-41DB-AFFB-34A9DBCDC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38C5E-6C76-4029-B783-B51827A7489F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Эффективное управление временем и ресурсами.                                                                                            </a:t>
            </a:r>
            <a:fld id="{FABF669B-5C6A-4BDE-A80E-886F47FC7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28D54-D95F-4517-895D-18EA46E82D00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232FD-EC13-4C48-B10E-58F41A69A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43621-A1BB-446F-AA30-AA3AA690A1B4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F6B4-AF8F-4764-8979-D2E8975F3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A2D08-CE9F-4A14-9908-8CEAB5AFFDF1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DAA6-9156-4535-A1AE-2F6779601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AA40D63-ECE1-43AE-8334-03407B8F73CC}" type="datetime1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777224-3DB2-4A33-9F54-1622375D24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54" r:id="rId1"/>
    <p:sldLayoutId id="2147485455" r:id="rId2"/>
    <p:sldLayoutId id="2147485456" r:id="rId3"/>
    <p:sldLayoutId id="2147485457" r:id="rId4"/>
    <p:sldLayoutId id="2147485458" r:id="rId5"/>
    <p:sldLayoutId id="2147485459" r:id="rId6"/>
    <p:sldLayoutId id="2147485460" r:id="rId7"/>
    <p:sldLayoutId id="2147485461" r:id="rId8"/>
    <p:sldLayoutId id="2147485462" r:id="rId9"/>
    <p:sldLayoutId id="2147485463" r:id="rId10"/>
    <p:sldLayoutId id="21474854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1950" y="3213100"/>
            <a:ext cx="8458200" cy="1222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cap="all" dirty="0">
                <a:latin typeface="Franklin Gothic Medium" pitchFamily="34" charset="0"/>
              </a:rPr>
              <a:t>Презентация бережливого проекта</a:t>
            </a:r>
            <a:br>
              <a:rPr lang="ru-RU" sz="3000" b="1" cap="all" dirty="0">
                <a:latin typeface="Franklin Gothic Medium" pitchFamily="34" charset="0"/>
              </a:rPr>
            </a:br>
            <a:r>
              <a:rPr lang="ru-RU" sz="3000" b="1" cap="all" dirty="0">
                <a:latin typeface="Franklin Gothic Medium" pitchFamily="34" charset="0"/>
              </a:rPr>
              <a:t>«Оптимизация процесса </a:t>
            </a:r>
            <a:r>
              <a:rPr lang="ru-RU" sz="3000" b="1" cap="all" dirty="0" smtClean="0">
                <a:latin typeface="Franklin Gothic Medium" pitchFamily="34" charset="0"/>
              </a:rPr>
              <a:t/>
            </a:r>
            <a:br>
              <a:rPr lang="ru-RU" sz="3000" b="1" cap="all" dirty="0" smtClean="0">
                <a:latin typeface="Franklin Gothic Medium" pitchFamily="34" charset="0"/>
              </a:rPr>
            </a:br>
            <a:r>
              <a:rPr lang="ru-RU" sz="3200" b="1" cap="all" dirty="0" smtClean="0">
                <a:latin typeface="Franklin Gothic Medium" pitchFamily="34" charset="0"/>
              </a:rPr>
              <a:t>«</a:t>
            </a:r>
            <a:r>
              <a:rPr lang="ru-RU" sz="3000" b="1" cap="all" dirty="0" smtClean="0">
                <a:latin typeface="Franklin Gothic Medium" pitchFamily="34" charset="0"/>
              </a:rPr>
              <a:t>Подготовка и размещение информации </a:t>
            </a:r>
            <a:br>
              <a:rPr lang="ru-RU" sz="3000" b="1" cap="all" dirty="0" smtClean="0">
                <a:latin typeface="Franklin Gothic Medium" pitchFamily="34" charset="0"/>
              </a:rPr>
            </a:br>
            <a:r>
              <a:rPr lang="ru-RU" sz="3000" b="1" cap="all" dirty="0" smtClean="0">
                <a:latin typeface="Franklin Gothic Medium" pitchFamily="34" charset="0"/>
              </a:rPr>
              <a:t>на сайт  образовательной организации »</a:t>
            </a:r>
            <a:endParaRPr lang="ru-RU" sz="3000" b="1" cap="all" dirty="0">
              <a:latin typeface="Franklin Gothic Medium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476250"/>
            <a:ext cx="8458200" cy="7429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Franklin Gothic Medium" pitchFamily="34" charset="0"/>
              </a:rPr>
              <a:t>Наименование образовательной организации</a:t>
            </a:r>
            <a:endParaRPr lang="ru-RU" sz="2000" dirty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>
              <a:latin typeface="Franklin Gothic Medium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8" y="5653088"/>
            <a:ext cx="5727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Должность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Фамилия Имя Отчество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7663" y="6357938"/>
            <a:ext cx="6786562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Место, 201_ год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88365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cap="all" dirty="0">
                <a:latin typeface="Franklin Gothic Medium" pitchFamily="34" charset="0"/>
              </a:rPr>
              <a:t>карточка проекта</a:t>
            </a:r>
            <a:br>
              <a:rPr lang="ru-RU" sz="3000" b="1" cap="all" dirty="0">
                <a:latin typeface="Franklin Gothic Medium" pitchFamily="34" charset="0"/>
              </a:rPr>
            </a:br>
            <a:endParaRPr lang="ru-RU" sz="3000" b="1" cap="all" dirty="0">
              <a:latin typeface="Franklin Gothic Medium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3BD2C3C0-26CC-48E0-88ED-163B87C1D8DA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2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0825" y="785794"/>
          <a:ext cx="8713788" cy="1261872"/>
        </p:xfrm>
        <a:graphic>
          <a:graphicData uri="http://schemas.openxmlformats.org/drawingml/2006/table">
            <a:tbl>
              <a:tblPr/>
              <a:tblGrid>
                <a:gridCol w="2014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4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Карточка процесса/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подроцесса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200" b="1" cap="all" dirty="0" smtClean="0">
                          <a:latin typeface="Franklin Gothic Medium" pitchFamily="34" charset="0"/>
                        </a:rPr>
                        <a:t>П</a:t>
                      </a:r>
                      <a:r>
                        <a:rPr lang="ru-RU" sz="1200" b="1" cap="none" dirty="0" smtClean="0">
                          <a:latin typeface="Franklin Gothic Medium" pitchFamily="34" charset="0"/>
                        </a:rPr>
                        <a:t>одготовка  и размещение информации на сайт  </a:t>
                      </a:r>
                      <a:r>
                        <a:rPr lang="ru-RU" sz="1200" b="1" kern="1200" cap="none" dirty="0" smtClean="0">
                          <a:solidFill>
                            <a:schemeClr val="tx1"/>
                          </a:solidFill>
                          <a:latin typeface="Franklin Gothic Medium" pitchFamily="34" charset="0"/>
                          <a:ea typeface="+mn-ea"/>
                          <a:cs typeface="+mn-cs"/>
                        </a:rPr>
                        <a:t>образовательной организации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ПОДГОТОВЛЕНО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______________ И.И.Иванов «___»___________2019 г.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УТВЕРЖДЕНО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________________ П.П. Петров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«___»___________2019 г.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7950" y="2143116"/>
          <a:ext cx="8928991" cy="4647808"/>
        </p:xfrm>
        <a:graphic>
          <a:graphicData uri="http://schemas.openxmlformats.org/drawingml/2006/table">
            <a:tbl>
              <a:tblPr/>
              <a:tblGrid>
                <a:gridCol w="434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5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Общие данные: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Заказчик:</a:t>
                      </a:r>
                      <a:r>
                        <a:rPr lang="ru-RU" sz="105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Руководитель образовательной</a:t>
                      </a:r>
                      <a:r>
                        <a:rPr lang="ru-RU" sz="1050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организации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Руководитель процесса:</a:t>
                      </a:r>
                      <a:r>
                        <a:rPr lang="ru-RU" sz="105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Заместитель руководителя образовательной</a:t>
                      </a:r>
                      <a:r>
                        <a:rPr lang="ru-RU" sz="1050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организации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Команда проекта: 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ФИО, должность 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ФИО, должность 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Начало процесса:</a:t>
                      </a:r>
                      <a:r>
                        <a:rPr lang="ru-RU" sz="1050" u="none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поручение руководителя о размещении информации на сайт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Конец процесса:</a:t>
                      </a:r>
                      <a:r>
                        <a:rPr lang="ru-RU" sz="1050" u="none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размещение информации на сайте учреждения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</a:txBody>
                  <a:tcPr marL="11776" marR="11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Обоснование: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marL="85725" marR="0" lvl="0" indent="-85725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Избыточность информации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2. Временные потери при загрузке нескольких изображений или  файлов с большим объемом.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3. Отсутствие единого стиля оформления текстовой информации.</a:t>
                      </a:r>
                    </a:p>
                  </a:txBody>
                  <a:tcPr marL="11776" marR="11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8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Цель (и</a:t>
                      </a:r>
                      <a:r>
                        <a:rPr lang="ru-RU" sz="1050" b="1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1776" marR="11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050" b="1" kern="1200" dirty="0" smtClean="0">
                          <a:solidFill>
                            <a:schemeClr val="tx1"/>
                          </a:solidFill>
                          <a:latin typeface="Franklin Gothic Medium" pitchFamily="34" charset="0"/>
                          <a:ea typeface="+mn-ea"/>
                          <a:cs typeface="+mn-cs"/>
                        </a:rPr>
                        <a:t>Сроки реализации мероприятий проекта:</a:t>
                      </a:r>
                      <a:endParaRPr kumimoji="0" lang="ru-RU" sz="1050" kern="1200" dirty="0" smtClean="0">
                        <a:solidFill>
                          <a:schemeClr val="tx1"/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Старт проекта – утверждение команды по реализации проекта </a:t>
                      </a:r>
                      <a:b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</a:b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(25.06.2019 г.)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2. Анализ текущей ситуации (26.06 – 26.07.2019 г.):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разработка текущей карты процесса (26.06 – 30.06.2019 г.);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поиск и выявление проблем (30.06 – 08.07.2019 г.);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разработка целевой карты процесса (09.07 – 12.07.2019 г.);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разработка «дорожной карты» реализации проекта (15.07 – 25.07.2019 г.).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3. Реализация мероприятий дорожной карты (26.08 - 31.10.2019 г.)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4. Завершение проекта ( до 22.10.2019г.)</a:t>
                      </a:r>
                    </a:p>
                  </a:txBody>
                  <a:tcPr marL="15701" marR="15701" marT="7851" marB="78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2844" y="4280742"/>
          <a:ext cx="3960440" cy="1505712"/>
        </p:xfrm>
        <a:graphic>
          <a:graphicData uri="http://schemas.openxmlformats.org/drawingml/2006/table">
            <a:tbl>
              <a:tblPr/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Наименование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цели, ед. </a:t>
                      </a:r>
                      <a:r>
                        <a:rPr lang="ru-RU" sz="1100" b="1" dirty="0" err="1">
                          <a:latin typeface="+mn-lt"/>
                          <a:ea typeface="Calibri"/>
                          <a:cs typeface="Times New Roman"/>
                        </a:rPr>
                        <a:t>изм</a:t>
                      </a: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Текущий показатель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n-lt"/>
                          <a:ea typeface="Calibri"/>
                          <a:cs typeface="Times New Roman"/>
                        </a:rPr>
                        <a:t>Целевой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n-lt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Сокращение  временных затрат и оптимизация процесса подготовки и загрузки на сайт образовательной организации  информации.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00-122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мин</a:t>
                      </a:r>
                    </a:p>
                  </a:txBody>
                  <a:tcPr marL="45668" marR="45668" marT="634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0-60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минут</a:t>
                      </a:r>
                    </a:p>
                  </a:txBody>
                  <a:tcPr marL="45668" marR="45668" marT="634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14282" y="5814902"/>
            <a:ext cx="4105275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50" b="1" dirty="0">
                <a:latin typeface="+mn-lt"/>
                <a:cs typeface="Arial" charset="0"/>
              </a:rPr>
              <a:t>Эффекты:</a:t>
            </a:r>
            <a:endParaRPr lang="ru-RU" sz="1050" dirty="0">
              <a:latin typeface="+mn-lt"/>
              <a:cs typeface="Arial" charset="0"/>
            </a:endParaRP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Тезисное определение важных этапов мероприятия.</a:t>
            </a: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Экономия времени.</a:t>
            </a: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Передача информации в сжатом виде.</a:t>
            </a: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Повышение ценности результата мероприятия.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3428992" y="1782753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3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148263" y="1782753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4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71406" y="3500438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6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143240" y="3500438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7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692275" y="1782754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925" y="1785926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14344" name="Заголовок 1"/>
          <p:cNvSpPr>
            <a:spLocks noGrp="1"/>
          </p:cNvSpPr>
          <p:nvPr>
            <p:ph type="title"/>
          </p:nvPr>
        </p:nvSpPr>
        <p:spPr>
          <a:xfrm>
            <a:off x="0" y="836613"/>
            <a:ext cx="9144000" cy="838200"/>
          </a:xfrm>
        </p:spPr>
        <p:txBody>
          <a:bodyPr/>
          <a:lstStyle/>
          <a:p>
            <a:pPr eaLnBrk="1" hangingPunct="1">
              <a:tabLst>
                <a:tab pos="630238" algn="l"/>
              </a:tabLst>
            </a:pPr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Карта текущего состояния процесса</a:t>
            </a:r>
            <a:b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</a:br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«Подготовка и размещение информации на сайт образовательной организации»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350" y="333375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есть»)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388" y="2071678"/>
            <a:ext cx="1439862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Поручение </a:t>
            </a:r>
            <a:br>
              <a:rPr lang="ru-RU" sz="1100" dirty="0" smtClean="0"/>
            </a:br>
            <a:r>
              <a:rPr lang="ru-RU" sz="1100" dirty="0" smtClean="0"/>
              <a:t>о размещении информации </a:t>
            </a:r>
            <a:br>
              <a:rPr lang="ru-RU" sz="1100" dirty="0" smtClean="0"/>
            </a:br>
            <a:r>
              <a:rPr lang="ru-RU" sz="1100" dirty="0" smtClean="0"/>
              <a:t>на сайт</a:t>
            </a:r>
            <a:endParaRPr lang="ru-RU" sz="1100" dirty="0"/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(5-20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14282" y="3071810"/>
            <a:ext cx="142876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928794" y="2071678"/>
            <a:ext cx="1439863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подготовка информации </a:t>
            </a:r>
          </a:p>
          <a:p>
            <a:pPr algn="ctr">
              <a:defRPr/>
            </a:pPr>
            <a:endParaRPr lang="ru-RU" sz="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(30-40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355969" y="2643182"/>
            <a:ext cx="287337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928794" y="3071810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635375" y="2071678"/>
            <a:ext cx="1441450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100" dirty="0" smtClean="0"/>
              <a:t>Передача  информации </a:t>
            </a:r>
            <a:r>
              <a:rPr lang="ru-RU" sz="1100" dirty="0"/>
              <a:t>для выборки </a:t>
            </a:r>
            <a:r>
              <a:rPr lang="ru-RU" sz="1100" dirty="0" smtClean="0"/>
              <a:t>материалов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(1-10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076824" y="2643182"/>
            <a:ext cx="352431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643306" y="3000372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429256" y="2000240"/>
            <a:ext cx="1928826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100" dirty="0" smtClean="0"/>
              <a:t>Получение </a:t>
            </a:r>
            <a:r>
              <a:rPr lang="ru-RU" sz="1100" dirty="0"/>
              <a:t>текстовой информации для выборки </a:t>
            </a:r>
            <a:r>
              <a:rPr lang="ru-RU" sz="1100" dirty="0" smtClean="0"/>
              <a:t>материалов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(1-10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7358082" y="2643182"/>
            <a:ext cx="357190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429256" y="2998784"/>
            <a:ext cx="192882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17493" y="3786190"/>
            <a:ext cx="2654309" cy="10715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Передача </a:t>
            </a:r>
            <a:r>
              <a:rPr lang="ru-RU" sz="1100" dirty="0"/>
              <a:t>полной информации </a:t>
            </a:r>
            <a:r>
              <a:rPr lang="ru-RU" sz="1100" dirty="0" smtClean="0"/>
              <a:t>системному администратору для размещения на сайте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(15-25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071803" y="4286256"/>
            <a:ext cx="357189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28596" y="4643446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428992" y="3786190"/>
            <a:ext cx="2155830" cy="92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Системный администратор </a:t>
            </a:r>
            <a:r>
              <a:rPr lang="ru-RU" sz="1100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Размещение </a:t>
            </a:r>
            <a:r>
              <a:rPr lang="ru-RU" sz="1100" dirty="0"/>
              <a:t>информационного материала на сайт учреждения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(25-50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142844" y="4284670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428992" y="4500570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857885" y="4357694"/>
            <a:ext cx="32861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n-lt"/>
                <a:cs typeface="Arial" charset="0"/>
              </a:rPr>
              <a:t>ВПП (время протекания процесса) 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108– 200 мин.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358082" y="1714488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7715272" y="2000240"/>
            <a:ext cx="1285884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800" b="1" dirty="0" smtClean="0"/>
          </a:p>
          <a:p>
            <a:pPr algn="ctr">
              <a:defRPr/>
            </a:pPr>
            <a:r>
              <a:rPr lang="ru-RU" sz="1100" dirty="0" smtClean="0"/>
              <a:t>Отбор </a:t>
            </a:r>
          </a:p>
          <a:p>
            <a:pPr algn="ctr">
              <a:defRPr/>
            </a:pPr>
            <a:r>
              <a:rPr lang="ru-RU" sz="1100" dirty="0" smtClean="0"/>
              <a:t>материалов   </a:t>
            </a:r>
            <a:endParaRPr lang="ru-RU" sz="1100" dirty="0"/>
          </a:p>
          <a:p>
            <a:pPr algn="ctr">
              <a:defRPr/>
            </a:pPr>
            <a:endParaRPr lang="ru-RU" sz="9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(30-45 мин.)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7715272" y="2285992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715150"/>
            <a:ext cx="347662" cy="285750"/>
          </a:xfrm>
        </p:spPr>
        <p:txBody>
          <a:bodyPr/>
          <a:lstStyle/>
          <a:p>
            <a:pPr algn="ctr">
              <a:defRPr/>
            </a:pPr>
            <a:fld id="{F4FBE110-AE23-447E-BC5E-ACA3261C4DB1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3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42844" y="5229067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0" lang="ru-RU" sz="1200" dirty="0" smtClean="0">
                <a:solidFill>
                  <a:srgbClr val="000000"/>
                </a:solidFill>
              </a:rPr>
              <a:t>Избыточность информации, подробное обсуждение мероприятия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Отсутствие единого стиля оформления текстовой информации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Отсутствие на рабочем месте, занятость руководителя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потери, отсутствие ограничения на  количество и размер  информации для размещения</a:t>
            </a:r>
            <a:endParaRPr lang="ru-RU" sz="1200" dirty="0" smtClean="0"/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 при загрузке  файлов с большим объемом</a:t>
            </a:r>
            <a:endParaRPr lang="ru-RU" sz="1200" dirty="0" smtClean="0"/>
          </a:p>
        </p:txBody>
      </p:sp>
      <p:sp>
        <p:nvSpPr>
          <p:cNvPr id="104" name="Пятно 1 103"/>
          <p:cNvSpPr/>
          <p:nvPr/>
        </p:nvSpPr>
        <p:spPr>
          <a:xfrm>
            <a:off x="8704236" y="1571612"/>
            <a:ext cx="439764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4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09" name="Пятно 1 108"/>
          <p:cNvSpPr/>
          <p:nvPr/>
        </p:nvSpPr>
        <p:spPr>
          <a:xfrm>
            <a:off x="4286248" y="3357562"/>
            <a:ext cx="654046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214282" y="2357430"/>
            <a:ext cx="142876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428596" y="4071942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000232" y="2357430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643306" y="2357430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5418154" y="2284404"/>
            <a:ext cx="186849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7715272" y="2998784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3428992" y="4071942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ятно 1 13"/>
          <p:cNvSpPr/>
          <p:nvPr/>
        </p:nvSpPr>
        <p:spPr>
          <a:xfrm>
            <a:off x="2214546" y="1571612"/>
            <a:ext cx="500066" cy="50641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0" name="Пятно 1 49"/>
          <p:cNvSpPr/>
          <p:nvPr/>
        </p:nvSpPr>
        <p:spPr>
          <a:xfrm>
            <a:off x="8215338" y="1643050"/>
            <a:ext cx="642942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619250" y="2643182"/>
            <a:ext cx="309544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2214554"/>
            <a:ext cx="214282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ВХОД</a:t>
            </a:r>
            <a:endParaRPr lang="ru-RU" b="1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5500694" y="3643314"/>
            <a:ext cx="288032" cy="15121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ВЫХОД</a:t>
            </a:r>
            <a:endParaRPr lang="ru-RU" b="1" dirty="0"/>
          </a:p>
        </p:txBody>
      </p:sp>
      <p:sp>
        <p:nvSpPr>
          <p:cNvPr id="54" name="Пятно 1 53"/>
          <p:cNvSpPr/>
          <p:nvPr/>
        </p:nvSpPr>
        <p:spPr>
          <a:xfrm>
            <a:off x="7786710" y="1571612"/>
            <a:ext cx="500066" cy="50641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5" name="Пятно 1 54"/>
          <p:cNvSpPr/>
          <p:nvPr/>
        </p:nvSpPr>
        <p:spPr>
          <a:xfrm>
            <a:off x="2857488" y="1571612"/>
            <a:ext cx="642942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56" name="Пятно 1 55"/>
          <p:cNvSpPr/>
          <p:nvPr/>
        </p:nvSpPr>
        <p:spPr>
          <a:xfrm>
            <a:off x="4143372" y="1571612"/>
            <a:ext cx="439764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3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58" name="Пятно 1 57"/>
          <p:cNvSpPr/>
          <p:nvPr/>
        </p:nvSpPr>
        <p:spPr>
          <a:xfrm>
            <a:off x="2071670" y="3357562"/>
            <a:ext cx="654046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8686800" cy="550863"/>
          </a:xfrm>
        </p:spPr>
        <p:txBody>
          <a:bodyPr/>
          <a:lstStyle/>
          <a:p>
            <a:pPr eaLnBrk="1" hangingPunct="1"/>
            <a:r>
              <a:rPr lang="ru-RU" sz="2400" dirty="0" smtClean="0"/>
              <a:t>Пирамида проблем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0B9B24B0-89E8-4502-86ED-BC2F7D391267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4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950" y="404813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есть»)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 smtClean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214282" y="1428736"/>
          <a:ext cx="5328592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ятно 1 9"/>
          <p:cNvSpPr/>
          <p:nvPr/>
        </p:nvSpPr>
        <p:spPr>
          <a:xfrm>
            <a:off x="857224" y="5429264"/>
            <a:ext cx="642942" cy="64294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1785918" y="5500702"/>
            <a:ext cx="642942" cy="71438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2786050" y="5500702"/>
            <a:ext cx="642942" cy="649287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Пятно 1 12"/>
          <p:cNvSpPr/>
          <p:nvPr/>
        </p:nvSpPr>
        <p:spPr>
          <a:xfrm>
            <a:off x="3714744" y="5500702"/>
            <a:ext cx="642942" cy="649287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29058" y="3929066"/>
            <a:ext cx="1785950" cy="357190"/>
          </a:xfrm>
          <a:prstGeom prst="roundRect">
            <a:avLst/>
          </a:prstGeom>
          <a:solidFill>
            <a:schemeClr val="bg2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Не выявлены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57554" y="2500306"/>
            <a:ext cx="1785950" cy="357189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Не выявлены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7818" y="4500570"/>
            <a:ext cx="37861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0" lang="ru-RU" sz="1200" dirty="0" smtClean="0">
                <a:solidFill>
                  <a:srgbClr val="000000"/>
                </a:solidFill>
              </a:rPr>
              <a:t>Избыточность информации, подробное обсуждение мероприятия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Отсутствие единого стиля оформления текстовой информации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Отсутствие на рабочем месте, занятость руководителя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потери, отсутствие ограничения на  количество и размер  информации для размещения</a:t>
            </a:r>
            <a:endParaRPr lang="ru-RU" sz="1200" dirty="0" smtClean="0"/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 при загрузке  файлов с большим объемом</a:t>
            </a:r>
            <a:endParaRPr lang="ru-RU" sz="1200" dirty="0" smtClean="0"/>
          </a:p>
        </p:txBody>
      </p:sp>
      <p:sp>
        <p:nvSpPr>
          <p:cNvPr id="27" name="Пятно 1 26"/>
          <p:cNvSpPr/>
          <p:nvPr/>
        </p:nvSpPr>
        <p:spPr>
          <a:xfrm>
            <a:off x="4429124" y="5429264"/>
            <a:ext cx="642942" cy="649287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50" y="571500"/>
          <a:ext cx="8329641" cy="5429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5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Проблема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Способ решения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Экономия</a:t>
                      </a:r>
                      <a:r>
                        <a:rPr lang="ru-RU" sz="1400" baseline="0" dirty="0" smtClean="0"/>
                        <a:t> времени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Избыточность информации, подробное обсуждение мероприятия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Алгоритм подготовки информации для размещения на сайт 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30-45мин.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8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Отсутствие единого стиля оформления текстовой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Шаблон для размещения информации на сайте (с ограничением редактирования и количества печатных символов)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79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Отсутствие ограничения на  количество 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и размер  фотографий для размещения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Требования</a:t>
                      </a:r>
                      <a:r>
                        <a:rPr lang="ru-RU" sz="1400" baseline="0" dirty="0" smtClean="0"/>
                        <a:t> к количеству, размеру и качеству фотографий 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564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Отсутствие на рабочем месте,  занятость руководителя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Передача материалов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 электронным формам связи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 мин.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7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Временные потери при загрузке  файлов с большим объемом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-Шаблон для размещения информации на сайте ( с ограничением редактирования и количества печатных символов)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-Требования</a:t>
                      </a:r>
                      <a:r>
                        <a:rPr lang="ru-RU" sz="1400" baseline="0" dirty="0" smtClean="0"/>
                        <a:t> к размеру и качеству фотографий </a:t>
                      </a: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20-50 мин.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578D5-372A-4BA5-91A3-3CFF817E538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428604"/>
            <a:ext cx="8686800" cy="785812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 smtClean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8470" name="Прямоугольник 5"/>
          <p:cNvSpPr>
            <a:spLocks noChangeArrowheads="1"/>
          </p:cNvSpPr>
          <p:nvPr/>
        </p:nvSpPr>
        <p:spPr bwMode="auto">
          <a:xfrm>
            <a:off x="6286512" y="142852"/>
            <a:ext cx="2857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Franklin Gothic Medium" pitchFamily="34" charset="0"/>
              </a:rPr>
              <a:t>Анализ проблем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3500430" y="1643050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3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143504" y="1643050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4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214282" y="3643314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6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357554" y="3643314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7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714480" y="1643050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643050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14344" name="Заголовок 1"/>
          <p:cNvSpPr>
            <a:spLocks noGrp="1"/>
          </p:cNvSpPr>
          <p:nvPr>
            <p:ph type="title"/>
          </p:nvPr>
        </p:nvSpPr>
        <p:spPr>
          <a:xfrm>
            <a:off x="0" y="836613"/>
            <a:ext cx="9144000" cy="838200"/>
          </a:xfrm>
        </p:spPr>
        <p:txBody>
          <a:bodyPr/>
          <a:lstStyle/>
          <a:p>
            <a:pPr eaLnBrk="1" hangingPunct="1"/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Карта целевого состояния процесса</a:t>
            </a:r>
            <a:b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</a:br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«Подготовка и размещение информации на сайт  образовательной организации»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350" y="333375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Будет»)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639869" y="2571744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355969" y="2643182"/>
            <a:ext cx="287337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5076824" y="2643182"/>
            <a:ext cx="352431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643306" y="3071810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право 28"/>
          <p:cNvSpPr/>
          <p:nvPr/>
        </p:nvSpPr>
        <p:spPr>
          <a:xfrm>
            <a:off x="7358082" y="2643182"/>
            <a:ext cx="357190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3071802" y="4429132"/>
            <a:ext cx="357190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28596" y="4856172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трелка вправо 39"/>
          <p:cNvSpPr/>
          <p:nvPr/>
        </p:nvSpPr>
        <p:spPr>
          <a:xfrm>
            <a:off x="142844" y="4498984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5643570" y="5643578"/>
            <a:ext cx="3249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n-lt"/>
                <a:cs typeface="Arial" charset="0"/>
              </a:rPr>
              <a:t>ВПП (время протекания процесса) 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47 – 91 мин.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429520" y="1643050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5</a:t>
            </a:r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F4FBE110-AE23-447E-BC5E-ACA3261C4DB1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6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214282" y="2784470"/>
            <a:ext cx="135732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643306" y="2428868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79388" y="2071678"/>
            <a:ext cx="1439862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Поручение </a:t>
            </a:r>
            <a:br>
              <a:rPr lang="ru-RU" sz="1100" dirty="0" smtClean="0"/>
            </a:br>
            <a:r>
              <a:rPr lang="ru-RU" sz="1100" dirty="0" smtClean="0"/>
              <a:t>о размещении информации </a:t>
            </a:r>
            <a:br>
              <a:rPr lang="ru-RU" sz="1100" dirty="0" smtClean="0"/>
            </a:br>
            <a:r>
              <a:rPr lang="ru-RU" sz="1100" dirty="0" smtClean="0"/>
              <a:t>на сайт</a:t>
            </a:r>
            <a:endParaRPr lang="ru-RU" sz="1100" dirty="0"/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(5-20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214282" y="2355842"/>
            <a:ext cx="1368425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4282" y="3071810"/>
            <a:ext cx="142876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3643306" y="2000240"/>
            <a:ext cx="1441450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50" dirty="0" smtClean="0"/>
              <a:t>Передача  информации </a:t>
            </a:r>
            <a:r>
              <a:rPr lang="ru-RU" sz="1050" dirty="0"/>
              <a:t>для выборки </a:t>
            </a:r>
            <a:r>
              <a:rPr lang="ru-RU" sz="1050" dirty="0" smtClean="0"/>
              <a:t>материала (по электронным формам связи) </a:t>
            </a:r>
          </a:p>
          <a:p>
            <a:pPr algn="ctr">
              <a:defRPr/>
            </a:pPr>
            <a:r>
              <a:rPr lang="ru-RU" sz="800" dirty="0" smtClean="0">
                <a:solidFill>
                  <a:schemeClr val="tx1"/>
                </a:solidFill>
              </a:rPr>
              <a:t>(1-3 мин.) 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643306" y="3143248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643306" y="2285992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5500694" y="2000240"/>
            <a:ext cx="1928826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100" dirty="0" smtClean="0"/>
              <a:t>Получение текстовой информации для выборки материала (по электронным формам связи) 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(1-3 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500694" y="3000372"/>
            <a:ext cx="192882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500694" y="2285992"/>
            <a:ext cx="192882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7715272" y="2000240"/>
            <a:ext cx="1285884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800" b="1" dirty="0" smtClean="0"/>
          </a:p>
          <a:p>
            <a:pPr algn="ctr">
              <a:defRPr/>
            </a:pPr>
            <a:r>
              <a:rPr lang="ru-RU" sz="1100" dirty="0" smtClean="0"/>
              <a:t>Отбор материалов   </a:t>
            </a:r>
            <a:endParaRPr lang="ru-RU" sz="1100" dirty="0"/>
          </a:p>
          <a:p>
            <a:pPr algn="ctr">
              <a:defRPr/>
            </a:pPr>
            <a:endParaRPr lang="ru-RU" sz="9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(10-20 мин.)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7715272" y="2285992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715272" y="3000372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28596" y="4071942"/>
            <a:ext cx="2654309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Передача информации по электронным формам связи системному администратору для размещения на сайте (в  разработанном шаблоне)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(3-5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428596" y="4357694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428596" y="5072074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3500430" y="4071942"/>
            <a:ext cx="2155830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Системный администратор </a:t>
            </a:r>
            <a:r>
              <a:rPr lang="ru-RU" sz="1100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Размещение </a:t>
            </a:r>
            <a:r>
              <a:rPr lang="ru-RU" sz="1100" dirty="0"/>
              <a:t>информационного материала на сайт учреждения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(7-10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3500430" y="5000636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500430" y="4357694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0" y="2214554"/>
            <a:ext cx="214282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ВХОД</a:t>
            </a:r>
            <a:endParaRPr lang="ru-RU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857884" y="3857628"/>
            <a:ext cx="428628" cy="15001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ВЫХОД</a:t>
            </a:r>
            <a:endParaRPr lang="ru-RU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000232" y="2000240"/>
            <a:ext cx="1439863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подготовка информации </a:t>
            </a:r>
          </a:p>
          <a:p>
            <a:pPr algn="ctr">
              <a:defRPr/>
            </a:pPr>
            <a:r>
              <a:rPr lang="ru-RU" sz="1000" dirty="0" smtClean="0"/>
              <a:t>(по разработанным алгоритму и шаблону)</a:t>
            </a: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endParaRPr lang="ru-RU" sz="8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(20-30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2000232" y="3071810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2000232" y="2285992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EF099BCB-71C0-49CC-A2FA-2394B50F376E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7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8775" y="285750"/>
          <a:ext cx="8785225" cy="981456"/>
        </p:xfrm>
        <a:graphic>
          <a:graphicData uri="http://schemas.openxmlformats.org/drawingml/2006/table">
            <a:tbl>
              <a:tblPr/>
              <a:tblGrid>
                <a:gridCol w="553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Дорожная карта по оптимизации процесса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Medium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«Подготовка и размещение информации </a:t>
                      </a:r>
                      <a:b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на сайт  образовательной организации »</a:t>
                      </a:r>
                    </a:p>
                  </a:txBody>
                  <a:tcPr marL="41102" marR="411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УТВЕРЖДАЮ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__________________ И.И.Иванов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«___»___________ 2019 г.</a:t>
                      </a:r>
                    </a:p>
                  </a:txBody>
                  <a:tcPr marL="41102" marR="411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44" y="1357298"/>
          <a:ext cx="8785225" cy="4671822"/>
        </p:xfrm>
        <a:graphic>
          <a:graphicData uri="http://schemas.openxmlformats.org/drawingml/2006/table">
            <a:tbl>
              <a:tblPr/>
              <a:tblGrid>
                <a:gridCol w="45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8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Обоснование (проблема)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Причины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Планируемые мероприятия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Документ, подтверждающий выполнение работы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Ф.И.О., должность ответственного исполнителя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Сроки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Избыточность информации, подробное обсуждение мероприятия</a:t>
                      </a:r>
                      <a:endParaRPr lang="ru-RU" sz="9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Отсутствие  алгоритма подготовки информации</a:t>
                      </a:r>
                    </a:p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Разработка алгоритма подготовки информации для размещения на сайт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Утвержденный  алгоритм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подготовки информации для размещения на сайт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единого стиля оформления текстовой информации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Отсутствие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общих требований к подготовке и оформлению материалов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Разработка шаблона для размещения информации на сайте (с ограничением редактирования и количества печатных символов)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Утвержденный </a:t>
                      </a: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шаблон для размещения информации на сайте (с ограничением редактирования и количества печатных символов)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ограничения на  количество </a:t>
                      </a:r>
                      <a:b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размер  фотографий для размещения</a:t>
                      </a:r>
                      <a:endParaRPr lang="ru-RU" sz="9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Отсутствие единых требований к техническим характеристикам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изображений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Подготовка требований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количеству, размеру и качеству фотографий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Утвержденные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требования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количеству, размеру и качеству фотографий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Временные потери при загрузке  файлов с большим объемом</a:t>
                      </a:r>
                      <a:endParaRPr lang="ru-RU" sz="9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Отсутствие единых требований к техническим характеристикам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файлов  и изображений 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Разработка шаблона для размещения информации на сайте (с ограничением редактирования и количества печатных символов)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- Разработка требований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размеру и качеству фотографий </a:t>
                      </a:r>
                      <a:endParaRPr lang="ru-RU" sz="9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Утвержденные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требования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количеству, размеру и качеству фотографий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Утвержденный </a:t>
                      </a: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шаблон для размещения информации на сайте (с ограничением редактирования и количества печатных символов)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5.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на рабочем месте,  занятость руководителя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Производственная занятость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Передача материалов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по электронным формам связи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скрин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25720</TotalTime>
  <Words>881</Words>
  <Application>Microsoft Office PowerPoint</Application>
  <PresentationFormat>Экран (4:3)</PresentationFormat>
  <Paragraphs>268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Тема Office</vt:lpstr>
      <vt:lpstr>Презентация бережливого проекта «Оптимизация процесса  «Подготовка и размещение информации  на сайт  образовательной организации »</vt:lpstr>
      <vt:lpstr>карточка проекта </vt:lpstr>
      <vt:lpstr>Карта текущего состояния процесса «Подготовка и размещение информации на сайт образовательной организации»</vt:lpstr>
      <vt:lpstr>Пирамида проблем</vt:lpstr>
      <vt:lpstr>Презентация PowerPoint</vt:lpstr>
      <vt:lpstr>Карта целевого состояния процесса «Подготовка и размещение информации на сайт  образовательной организации»</vt:lpstr>
      <vt:lpstr>Презентация PowerPoint</vt:lpstr>
    </vt:vector>
  </TitlesOfParts>
  <Company>GUP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7-226-1</cp:lastModifiedBy>
  <cp:revision>981</cp:revision>
  <cp:lastPrinted>2018-06-14T10:02:26Z</cp:lastPrinted>
  <dcterms:created xsi:type="dcterms:W3CDTF">2010-02-20T13:06:54Z</dcterms:created>
  <dcterms:modified xsi:type="dcterms:W3CDTF">2020-10-15T11:09:31Z</dcterms:modified>
</cp:coreProperties>
</file>