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87" r:id="rId5"/>
    <p:sldId id="285" r:id="rId6"/>
    <p:sldId id="260" r:id="rId7"/>
    <p:sldId id="281" r:id="rId8"/>
    <p:sldId id="284" r:id="rId9"/>
    <p:sldId id="282" r:id="rId10"/>
    <p:sldId id="283" r:id="rId11"/>
    <p:sldId id="288" r:id="rId12"/>
    <p:sldId id="289" r:id="rId13"/>
    <p:sldId id="277" r:id="rId14"/>
    <p:sldId id="275" r:id="rId15"/>
    <p:sldId id="276" r:id="rId16"/>
    <p:sldId id="273" r:id="rId17"/>
    <p:sldId id="274" r:id="rId18"/>
    <p:sldId id="278" r:id="rId19"/>
    <p:sldId id="279" r:id="rId20"/>
    <p:sldId id="280" r:id="rId21"/>
    <p:sldId id="261" r:id="rId22"/>
    <p:sldId id="286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4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4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4425-1E37-4B55-B790-DDB8568E7C0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D520-5782-4496-A01A-3C57CA523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4425-1E37-4B55-B790-DDB8568E7C0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D520-5782-4496-A01A-3C57CA523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1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4425-1E37-4B55-B790-DDB8568E7C0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D520-5782-4496-A01A-3C57CA523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0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4425-1E37-4B55-B790-DDB8568E7C0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D520-5782-4496-A01A-3C57CA523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6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4425-1E37-4B55-B790-DDB8568E7C0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D520-5782-4496-A01A-3C57CA523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5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4425-1E37-4B55-B790-DDB8568E7C0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D520-5782-4496-A01A-3C57CA523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9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4425-1E37-4B55-B790-DDB8568E7C0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D520-5782-4496-A01A-3C57CA523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5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4425-1E37-4B55-B790-DDB8568E7C0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D520-5782-4496-A01A-3C57CA523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9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4425-1E37-4B55-B790-DDB8568E7C0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D520-5782-4496-A01A-3C57CA523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4425-1E37-4B55-B790-DDB8568E7C0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D520-5782-4496-A01A-3C57CA523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4425-1E37-4B55-B790-DDB8568E7C0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D520-5782-4496-A01A-3C57CA523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3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4425-1E37-4B55-B790-DDB8568E7C0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D520-5782-4496-A01A-3C57CA523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98512" y="2372065"/>
            <a:ext cx="8181901" cy="1892408"/>
          </a:xfrm>
        </p:spPr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КЕЙС ПРОЕКТА </a:t>
            </a:r>
            <a:b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«Совершенствование процесса поиска актуальной статистической информации о социально-экономическом развитии Белгородской области»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Герб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03440"/>
            <a:ext cx="941471" cy="112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188" y="4951281"/>
            <a:ext cx="81381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sz="1600" dirty="0">
                <a:solidFill>
                  <a:schemeClr val="tx1">
                    <a:lumMod val="50000"/>
                  </a:schemeClr>
                </a:solidFill>
                <a:latin typeface="Franklin Gothic Medium" pitchFamily="34" charset="0"/>
              </a:rPr>
              <a:t>Н</a:t>
            </a:r>
            <a:r>
              <a:rPr lang="ru-RU" altLang="ru-RU" sz="1600" dirty="0" smtClean="0">
                <a:solidFill>
                  <a:schemeClr val="tx1">
                    <a:lumMod val="50000"/>
                  </a:schemeClr>
                </a:solidFill>
                <a:latin typeface="Franklin Gothic Medium" pitchFamily="34" charset="0"/>
              </a:rPr>
              <a:t>ачальник </a:t>
            </a:r>
            <a:r>
              <a:rPr lang="ru-RU" altLang="ru-RU" sz="1600" dirty="0">
                <a:solidFill>
                  <a:schemeClr val="tx1">
                    <a:lumMod val="50000"/>
                  </a:schemeClr>
                </a:solidFill>
                <a:latin typeface="Franklin Gothic Medium" pitchFamily="34" charset="0"/>
              </a:rPr>
              <a:t>отдела </a:t>
            </a:r>
            <a:r>
              <a:rPr lang="ru-RU" altLang="ru-RU" sz="1600" dirty="0" smtClean="0">
                <a:solidFill>
                  <a:schemeClr val="tx1">
                    <a:lumMod val="50000"/>
                  </a:schemeClr>
                </a:solidFill>
                <a:latin typeface="Franklin Gothic Medium" pitchFamily="34" charset="0"/>
              </a:rPr>
              <a:t>прогнозирования социально-экономического развития 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schemeClr val="tx1">
                    <a:lumMod val="50000"/>
                  </a:schemeClr>
                </a:solidFill>
                <a:latin typeface="Franklin Gothic Medium" pitchFamily="34" charset="0"/>
              </a:rPr>
              <a:t>управления стратегического планирования и конкурентной политики 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schemeClr val="tx1">
                    <a:lumMod val="50000"/>
                  </a:schemeClr>
                </a:solidFill>
                <a:latin typeface="Franklin Gothic Medium" pitchFamily="34" charset="0"/>
              </a:rPr>
              <a:t>департамента </a:t>
            </a:r>
            <a:r>
              <a:rPr lang="ru-RU" altLang="ru-RU" sz="1600" dirty="0">
                <a:solidFill>
                  <a:schemeClr val="tx1">
                    <a:lumMod val="50000"/>
                  </a:schemeClr>
                </a:solidFill>
                <a:latin typeface="Franklin Gothic Medium" pitchFamily="34" charset="0"/>
              </a:rPr>
              <a:t>экономического развития Белгородской области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charset="0"/>
                <a:cs typeface="Arial" charset="0"/>
              </a:rPr>
              <a:t>Черкашина Светлана Анатольевна</a:t>
            </a:r>
            <a:endParaRPr lang="ru-RU" sz="1600" b="1" dirty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6232525"/>
            <a:ext cx="6786562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" charset="0"/>
                <a:cs typeface="Arial" charset="0"/>
              </a:rPr>
              <a:t>Белгород,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cs typeface="Arial" charset="0"/>
              </a:rPr>
              <a:t>2019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" charset="0"/>
                <a:cs typeface="Arial" charset="0"/>
              </a:rPr>
              <a:t>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9939" y="1404912"/>
            <a:ext cx="7826609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charset="0"/>
                <a:cs typeface="Arial" charset="0"/>
              </a:rPr>
              <a:t>Департамент экономического развития Белгородской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cs typeface="Arial" charset="0"/>
              </a:rPr>
              <a:t>области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cs typeface="Arial" charset="0"/>
              </a:rPr>
              <a:t>Управление стратегического планирования и конкурентной политики 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0005" y="812588"/>
            <a:ext cx="8884118" cy="39944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25926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КАРТА ЦЕЛЕВОГО СОСТОЯНИЯ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7288" y="6545493"/>
            <a:ext cx="401776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10</a:t>
            </a:r>
            <a:endParaRPr lang="ru-RU" alt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4" y="1146369"/>
            <a:ext cx="8686800" cy="34168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46235" y="6573838"/>
            <a:ext cx="597765" cy="284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FCA97D1F-F640-4957-A03E-74F2D8CE0A19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11</a:t>
            </a:fld>
            <a:endParaRPr lang="ru-RU" altLang="ru-RU" b="1" dirty="0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571306" y="5818861"/>
            <a:ext cx="1810544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30-60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мин. </a:t>
            </a:r>
          </a:p>
        </p:txBody>
      </p:sp>
      <p:sp>
        <p:nvSpPr>
          <p:cNvPr id="71" name="Стрелка вправо 70"/>
          <p:cNvSpPr/>
          <p:nvPr/>
        </p:nvSpPr>
        <p:spPr bwMode="auto">
          <a:xfrm>
            <a:off x="2986234" y="4897243"/>
            <a:ext cx="106363" cy="25717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6" name="Прямоугольник 85"/>
          <p:cNvSpPr/>
          <p:nvPr/>
        </p:nvSpPr>
        <p:spPr bwMode="auto">
          <a:xfrm>
            <a:off x="4030839" y="5846386"/>
            <a:ext cx="1096962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36-79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мин.                </a:t>
            </a:r>
          </a:p>
        </p:txBody>
      </p:sp>
      <p:sp>
        <p:nvSpPr>
          <p:cNvPr id="121" name="Прямоугольник 120"/>
          <p:cNvSpPr/>
          <p:nvPr/>
        </p:nvSpPr>
        <p:spPr bwMode="auto">
          <a:xfrm>
            <a:off x="6788351" y="5830451"/>
            <a:ext cx="1675081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3969-4851 мин. 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216364" y="1860405"/>
            <a:ext cx="3827845" cy="1077218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«Организация поиска актуальной статистической информации 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о социально-экономическом развитии Белгородской области»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 bwMode="auto">
          <a:xfrm>
            <a:off x="6678987" y="5002212"/>
            <a:ext cx="106363" cy="25717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 bwMode="auto">
          <a:xfrm>
            <a:off x="6048176" y="4873624"/>
            <a:ext cx="106363" cy="25717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979381" y="6334548"/>
            <a:ext cx="7199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ВПП (время протекания процесса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 4035-4990 мин. в месяц (67 ч. 15 мин. – 83 ч. 10 мин.)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260116" y="4244589"/>
            <a:ext cx="2704372" cy="1562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 bwMode="auto">
          <a:xfrm>
            <a:off x="6193805" y="4230559"/>
            <a:ext cx="2805979" cy="161582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Специалисты отдела осуществляют поиск статистической информации </a:t>
            </a:r>
          </a:p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 электронной базе данных и включение статистических показателей социально-экономического развития </a:t>
            </a:r>
          </a:p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формируемые прогнозы социально-экономического развития области, мониторинги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аналитические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информации, доклады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218287" y="4244590"/>
            <a:ext cx="2704372" cy="1562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87797" y="4257230"/>
            <a:ext cx="2704372" cy="1562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3509069" y="4275529"/>
            <a:ext cx="2122807" cy="15258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 отдела организует хранение  статистических изданий в электронной базе данных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457200" y="4287291"/>
            <a:ext cx="2122807" cy="151978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 отдела                                регистрирует на электронном носителе поступающие статистические издания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социально-экономическом развитии Белгородской области</a:t>
            </a:r>
          </a:p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Левая фигурная скобка 96"/>
          <p:cNvSpPr/>
          <p:nvPr/>
        </p:nvSpPr>
        <p:spPr>
          <a:xfrm rot="16200000">
            <a:off x="4403471" y="1782321"/>
            <a:ext cx="351698" cy="8770341"/>
          </a:xfrm>
          <a:prstGeom prst="leftBrace">
            <a:avLst>
              <a:gd name="adj1" fmla="val 51459"/>
              <a:gd name="adj2" fmla="val 50000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196054" y="3887165"/>
            <a:ext cx="2704372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этап </a:t>
            </a: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экономия: 10-20 мин.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3227134" y="3893129"/>
            <a:ext cx="2704372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этап</a:t>
            </a: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экономия: 15-23 мин.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 bwMode="auto">
          <a:xfrm>
            <a:off x="6245989" y="3894588"/>
            <a:ext cx="2676119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этап</a:t>
            </a: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экономия: 1323 -1617 мин. 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569049" y="3262980"/>
            <a:ext cx="2172817" cy="60016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Создан электронный реестр поступающей статистической информации</a:t>
            </a:r>
            <a:endParaRPr lang="ru-RU" sz="1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3300831" y="3130472"/>
            <a:ext cx="2539279" cy="7694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Создана электронная база статистических данных на сетевом диске департамента экономического развития области</a:t>
            </a:r>
            <a:endParaRPr lang="ru-RU" sz="1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 bwMode="auto">
          <a:xfrm>
            <a:off x="6118663" y="1277610"/>
            <a:ext cx="2987278" cy="93871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Поиск статистической информации осуществляется  в электронной базе данных, используются шорт-листы макропоказателей социально-экономического развития области</a:t>
            </a:r>
            <a:endParaRPr lang="ru-RU" sz="1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 bwMode="auto">
          <a:xfrm>
            <a:off x="6193805" y="2219210"/>
            <a:ext cx="2912136" cy="60016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Разработан регламент (навигатор) поиска статистических показателей социально-экономического развития</a:t>
            </a:r>
            <a:endParaRPr lang="ru-RU" sz="1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 bwMode="auto">
          <a:xfrm>
            <a:off x="6218087" y="2819374"/>
            <a:ext cx="2781697" cy="93871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5.Повышен уровень развития компетенции поиска статистической информации, организован и проведен семинар-совещание совместно с </a:t>
            </a:r>
            <a:r>
              <a:rPr lang="ru-RU" sz="11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Белгородстатом</a:t>
            </a:r>
            <a:endParaRPr lang="ru-RU" sz="1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16364" y="1103899"/>
            <a:ext cx="3911352" cy="50395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400" dirty="0" smtClean="0"/>
              <a:t>Карта целевого </a:t>
            </a:r>
          </a:p>
          <a:p>
            <a:pPr>
              <a:defRPr/>
            </a:pPr>
            <a:r>
              <a:rPr lang="ru-RU" sz="2400" dirty="0" smtClean="0"/>
              <a:t>состояния ПРОЦЕССА: </a:t>
            </a:r>
            <a:endParaRPr lang="ru-RU" sz="1600" dirty="0">
              <a:solidFill>
                <a:srgbClr val="0070C0"/>
              </a:solidFill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/>
          </p:nvPr>
        </p:nvGraphicFramePr>
        <p:xfrm>
          <a:off x="4211905" y="1052735"/>
          <a:ext cx="1810297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Время протекания процесса , мин.</a:t>
                      </a:r>
                      <a:endParaRPr lang="ru-RU" sz="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Текущий показатель</a:t>
                      </a:r>
                      <a:endParaRPr lang="ru-RU" sz="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5383-6650 </a:t>
                      </a:r>
                      <a:endParaRPr lang="ru-RU" sz="9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Целевой показатель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4035-4990 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800" dirty="0" smtClean="0"/>
                        <a:t>Сокращение времени протекания процесса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на 1348-1660 </a:t>
                      </a:r>
                    </a:p>
                    <a:p>
                      <a:pPr algn="ctr"/>
                      <a:r>
                        <a:rPr lang="ru-RU" sz="900" dirty="0" smtClean="0"/>
                        <a:t>(22 ч. 28 мин.-</a:t>
                      </a:r>
                    </a:p>
                    <a:p>
                      <a:pPr algn="ctr"/>
                      <a:r>
                        <a:rPr lang="ru-RU" sz="900" dirty="0" smtClean="0"/>
                        <a:t>27 ч. 40 мин.)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на 25%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 bwMode="auto">
          <a:xfrm>
            <a:off x="1906176" y="6580466"/>
            <a:ext cx="5328592" cy="2616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Все выявленные проблемы решены по итогам реализации проекта</a:t>
            </a:r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288845" y="3130472"/>
            <a:ext cx="5806069" cy="27533"/>
          </a:xfrm>
          <a:prstGeom prst="line">
            <a:avLst/>
          </a:prstGeom>
          <a:ln w="25400" cap="flat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 bwMode="auto">
          <a:xfrm>
            <a:off x="2580007" y="5563616"/>
            <a:ext cx="257760" cy="19242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596377" y="5563616"/>
            <a:ext cx="257760" cy="19242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8648009" y="5563616"/>
            <a:ext cx="257760" cy="19242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457200" y="225926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КАРТА ЦЕЛЕВОГО СОСТОЯНИЯ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15929" y="6556562"/>
            <a:ext cx="428071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6A64A58D-807E-4060-9AE3-0EF22994A515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12</a:t>
            </a:fld>
            <a:endParaRPr lang="ru-RU" altLang="ru-RU" b="1" dirty="0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292740" y="4563607"/>
            <a:ext cx="1448802" cy="10772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прогноз </a:t>
            </a: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социально-экономического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 для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представления </a:t>
            </a:r>
          </a:p>
          <a:p>
            <a:pPr algn="ctr" eaLnBrk="1" hangingPunct="1">
              <a:defRPr/>
            </a:pP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Минэкономразвития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России </a:t>
            </a:r>
          </a:p>
          <a:p>
            <a:pPr algn="ctr" eaLnBrk="1" hangingPunct="1">
              <a:defRPr/>
            </a:pP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 bwMode="auto">
          <a:xfrm>
            <a:off x="292740" y="5998249"/>
            <a:ext cx="1448802" cy="29051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1242-1518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мин.</a:t>
            </a:r>
          </a:p>
        </p:txBody>
      </p:sp>
      <p:sp>
        <p:nvSpPr>
          <p:cNvPr id="98" name="Прямоугольник 97"/>
          <p:cNvSpPr/>
          <p:nvPr/>
        </p:nvSpPr>
        <p:spPr bwMode="auto">
          <a:xfrm>
            <a:off x="2104901" y="4638853"/>
            <a:ext cx="1448802" cy="9541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мониторинг </a:t>
            </a: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социально-экономического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развития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представления </a:t>
            </a: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Минэкономразвития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России </a:t>
            </a:r>
          </a:p>
        </p:txBody>
      </p:sp>
      <p:sp>
        <p:nvSpPr>
          <p:cNvPr id="99" name="Прямоугольник 98"/>
          <p:cNvSpPr/>
          <p:nvPr/>
        </p:nvSpPr>
        <p:spPr bwMode="auto">
          <a:xfrm>
            <a:off x="3830424" y="6004884"/>
            <a:ext cx="1453282" cy="29051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162-198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мин.</a:t>
            </a:r>
          </a:p>
        </p:txBody>
      </p:sp>
      <p:sp>
        <p:nvSpPr>
          <p:cNvPr id="104" name="Прямоугольник 103"/>
          <p:cNvSpPr/>
          <p:nvPr/>
        </p:nvSpPr>
        <p:spPr bwMode="auto">
          <a:xfrm>
            <a:off x="3861394" y="4317386"/>
            <a:ext cx="1421548" cy="15696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мониторинг </a:t>
            </a:r>
          </a:p>
          <a:p>
            <a:pPr algn="ctr" eaLnBrk="1" hangingPunct="1">
              <a:defRPr/>
            </a:pP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хода исполнения Указов Президента Российской Федерации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мая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2012 года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№№ 596, 597 для представления в Администрацию Губернатора области и размещения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сайте департамента экономического развития области</a:t>
            </a:r>
          </a:p>
        </p:txBody>
      </p:sp>
      <p:sp>
        <p:nvSpPr>
          <p:cNvPr id="105" name="Прямоугольник 104"/>
          <p:cNvSpPr/>
          <p:nvPr/>
        </p:nvSpPr>
        <p:spPr bwMode="auto">
          <a:xfrm>
            <a:off x="2100685" y="5982213"/>
            <a:ext cx="1448802" cy="29051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540-660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мин.</a:t>
            </a:r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5580473" y="4317386"/>
            <a:ext cx="1549379" cy="169277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аналитические информации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экономическом и социальном развитии области для руководства департамента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экономического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развития области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размещения на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официальных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сайтах Губернатора и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Правительства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области, департамента </a:t>
            </a:r>
            <a:r>
              <a:rPr lang="ru-RU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экономи-ческого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развития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 bwMode="auto">
          <a:xfrm>
            <a:off x="5650216" y="6000157"/>
            <a:ext cx="1448802" cy="29051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810-990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мин.</a:t>
            </a:r>
          </a:p>
        </p:txBody>
      </p:sp>
      <p:sp>
        <p:nvSpPr>
          <p:cNvPr id="120" name="Прямоугольник 119"/>
          <p:cNvSpPr/>
          <p:nvPr/>
        </p:nvSpPr>
        <p:spPr bwMode="auto">
          <a:xfrm>
            <a:off x="7395401" y="4631818"/>
            <a:ext cx="1448802" cy="10772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аналитические информации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запросам федеральных и региональных органов исполнительной власти,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других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организаций, доклады</a:t>
            </a:r>
          </a:p>
        </p:txBody>
      </p:sp>
      <p:sp>
        <p:nvSpPr>
          <p:cNvPr id="121" name="Прямоугольник 120"/>
          <p:cNvSpPr/>
          <p:nvPr/>
        </p:nvSpPr>
        <p:spPr bwMode="auto">
          <a:xfrm>
            <a:off x="7421333" y="6004334"/>
            <a:ext cx="1422870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1215-1485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11560" y="6476960"/>
            <a:ext cx="799288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Время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протекания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этапа процесса: 3969-4851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в месяц (66 ч. 09 мин. – 80 ч. 51 мин.)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45581" y="1251008"/>
            <a:ext cx="4075418" cy="10165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200" dirty="0" smtClean="0">
                <a:solidFill>
                  <a:srgbClr val="0070C0"/>
                </a:solidFill>
              </a:rPr>
              <a:t>«Организация поиска актуальной статистической информации о социально-экономическом развитии Белгородской области»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06879" y="3484684"/>
            <a:ext cx="8537324" cy="42067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Специалисты отдела осуществляют поиск </a:t>
            </a:r>
            <a:r>
              <a:rPr lang="ru-RU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статистической информации </a:t>
            </a: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электронной базе данных и включение </a:t>
            </a:r>
            <a:endParaRPr lang="ru-RU" sz="1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статистических показателей </a:t>
            </a:r>
            <a:r>
              <a:rPr lang="ru-RU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социально-экономического развития </a:t>
            </a: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формируемые:</a:t>
            </a:r>
            <a:endParaRPr lang="ru-RU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5650216" y="4148420"/>
            <a:ext cx="1431880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180 показателей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306879" y="4149393"/>
            <a:ext cx="1448802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276 показателей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2091987" y="4167303"/>
            <a:ext cx="1448802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120 показателей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3878157" y="4148420"/>
            <a:ext cx="1421548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36 показателей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7408367" y="4167303"/>
            <a:ext cx="1448802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270 показателей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8242" y="2040256"/>
            <a:ext cx="4035507" cy="1354217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III </a:t>
            </a:r>
            <a:r>
              <a:rPr lang="ru-RU" sz="1600" dirty="0" smtClean="0">
                <a:solidFill>
                  <a:schemeClr val="tx1"/>
                </a:solidFill>
              </a:rPr>
              <a:t>Этап </a:t>
            </a:r>
            <a:r>
              <a:rPr lang="ru-RU" sz="1100" dirty="0" smtClean="0">
                <a:solidFill>
                  <a:schemeClr val="tx1"/>
                </a:solidFill>
              </a:rPr>
              <a:t>«Специалисты отдела осуществляют 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Поиск </a:t>
            </a: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статистической информации 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в  электронной базе данных </a:t>
            </a: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и включение статистических показателей социально-экономического развития 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в </a:t>
            </a: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формируемые прогнозы социально-экономического развития области, мониторинги, аналитические информации, 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доклады»</a:t>
            </a:r>
            <a:endParaRPr lang="ru-RU" sz="11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129488" y="1270941"/>
            <a:ext cx="3265914" cy="55399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ПОДПРОЦЕСС: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Поиск статистического показателя социально-экономического развития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(по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каждому отдельному показателю)</a:t>
            </a: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5883244" y="1829961"/>
            <a:ext cx="1364017" cy="118913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 отдела осуществляет поиск   показателя социально-экономического развития в статистическом издании в электронной базе данных 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7442195" y="1805431"/>
            <a:ext cx="1348405" cy="10801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 отдела осуществляет </a:t>
            </a:r>
            <a:r>
              <a:rPr lang="ru-RU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включе-ние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статистического показателя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формируемые прогнозы, мониторинги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аналитические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информации, доклады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4345586" y="1838878"/>
            <a:ext cx="1268787" cy="11270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 отдела осуществляет поиск </a:t>
            </a: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статистического издания в электронной базе данных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Стрелка вправо 84"/>
          <p:cNvSpPr/>
          <p:nvPr/>
        </p:nvSpPr>
        <p:spPr bwMode="auto">
          <a:xfrm>
            <a:off x="7289038" y="2264251"/>
            <a:ext cx="106363" cy="25717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6" name="Стрелка вправо 85"/>
          <p:cNvSpPr/>
          <p:nvPr/>
        </p:nvSpPr>
        <p:spPr bwMode="auto">
          <a:xfrm>
            <a:off x="5709263" y="2254988"/>
            <a:ext cx="106363" cy="25717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95401" y="4186802"/>
            <a:ext cx="1448802" cy="17954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633294" y="4177391"/>
            <a:ext cx="1448802" cy="18158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14290" y="4176565"/>
            <a:ext cx="1462941" cy="181588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083290" y="4188036"/>
            <a:ext cx="1466197" cy="181736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854920" y="4177391"/>
            <a:ext cx="1448802" cy="182694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Левая фигурная скобка 90"/>
          <p:cNvSpPr/>
          <p:nvPr/>
        </p:nvSpPr>
        <p:spPr>
          <a:xfrm rot="16200000">
            <a:off x="4403472" y="1934185"/>
            <a:ext cx="351698" cy="8770341"/>
          </a:xfrm>
          <a:prstGeom prst="leftBrace">
            <a:avLst>
              <a:gd name="adj1" fmla="val 51459"/>
              <a:gd name="adj2" fmla="val 50000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292740" y="3401410"/>
            <a:ext cx="3822085" cy="6384"/>
          </a:xfrm>
          <a:prstGeom prst="line">
            <a:avLst/>
          </a:prstGeom>
          <a:ln w="25400" cap="flat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4113750" y="1259590"/>
            <a:ext cx="2150" cy="2158985"/>
          </a:xfrm>
          <a:prstGeom prst="line">
            <a:avLst/>
          </a:prstGeom>
          <a:ln w="25400" cap="flat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4113750" y="1242425"/>
            <a:ext cx="3120500" cy="17166"/>
          </a:xfrm>
          <a:prstGeom prst="line">
            <a:avLst/>
          </a:prstGeom>
          <a:ln w="25400" cap="flat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endCxn id="91" idx="2"/>
          </p:cNvCxnSpPr>
          <p:nvPr/>
        </p:nvCxnSpPr>
        <p:spPr>
          <a:xfrm>
            <a:off x="8964492" y="1807818"/>
            <a:ext cx="0" cy="4335688"/>
          </a:xfrm>
          <a:prstGeom prst="line">
            <a:avLst/>
          </a:prstGeom>
          <a:ln w="25400" cap="flat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7448789" y="1807819"/>
            <a:ext cx="1352314" cy="11891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887725" y="1807821"/>
            <a:ext cx="1321200" cy="11891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4316209" y="1814571"/>
            <a:ext cx="1321200" cy="11891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H="1">
            <a:off x="192000" y="3394473"/>
            <a:ext cx="2150" cy="2749033"/>
          </a:xfrm>
          <a:prstGeom prst="line">
            <a:avLst/>
          </a:prstGeom>
          <a:ln w="25400" cap="flat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Левая фигурная скобка 105"/>
          <p:cNvSpPr/>
          <p:nvPr/>
        </p:nvSpPr>
        <p:spPr>
          <a:xfrm rot="16200000">
            <a:off x="6427570" y="996145"/>
            <a:ext cx="291556" cy="4455518"/>
          </a:xfrm>
          <a:prstGeom prst="leftBrace">
            <a:avLst>
              <a:gd name="adj1" fmla="val 51459"/>
              <a:gd name="adj2" fmla="val 50000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4557065" y="2959769"/>
            <a:ext cx="921439" cy="2889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160- 170 </a:t>
            </a:r>
            <a:r>
              <a:rPr lang="ru-RU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сек.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6104532" y="2962081"/>
            <a:ext cx="921439" cy="2921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20-40 </a:t>
            </a:r>
            <a:r>
              <a:rPr lang="ru-RU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сек.</a:t>
            </a:r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7683008" y="2958182"/>
            <a:ext cx="921440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90- </a:t>
            </a:r>
            <a:r>
              <a:rPr lang="ru-RU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120 сек.</a:t>
            </a:r>
          </a:p>
        </p:txBody>
      </p:sp>
      <p:sp>
        <p:nvSpPr>
          <p:cNvPr id="115" name="Прямоугольник 114"/>
          <p:cNvSpPr/>
          <p:nvPr/>
        </p:nvSpPr>
        <p:spPr bwMode="auto">
          <a:xfrm>
            <a:off x="5257853" y="3242678"/>
            <a:ext cx="2580944" cy="3875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270-330 сек. (4 мин. 30 сек. – 5 мин. 30 сек.)</a:t>
            </a:r>
            <a:endParaRPr lang="ru-RU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Заголовок 1"/>
          <p:cNvSpPr>
            <a:spLocks noGrp="1"/>
          </p:cNvSpPr>
          <p:nvPr>
            <p:ph type="title"/>
          </p:nvPr>
        </p:nvSpPr>
        <p:spPr>
          <a:xfrm>
            <a:off x="88085" y="1086818"/>
            <a:ext cx="3990410" cy="4254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dirty="0" smtClean="0"/>
              <a:t>Карта целевого состояния ПРОЦЕССА</a:t>
            </a:r>
            <a:endParaRPr lang="ru-RU" sz="1600" dirty="0"/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512565"/>
              </p:ext>
            </p:extLst>
          </p:nvPr>
        </p:nvGraphicFramePr>
        <p:xfrm>
          <a:off x="7243750" y="46593"/>
          <a:ext cx="1880372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800" dirty="0" smtClean="0"/>
                        <a:t>Время поиска показателя, сек.</a:t>
                      </a:r>
                      <a:endParaRPr lang="ru-RU" sz="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62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Текущий показатель</a:t>
                      </a:r>
                      <a:endParaRPr lang="ru-RU" sz="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360-440</a:t>
                      </a:r>
                      <a:endParaRPr lang="ru-RU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62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Целевой показатель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270-330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39">
                <a:tc rowSpan="2">
                  <a:txBody>
                    <a:bodyPr/>
                    <a:lstStyle/>
                    <a:p>
                      <a:r>
                        <a:rPr lang="ru-RU" sz="800" dirty="0" smtClean="0"/>
                        <a:t>Сокращение времени поиска</a:t>
                      </a:r>
                      <a:r>
                        <a:rPr lang="ru-RU" sz="800" baseline="0" dirty="0" smtClean="0"/>
                        <a:t> показателя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90-110</a:t>
                      </a:r>
                    </a:p>
                    <a:p>
                      <a:pPr algn="ctr"/>
                      <a:r>
                        <a:rPr lang="ru-RU" sz="900" dirty="0" smtClean="0"/>
                        <a:t>(1 мин. 30 сек.-          1 мин. 50</a:t>
                      </a:r>
                      <a:r>
                        <a:rPr lang="ru-RU" sz="900" baseline="0" dirty="0" smtClean="0"/>
                        <a:t> сек.)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791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на 25%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0" name="Прямая соединительная линия 59"/>
          <p:cNvCxnSpPr/>
          <p:nvPr/>
        </p:nvCxnSpPr>
        <p:spPr>
          <a:xfrm>
            <a:off x="7208925" y="18535"/>
            <a:ext cx="0" cy="1241055"/>
          </a:xfrm>
          <a:prstGeom prst="line">
            <a:avLst/>
          </a:prstGeom>
          <a:ln w="25400" cap="flat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 bwMode="auto">
          <a:xfrm>
            <a:off x="192000" y="3887165"/>
            <a:ext cx="1707523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экономия: 414-506 мин.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1975541" y="3887165"/>
            <a:ext cx="1707523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экономия: 180-220 мин.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3725559" y="3887165"/>
            <a:ext cx="1707523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экономия: 54-66 мин.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5501402" y="3887165"/>
            <a:ext cx="1707523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экономия: 270-330 мин.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7247261" y="3896290"/>
            <a:ext cx="1707523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экономия: 405-495 мин.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Блок-схема: решение 61"/>
          <p:cNvSpPr/>
          <p:nvPr/>
        </p:nvSpPr>
        <p:spPr>
          <a:xfrm rot="16200000">
            <a:off x="1764000" y="4932000"/>
            <a:ext cx="325660" cy="137881"/>
          </a:xfrm>
          <a:prstGeom prst="flowChartDecisi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Блок-схема: решение 62"/>
          <p:cNvSpPr/>
          <p:nvPr/>
        </p:nvSpPr>
        <p:spPr>
          <a:xfrm rot="16200000">
            <a:off x="3528000" y="4938657"/>
            <a:ext cx="325660" cy="137881"/>
          </a:xfrm>
          <a:prstGeom prst="flowChartDecisi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Блок-схема: решение 63"/>
          <p:cNvSpPr/>
          <p:nvPr/>
        </p:nvSpPr>
        <p:spPr>
          <a:xfrm rot="16200000">
            <a:off x="5292000" y="4938658"/>
            <a:ext cx="325660" cy="137881"/>
          </a:xfrm>
          <a:prstGeom prst="flowChartDecisi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Блок-схема: решение 64"/>
          <p:cNvSpPr/>
          <p:nvPr/>
        </p:nvSpPr>
        <p:spPr>
          <a:xfrm rot="16200000">
            <a:off x="7071420" y="4938657"/>
            <a:ext cx="325660" cy="137881"/>
          </a:xfrm>
          <a:prstGeom prst="flowChartDecisi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>
            <a:spLocks/>
          </p:cNvSpPr>
          <p:nvPr/>
        </p:nvSpPr>
        <p:spPr bwMode="auto">
          <a:xfrm>
            <a:off x="5381797" y="2846523"/>
            <a:ext cx="221132" cy="11555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500" dirty="0" smtClean="0"/>
              <a:t>нет</a:t>
            </a:r>
            <a:endParaRPr lang="ru-RU" sz="500" dirty="0"/>
          </a:p>
        </p:txBody>
      </p:sp>
      <p:sp>
        <p:nvSpPr>
          <p:cNvPr id="67" name="Скругленный прямоугольник 66"/>
          <p:cNvSpPr>
            <a:spLocks/>
          </p:cNvSpPr>
          <p:nvPr/>
        </p:nvSpPr>
        <p:spPr bwMode="auto">
          <a:xfrm>
            <a:off x="6942620" y="2844211"/>
            <a:ext cx="221132" cy="11555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500" dirty="0" smtClean="0"/>
              <a:t>нет</a:t>
            </a:r>
            <a:endParaRPr lang="ru-RU" sz="500" dirty="0"/>
          </a:p>
        </p:txBody>
      </p:sp>
      <p:sp>
        <p:nvSpPr>
          <p:cNvPr id="68" name="Скругленный прямоугольник 67"/>
          <p:cNvSpPr>
            <a:spLocks/>
          </p:cNvSpPr>
          <p:nvPr/>
        </p:nvSpPr>
        <p:spPr bwMode="auto">
          <a:xfrm>
            <a:off x="8548074" y="2858772"/>
            <a:ext cx="221132" cy="11555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500" dirty="0" smtClean="0"/>
              <a:t>нет</a:t>
            </a:r>
            <a:endParaRPr lang="ru-RU" sz="500" dirty="0"/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1483782" y="5813770"/>
            <a:ext cx="257760" cy="13469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75" name="Скругленный прямоугольник 74"/>
          <p:cNvSpPr/>
          <p:nvPr/>
        </p:nvSpPr>
        <p:spPr bwMode="auto">
          <a:xfrm>
            <a:off x="3258000" y="5832000"/>
            <a:ext cx="257760" cy="13469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76" name="Скругленный прямоугольник 75"/>
          <p:cNvSpPr/>
          <p:nvPr/>
        </p:nvSpPr>
        <p:spPr bwMode="auto">
          <a:xfrm>
            <a:off x="5006571" y="5835312"/>
            <a:ext cx="257760" cy="13469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6796954" y="5826353"/>
            <a:ext cx="257760" cy="13469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78" name="Скругленный прямоугольник 77"/>
          <p:cNvSpPr/>
          <p:nvPr/>
        </p:nvSpPr>
        <p:spPr bwMode="auto">
          <a:xfrm>
            <a:off x="8563751" y="5813770"/>
            <a:ext cx="257760" cy="13469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>
            <a:off x="-430136" y="287389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КАРТА ЦЕЛЕВОГО СОСТОЯНИЯ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7377" y="39468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8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27166" y="6535554"/>
            <a:ext cx="381898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13</a:t>
            </a:r>
            <a:endParaRPr lang="ru-RU" alt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45176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И ЭФФЕКТЫ, ДОСТИГНУТЫЕ В РАМКАХ ПРОЕКТА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492" y="948206"/>
            <a:ext cx="8845571" cy="51238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Длительность процесса поиска актуальной статистической информации о социально-экономическом развитии Белгородской области не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превысила 4990 минут и составила 4540, что на 450 минут меньше запланированного.</a:t>
            </a: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Подготовлена стандартная операционная процедура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позволяющая наглядно стандартизировать операции процесса поиска актуальной статистической информации о социально-экономическом развитии Белгородской области, что в свою очередь позволяет минимизировать временные издержки поиска информации</a:t>
            </a:r>
          </a:p>
          <a:p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сетевом диске департамента экономического развития области создана база статистической информации состоящая из 9 разделов. Поступающая в департамент экономического развития актуальная статистическая информация по данным Росстата,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Белгородстата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оперативно размещается в соответствующем разделе   </a:t>
            </a: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департамента экономического развития области размещены шорт-листы актуализированной статистической информации по видам экономической деятельности. Шорт листы позволяют представить визуализировано статистическую информацию в виде диаграмм, схем, таблиц и т.д., что в свою очередь повышает процесс восприятия  информации. Данная информация доступна широкому кругу пользователей</a:t>
            </a:r>
          </a:p>
        </p:txBody>
      </p:sp>
      <p:sp>
        <p:nvSpPr>
          <p:cNvPr id="3" name="Овал 2"/>
          <p:cNvSpPr/>
          <p:nvPr/>
        </p:nvSpPr>
        <p:spPr>
          <a:xfrm>
            <a:off x="4432432" y="1894132"/>
            <a:ext cx="279133" cy="279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32430" y="4364674"/>
            <a:ext cx="279133" cy="279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32431" y="3125100"/>
            <a:ext cx="279133" cy="279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25926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И ЭФФЕКТЫ, ДОСТИГНУТЫЕ В РАМКАХ ПРОЕКТА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5838" y="6535554"/>
            <a:ext cx="403226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14</a:t>
            </a:r>
            <a:endParaRPr lang="ru-RU" alt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48" y="708526"/>
            <a:ext cx="7552290" cy="60418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381" y="2820602"/>
            <a:ext cx="325453" cy="160287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25926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И ЭФФЕКТЫ, ДОСТИГНУТЫЕ В РАМКАХ ПРОЕКТА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5838" y="6535554"/>
            <a:ext cx="403226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15</a:t>
            </a:r>
            <a:endParaRPr lang="ru-RU" alt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23" y="617848"/>
            <a:ext cx="7758815" cy="62070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8861" y="2820602"/>
            <a:ext cx="325453" cy="160287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25926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И ЭФФЕКТЫ, ДОСТИГНУТЫЕ В РАМКАХ ПРОЕКТА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5838" y="6535554"/>
            <a:ext cx="403226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16</a:t>
            </a:r>
            <a:endParaRPr lang="ru-RU" alt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16" y="2108350"/>
            <a:ext cx="6473483" cy="4551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9" y="614990"/>
            <a:ext cx="8085221" cy="1359126"/>
          </a:xfrm>
          <a:prstGeom prst="rect">
            <a:avLst/>
          </a:prstGeom>
        </p:spPr>
      </p:pic>
      <p:sp>
        <p:nvSpPr>
          <p:cNvPr id="3" name="Выноска со стрелкой вправо 2"/>
          <p:cNvSpPr/>
          <p:nvPr/>
        </p:nvSpPr>
        <p:spPr>
          <a:xfrm>
            <a:off x="697833" y="2760233"/>
            <a:ext cx="2728765" cy="2290812"/>
          </a:xfrm>
          <a:prstGeom prst="right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департамента экономического развития области размещены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шорт-листы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744" y="1653482"/>
            <a:ext cx="1775604" cy="1330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417" y="3326854"/>
            <a:ext cx="1784765" cy="13430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9271" y="5051045"/>
            <a:ext cx="1790782" cy="13421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1747" y="1506084"/>
            <a:ext cx="325453" cy="488710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ОФИЦИАЛЬНЫЙ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САЙТ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5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25926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И ЭФФЕКТЫ, ДОСТИГНУТЫЕ В РАМКАХ ПРОЕКТА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5838" y="6535554"/>
            <a:ext cx="403226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17</a:t>
            </a:r>
            <a:endParaRPr lang="ru-RU" alt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46" y="594354"/>
            <a:ext cx="7654422" cy="6123538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 flipH="1">
            <a:off x="5599091" y="1425592"/>
            <a:ext cx="2728762" cy="1525078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сетевом диске департамента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развития области создана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данных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24" y="3724236"/>
            <a:ext cx="2638176" cy="1957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14" y="3574657"/>
            <a:ext cx="1653646" cy="2257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192" y="3551656"/>
            <a:ext cx="1618699" cy="2285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650" y="3551656"/>
            <a:ext cx="1663918" cy="23031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2708" y="1594050"/>
            <a:ext cx="325453" cy="354085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БАЗА 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25926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И ЭФФЕКТЫ, ДОСТИГНУТЫЕ В РАМКАХ ПРОЕКТА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5838" y="6535554"/>
            <a:ext cx="403226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18</a:t>
            </a:r>
            <a:endParaRPr lang="ru-RU" alt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650405"/>
            <a:ext cx="7886700" cy="60769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435" y="2040604"/>
            <a:ext cx="325453" cy="335467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ХРОНОМЕТРАЖ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789271"/>
            <a:ext cx="8720647" cy="52363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25926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И ЭФФЕКТЫ, ДОСТИГНУТЫЕ В РАМКАХ ПРОЕКТА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5838" y="6535554"/>
            <a:ext cx="403226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19</a:t>
            </a:r>
            <a:endParaRPr lang="ru-RU" alt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357" y="1730130"/>
            <a:ext cx="325453" cy="335467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ХРОНОМЕТРАЖ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5950" y="127745"/>
            <a:ext cx="8686800" cy="482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9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АСПОРТ ПРОЕКТА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352" y="484477"/>
            <a:ext cx="8989996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«Совершенствование процесса поиска актуальной статистической информации о социально-экономическом развитии Белгородской области»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752" y="1090902"/>
            <a:ext cx="9023591" cy="14357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37090" y="1074582"/>
            <a:ext cx="7120638" cy="127727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Наименование органа власти: департамент экономического развития области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Наименование отдела: отдел прогнозирования социально-экономического развития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Границы процесса: от регистрации поступающих статистических изданий о социально-экономическом развитии Белгородской области до включения статистических показателей в формируемые прогнозы социально-экономического развития области, мониторинги, аналитические информации, доклады</a:t>
            </a:r>
          </a:p>
          <a:p>
            <a:pPr algn="just">
              <a:defRPr/>
            </a:pPr>
            <a:r>
              <a:rPr lang="ru-RU" sz="11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Дата начала проекта: </a:t>
            </a: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15.06.2018</a:t>
            </a:r>
          </a:p>
          <a:p>
            <a:pPr algn="just">
              <a:defRPr/>
            </a:pPr>
            <a:r>
              <a:rPr lang="ru-RU" sz="11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Дата окончания проекта:</a:t>
            </a: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20.12.2018</a:t>
            </a:r>
            <a:endParaRPr lang="ru-RU" sz="1100" dirty="0">
              <a:solidFill>
                <a:schemeClr val="tx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734" y="1136598"/>
            <a:ext cx="1805374" cy="1991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информация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4" y="1366796"/>
            <a:ext cx="1765539" cy="1114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752" y="2581837"/>
            <a:ext cx="9023591" cy="1840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4569" y="2641843"/>
            <a:ext cx="2656758" cy="237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выбора процесса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38" y="2835867"/>
            <a:ext cx="898504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7313" algn="just">
              <a:buFontTx/>
              <a:buChar char="-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является базовым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 разработке показателей прогнозов социально-экономического развития области, используется при мониторинге хода исполнения Указов Президента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подготовке докладов, мониторингов, информаций о социально-экономическом развитии области для представления в министерства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Губернатору, Правительству области, руководству департамента экономического развития области, рейтинговым агентствам, другим организациям и для публикации 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</a:p>
          <a:p>
            <a:pPr indent="87313" algn="just">
              <a:buFontTx/>
              <a:buChar char="-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процессе задействованы все сотрудники отдела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(4 человека). Механизм реализации процесса может быть использован всеми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специалистами департамента экономического развития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indent="87313">
              <a:buFontTx/>
              <a:buChar char="-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постоянно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повторяющийся процесс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(ежемесячно, ежеквартально,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ежегодно)</a:t>
            </a:r>
          </a:p>
          <a:p>
            <a:pPr indent="87313">
              <a:buFontTx/>
              <a:buChar char="-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ежегодное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объема поступающей и хранящейся статистической информации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(в 2018 году по сравнению с 2017 годом на 20 процентов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93" y="4481023"/>
            <a:ext cx="9023591" cy="6659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0360" y="4516439"/>
            <a:ext cx="1251469" cy="237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39" y="4717574"/>
            <a:ext cx="89561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Сокращение к 20 декабря 2018 года времени протекания процесса «Организация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процесса поиска актуальной статистической информации о социально-экономическом развитии Белгородской </a:t>
            </a: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 не менее чем на 25 процентов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818" y="5214760"/>
            <a:ext cx="9023591" cy="1494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0358" y="5244980"/>
            <a:ext cx="1680111" cy="1967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Эффекты проекта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860" y="5436222"/>
            <a:ext cx="895612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AutoNum type="arabicPeriod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Минимизация временных затрат на поиск статистических показателей социально-экономического развития области за счет перевода предоставления статистической информации в электронный вид</a:t>
            </a:r>
          </a:p>
          <a:p>
            <a:pPr algn="just">
              <a:buAutoNum type="arabicPeriod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подготовки прогнозов социально-экономического развития области, мониторингов, аналитических информаций, докладов за счет оптимизации процесса поиска статистической информации и увеличения времени на проведения анализа показателей</a:t>
            </a:r>
          </a:p>
          <a:p>
            <a:pPr algn="just">
              <a:buAutoNum type="arabicPeriod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информированности органов власти,, хозяйствующих субъектов, населения о социально-экономическом развитии области в доступном (наглядном) формате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23796" y="6650629"/>
            <a:ext cx="307825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2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4196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25926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И ЭФФЕКТЫ, ДОСТИГНУТЫЕ В РАМКАХ ПРОЕКТА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5838" y="6535554"/>
            <a:ext cx="403226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20</a:t>
            </a:r>
            <a:endParaRPr lang="ru-RU" alt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738787"/>
            <a:ext cx="8172450" cy="5495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257" y="1809412"/>
            <a:ext cx="325453" cy="335467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ХРОНОМЕТРАЖ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77800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ОТЧЕТ ПО РИСКАМ ПРОЕКТА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5838" y="6535554"/>
            <a:ext cx="403226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21</a:t>
            </a:r>
            <a:endParaRPr lang="ru-RU" alt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506396"/>
            <a:ext cx="9144000" cy="3466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73314"/>
            <a:ext cx="3653382" cy="2562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094" y="3973314"/>
            <a:ext cx="3716767" cy="25622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09" y="3736451"/>
            <a:ext cx="4374013" cy="305306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45035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ЭКОНОМИЧЕСКАЯ ЭФФЕКТИВНОСТЬ ПРОЕКТА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5838" y="6459731"/>
            <a:ext cx="403226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22</a:t>
            </a:r>
            <a:endParaRPr lang="ru-RU" altLang="ru-RU" sz="14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177184" y="3958151"/>
            <a:ext cx="1376220" cy="26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тыс. руб.</a:t>
            </a:r>
            <a:endParaRPr lang="ru-RU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1433712" y="3996082"/>
            <a:ext cx="4077197" cy="313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при заказе печатных изданий в электронном виде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>
          <a:xfrm>
            <a:off x="180972" y="3475199"/>
            <a:ext cx="1337644" cy="26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тыс. руб.</a:t>
            </a:r>
            <a:endParaRPr lang="ru-RU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1417425" y="3493651"/>
            <a:ext cx="3409834" cy="19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при заказе статизданий в печатном виде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553404" y="615277"/>
            <a:ext cx="5866900" cy="6861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Экономия средств за счет перевода предоставляемой статистической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информации в электронный вид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одзаголовок 4"/>
          <p:cNvSpPr txBox="1">
            <a:spLocks/>
          </p:cNvSpPr>
          <p:nvPr/>
        </p:nvSpPr>
        <p:spPr>
          <a:xfrm>
            <a:off x="-7038" y="2954575"/>
            <a:ext cx="1956026" cy="27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контракта:</a:t>
            </a:r>
            <a:endParaRPr lang="ru-RU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6919" y="4861344"/>
            <a:ext cx="1994185" cy="6288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7852" y="5079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686047" y="4897973"/>
            <a:ext cx="1689194" cy="555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</a:t>
            </a: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тыс. руб.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93" y="1088830"/>
            <a:ext cx="3768742" cy="567904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292" y="1386837"/>
            <a:ext cx="5167911" cy="73455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контракт от 18 января 2019 года №2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оказании услуг по предоставлению статистической информации»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2616" y="2194350"/>
            <a:ext cx="42466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Услуги по предоставлению статистической </a:t>
            </a:r>
            <a:endParaRPr lang="ru-RU" sz="11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 </a:t>
            </a:r>
            <a:r>
              <a:rPr lang="ru-RU" sz="11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оказываются </a:t>
            </a:r>
            <a:r>
              <a:rPr lang="ru-RU" sz="11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электронном виде(@</a:t>
            </a: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печатном виде (</a:t>
            </a:r>
            <a:r>
              <a:rPr lang="en-US" sz="1100" b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2453" y="3271744"/>
            <a:ext cx="9023590" cy="34659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2401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КОМАНДА ПРОЕКТА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01238" y="6612554"/>
            <a:ext cx="307825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452" y="461654"/>
            <a:ext cx="9023591" cy="27325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403" y="597047"/>
            <a:ext cx="2210787" cy="3851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проектом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712270" y="1464170"/>
            <a:ext cx="2004222" cy="624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экономического развития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Белгородской области</a:t>
            </a:r>
          </a:p>
        </p:txBody>
      </p:sp>
      <p:pic>
        <p:nvPicPr>
          <p:cNvPr id="11" name="Рисунок 5" descr="Гер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3" y="1498904"/>
            <a:ext cx="473157" cy="56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одзаголовок 4"/>
          <p:cNvSpPr txBox="1">
            <a:spLocks/>
          </p:cNvSpPr>
          <p:nvPr/>
        </p:nvSpPr>
        <p:spPr>
          <a:xfrm>
            <a:off x="2934140" y="526796"/>
            <a:ext cx="1412459" cy="270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9" y="4114858"/>
            <a:ext cx="1265576" cy="1620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42" y="806667"/>
            <a:ext cx="1283873" cy="1674197"/>
          </a:xfrm>
          <a:prstGeom prst="rect">
            <a:avLst/>
          </a:prstGeom>
        </p:spPr>
      </p:pic>
      <p:sp>
        <p:nvSpPr>
          <p:cNvPr id="14" name="Подзаголовок 4"/>
          <p:cNvSpPr txBox="1">
            <a:spLocks/>
          </p:cNvSpPr>
          <p:nvPr/>
        </p:nvSpPr>
        <p:spPr>
          <a:xfrm>
            <a:off x="5934881" y="551090"/>
            <a:ext cx="1774635" cy="270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93" y="819552"/>
            <a:ext cx="1312601" cy="16612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33" y="4033799"/>
            <a:ext cx="1233564" cy="17012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35" y="4056265"/>
            <a:ext cx="1267711" cy="16893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7656" y="4161250"/>
            <a:ext cx="1464708" cy="15738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87" y="4133529"/>
            <a:ext cx="1184699" cy="1612046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61491" y="3331539"/>
            <a:ext cx="2210787" cy="3890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проекта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одзаголовок 4"/>
          <p:cNvSpPr txBox="1">
            <a:spLocks/>
          </p:cNvSpPr>
          <p:nvPr/>
        </p:nvSpPr>
        <p:spPr>
          <a:xfrm>
            <a:off x="94737" y="3729358"/>
            <a:ext cx="1989266" cy="270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Администратор проекта</a:t>
            </a:r>
          </a:p>
        </p:txBody>
      </p:sp>
      <p:sp>
        <p:nvSpPr>
          <p:cNvPr id="24" name="Подзаголовок 4"/>
          <p:cNvSpPr txBox="1">
            <a:spLocks/>
          </p:cNvSpPr>
          <p:nvPr/>
        </p:nvSpPr>
        <p:spPr>
          <a:xfrm>
            <a:off x="2188314" y="3700231"/>
            <a:ext cx="1757171" cy="463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Оператор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мониторинга проекта</a:t>
            </a:r>
          </a:p>
        </p:txBody>
      </p:sp>
      <p:sp>
        <p:nvSpPr>
          <p:cNvPr id="25" name="Подзаголовок 4"/>
          <p:cNvSpPr txBox="1">
            <a:spLocks/>
          </p:cNvSpPr>
          <p:nvPr/>
        </p:nvSpPr>
        <p:spPr>
          <a:xfrm>
            <a:off x="5394170" y="3730312"/>
            <a:ext cx="2425812" cy="270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Члены рабочей группы</a:t>
            </a:r>
          </a:p>
        </p:txBody>
      </p:sp>
      <p:sp>
        <p:nvSpPr>
          <p:cNvPr id="26" name="Подзаголовок 4"/>
          <p:cNvSpPr txBox="1">
            <a:spLocks/>
          </p:cNvSpPr>
          <p:nvPr/>
        </p:nvSpPr>
        <p:spPr>
          <a:xfrm>
            <a:off x="255219" y="5783436"/>
            <a:ext cx="1223516" cy="934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А.А. Панченко,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онсультант отдела прогнозирования социально-экономического развития</a:t>
            </a:r>
          </a:p>
        </p:txBody>
      </p:sp>
      <p:sp>
        <p:nvSpPr>
          <p:cNvPr id="27" name="Подзаголовок 4"/>
          <p:cNvSpPr txBox="1">
            <a:spLocks/>
          </p:cNvSpPr>
          <p:nvPr/>
        </p:nvSpPr>
        <p:spPr>
          <a:xfrm>
            <a:off x="2375751" y="5783436"/>
            <a:ext cx="1223516" cy="848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Н.В. Посева,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консультант отдела прогнозирования социально-экономического развития</a:t>
            </a:r>
          </a:p>
        </p:txBody>
      </p:sp>
      <p:sp>
        <p:nvSpPr>
          <p:cNvPr id="28" name="Подзаголовок 4"/>
          <p:cNvSpPr txBox="1">
            <a:spLocks/>
          </p:cNvSpPr>
          <p:nvPr/>
        </p:nvSpPr>
        <p:spPr>
          <a:xfrm>
            <a:off x="4277581" y="5807809"/>
            <a:ext cx="1223516" cy="823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А.А. Моисеева,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консультант отдела прогнозирования социально-экономического развития</a:t>
            </a:r>
          </a:p>
        </p:txBody>
      </p:sp>
      <p:sp>
        <p:nvSpPr>
          <p:cNvPr id="29" name="Подзаголовок 4"/>
          <p:cNvSpPr txBox="1">
            <a:spLocks/>
          </p:cNvSpPr>
          <p:nvPr/>
        </p:nvSpPr>
        <p:spPr>
          <a:xfrm>
            <a:off x="5851290" y="5783436"/>
            <a:ext cx="1281495" cy="848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В.А. Выглазов,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 ОГБУ «Белгородский информационный фонд»</a:t>
            </a:r>
          </a:p>
        </p:txBody>
      </p:sp>
      <p:sp>
        <p:nvSpPr>
          <p:cNvPr id="30" name="Подзаголовок 4"/>
          <p:cNvSpPr txBox="1">
            <a:spLocks/>
          </p:cNvSpPr>
          <p:nvPr/>
        </p:nvSpPr>
        <p:spPr>
          <a:xfrm>
            <a:off x="6031895" y="2526309"/>
            <a:ext cx="1580606" cy="699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С.А. Черкашина,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ачальник отдела прогнозирования социально-экономического развития</a:t>
            </a:r>
          </a:p>
        </p:txBody>
      </p:sp>
      <p:sp>
        <p:nvSpPr>
          <p:cNvPr id="31" name="Подзаголовок 4"/>
          <p:cNvSpPr txBox="1">
            <a:spLocks/>
          </p:cNvSpPr>
          <p:nvPr/>
        </p:nvSpPr>
        <p:spPr>
          <a:xfrm>
            <a:off x="2946589" y="2522572"/>
            <a:ext cx="1861464" cy="855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З.А. Астанкова,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ачальник управления стратегического планирования и конкурентной политики</a:t>
            </a:r>
          </a:p>
        </p:txBody>
      </p:sp>
      <p:sp>
        <p:nvSpPr>
          <p:cNvPr id="32" name="Подзаголовок 4"/>
          <p:cNvSpPr txBox="1">
            <a:spLocks/>
          </p:cNvSpPr>
          <p:nvPr/>
        </p:nvSpPr>
        <p:spPr>
          <a:xfrm>
            <a:off x="7307963" y="5776328"/>
            <a:ext cx="1558247" cy="823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Т.В. Бондаренко,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/>
              <a:buNone/>
              <a:defRPr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Территориального органа Федеральной службы государственной статистики по белгородской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2896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46" y="2262044"/>
            <a:ext cx="8686800" cy="4254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dirty="0" smtClean="0"/>
              <a:t>Этапы и проблемы </a:t>
            </a:r>
            <a:r>
              <a:rPr lang="ru-RU" sz="1600" dirty="0"/>
              <a:t>П</a:t>
            </a:r>
            <a:r>
              <a:rPr lang="ru-RU" sz="1600" dirty="0" smtClean="0"/>
              <a:t>РОЦЕССА</a:t>
            </a:r>
            <a:endParaRPr lang="ru-RU" sz="1600" dirty="0"/>
          </a:p>
        </p:txBody>
      </p:sp>
      <p:sp>
        <p:nvSpPr>
          <p:cNvPr id="3072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6463008"/>
            <a:ext cx="358775" cy="284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FCA97D1F-F640-4957-A03E-74F2D8CE0A19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4</a:t>
            </a:fld>
            <a:endParaRPr lang="ru-RU" altLang="ru-RU" b="1" dirty="0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571306" y="5788954"/>
            <a:ext cx="1810544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40-80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мин. </a:t>
            </a:r>
          </a:p>
        </p:txBody>
      </p:sp>
      <p:sp>
        <p:nvSpPr>
          <p:cNvPr id="71" name="Стрелка вправо 70"/>
          <p:cNvSpPr/>
          <p:nvPr/>
        </p:nvSpPr>
        <p:spPr bwMode="auto">
          <a:xfrm>
            <a:off x="2986234" y="4776788"/>
            <a:ext cx="106363" cy="25717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6" name="Прямоугольник 85"/>
          <p:cNvSpPr/>
          <p:nvPr/>
        </p:nvSpPr>
        <p:spPr bwMode="auto">
          <a:xfrm>
            <a:off x="4021992" y="5784252"/>
            <a:ext cx="1096962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51-102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мин.                </a:t>
            </a:r>
          </a:p>
        </p:txBody>
      </p:sp>
      <p:sp>
        <p:nvSpPr>
          <p:cNvPr id="121" name="Прямоугольник 120"/>
          <p:cNvSpPr/>
          <p:nvPr/>
        </p:nvSpPr>
        <p:spPr bwMode="auto">
          <a:xfrm>
            <a:off x="6788351" y="5773873"/>
            <a:ext cx="1675081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5292-6468 мин. 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36208" y="1119661"/>
            <a:ext cx="5564158" cy="83099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«Организация поиска актуальной статистической информации о социально-экономическом развитии Белгородской области»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 bwMode="auto">
          <a:xfrm>
            <a:off x="6678987" y="4891382"/>
            <a:ext cx="106363" cy="25717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 bwMode="auto">
          <a:xfrm>
            <a:off x="6048176" y="4753169"/>
            <a:ext cx="106363" cy="25717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979381" y="6346978"/>
            <a:ext cx="7199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ВПП (время протекания процесса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 5383-6650 мин. в месяц (89 ч. 43 мин. – 110 ч. 50 мин.)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260116" y="4124134"/>
            <a:ext cx="2704372" cy="1562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 bwMode="auto">
          <a:xfrm>
            <a:off x="6231864" y="4110104"/>
            <a:ext cx="2704371" cy="161582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Специалисты отдела осуществляют поиск статистической информации </a:t>
            </a:r>
          </a:p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 печатных  изданиях и включение статистических показателей социально-экономического развития </a:t>
            </a:r>
          </a:p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формируемые прогнозы социально-экономического развития области, мониторинги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аналитические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информации, доклады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218287" y="4124135"/>
            <a:ext cx="2704372" cy="1562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87797" y="4136775"/>
            <a:ext cx="2704372" cy="1562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3509069" y="4155074"/>
            <a:ext cx="2122807" cy="15258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 отдела осуществляет организацию хранения печатных статистических изданий о социально-экономическом развитии Белгородской области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457200" y="4166836"/>
            <a:ext cx="2122807" cy="151978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 отдела регистрирует на бумажном носителе поступающие статистические издания о социально-экономическом развитии Белгородской области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Левая фигурная скобка 96"/>
          <p:cNvSpPr/>
          <p:nvPr/>
        </p:nvSpPr>
        <p:spPr>
          <a:xfrm rot="16200000">
            <a:off x="4403471" y="1756783"/>
            <a:ext cx="351698" cy="8770341"/>
          </a:xfrm>
          <a:prstGeom prst="leftBrace">
            <a:avLst>
              <a:gd name="adj1" fmla="val 51459"/>
              <a:gd name="adj2" fmla="val 50000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" y="2929924"/>
            <a:ext cx="517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66" y="2938965"/>
            <a:ext cx="517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39" y="3253067"/>
            <a:ext cx="517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31" y="2339931"/>
            <a:ext cx="517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05" y="1531918"/>
            <a:ext cx="517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Прямоугольник 106"/>
          <p:cNvSpPr/>
          <p:nvPr/>
        </p:nvSpPr>
        <p:spPr bwMode="auto">
          <a:xfrm>
            <a:off x="595333" y="3794745"/>
            <a:ext cx="1810544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3700454" y="3787091"/>
            <a:ext cx="1810544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 bwMode="auto">
          <a:xfrm>
            <a:off x="6735691" y="3785135"/>
            <a:ext cx="1810544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этап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569049" y="2829281"/>
            <a:ext cx="2172817" cy="93871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Потери времени</a:t>
            </a:r>
          </a:p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регистрации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бумажном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носителе поступающих </a:t>
            </a:r>
          </a:p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статистических изданий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Номер слайда 3"/>
          <p:cNvSpPr txBox="1">
            <a:spLocks/>
          </p:cNvSpPr>
          <p:nvPr/>
        </p:nvSpPr>
        <p:spPr bwMode="auto">
          <a:xfrm>
            <a:off x="464493" y="3012890"/>
            <a:ext cx="347662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1100" dirty="0" smtClean="0">
                <a:solidFill>
                  <a:srgbClr val="C00000"/>
                </a:solidFill>
                <a:latin typeface="Franklin Gothic Book" pitchFamily="34" charset="0"/>
              </a:rPr>
              <a:t>1</a:t>
            </a:r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3462792" y="2901806"/>
            <a:ext cx="2169084" cy="7694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Потери времени при организации хранения печатных статистических изданий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 bwMode="auto">
          <a:xfrm>
            <a:off x="6678987" y="1436523"/>
            <a:ext cx="2409648" cy="60016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Потери времени при поиске статистической информации </a:t>
            </a:r>
          </a:p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печатных изданиях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 bwMode="auto">
          <a:xfrm>
            <a:off x="6571581" y="2159899"/>
            <a:ext cx="2572419" cy="7694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Отсутствие регламента (навигатора) поиска статистических показателей социально-экономического развития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 bwMode="auto">
          <a:xfrm>
            <a:off x="6735692" y="3129396"/>
            <a:ext cx="2200544" cy="60016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Недостаточный уровень развития компетенции поиска статистической информации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Номер слайда 3"/>
          <p:cNvSpPr txBox="1">
            <a:spLocks/>
          </p:cNvSpPr>
          <p:nvPr/>
        </p:nvSpPr>
        <p:spPr bwMode="auto">
          <a:xfrm>
            <a:off x="3161407" y="3000777"/>
            <a:ext cx="347662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1100" dirty="0" smtClean="0">
                <a:solidFill>
                  <a:srgbClr val="C00000"/>
                </a:solidFill>
                <a:latin typeface="Franklin Gothic Book" pitchFamily="34" charset="0"/>
              </a:rPr>
              <a:t>2</a:t>
            </a:r>
          </a:p>
        </p:txBody>
      </p:sp>
      <p:sp>
        <p:nvSpPr>
          <p:cNvPr id="119" name="Номер слайда 3"/>
          <p:cNvSpPr txBox="1">
            <a:spLocks/>
          </p:cNvSpPr>
          <p:nvPr/>
        </p:nvSpPr>
        <p:spPr bwMode="auto">
          <a:xfrm>
            <a:off x="6219900" y="1593730"/>
            <a:ext cx="347662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1100" dirty="0" smtClean="0">
                <a:solidFill>
                  <a:srgbClr val="C00000"/>
                </a:solidFill>
                <a:latin typeface="Franklin Gothic Book" pitchFamily="34" charset="0"/>
              </a:rPr>
              <a:t>3</a:t>
            </a:r>
          </a:p>
        </p:txBody>
      </p:sp>
      <p:sp>
        <p:nvSpPr>
          <p:cNvPr id="122" name="Номер слайда 3"/>
          <p:cNvSpPr txBox="1">
            <a:spLocks/>
          </p:cNvSpPr>
          <p:nvPr/>
        </p:nvSpPr>
        <p:spPr bwMode="auto">
          <a:xfrm>
            <a:off x="6216237" y="2401744"/>
            <a:ext cx="347662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1100" dirty="0" smtClean="0">
                <a:solidFill>
                  <a:srgbClr val="C00000"/>
                </a:solidFill>
                <a:latin typeface="Franklin Gothic Book" pitchFamily="34" charset="0"/>
              </a:rPr>
              <a:t>4</a:t>
            </a:r>
          </a:p>
        </p:txBody>
      </p:sp>
      <p:sp>
        <p:nvSpPr>
          <p:cNvPr id="124" name="Номер слайда 3"/>
          <p:cNvSpPr txBox="1">
            <a:spLocks/>
          </p:cNvSpPr>
          <p:nvPr/>
        </p:nvSpPr>
        <p:spPr bwMode="auto">
          <a:xfrm>
            <a:off x="6253470" y="3298640"/>
            <a:ext cx="347662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1100" dirty="0" smtClean="0">
                <a:solidFill>
                  <a:srgbClr val="C00000"/>
                </a:solidFill>
                <a:latin typeface="Franklin Gothic Book" pitchFamily="34" charset="0"/>
              </a:rPr>
              <a:t>5</a:t>
            </a: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5596377" y="5443161"/>
            <a:ext cx="257760" cy="19242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8648009" y="5443161"/>
            <a:ext cx="257760" cy="19242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2580007" y="5443161"/>
            <a:ext cx="257760" cy="19242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149846" y="429746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КАРТА ТЕКУЩЕГО СОСТОЯНИЯ ПРОЦЕССА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92740" y="4535662"/>
            <a:ext cx="1448802" cy="10772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прогноз </a:t>
            </a: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социально-экономического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 для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представления </a:t>
            </a:r>
          </a:p>
          <a:p>
            <a:pPr algn="ctr" eaLnBrk="1" hangingPunct="1">
              <a:defRPr/>
            </a:pP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Минэкономразвития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России </a:t>
            </a:r>
          </a:p>
          <a:p>
            <a:pPr algn="ctr" eaLnBrk="1" hangingPunct="1">
              <a:defRPr/>
            </a:pP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92740" y="5998249"/>
            <a:ext cx="1448802" cy="29051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1656-2024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100685" y="4606003"/>
            <a:ext cx="1448802" cy="9541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мониторинг </a:t>
            </a: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социально-экономического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развития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представления </a:t>
            </a: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Минэкономразвития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России 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830424" y="6004884"/>
            <a:ext cx="1453282" cy="29051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216-264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864770" y="4324042"/>
            <a:ext cx="1421548" cy="15696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мониторинг </a:t>
            </a:r>
          </a:p>
          <a:p>
            <a:pPr algn="ctr" eaLnBrk="1" hangingPunct="1">
              <a:defRPr/>
            </a:pP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хода исполнения Указов Президента Российской Федерации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мая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2012 года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№№ 596, 597 для представления в Администрацию Губернатора области и размещения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сайте департамента экономического развития области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00685" y="5982213"/>
            <a:ext cx="1448802" cy="29051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720-880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мин.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614372" y="4200464"/>
            <a:ext cx="1484645" cy="169277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аналитические информации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экономическом и социальном развитии области для руководства департамента экономического развития области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размещения на официальных сайтах Губернатора и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Правитель-</a:t>
            </a:r>
            <a:r>
              <a:rPr lang="ru-RU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ства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области, </a:t>
            </a:r>
            <a:r>
              <a:rPr lang="ru-RU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департа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-мента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экономического развития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650216" y="6000157"/>
            <a:ext cx="1448802" cy="29051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1080-1320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мин.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395401" y="4570263"/>
            <a:ext cx="1448802" cy="10772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аналитические информации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запросам федеральных и региональных органов исполнительной власти,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других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организаций, доклады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421333" y="6004334"/>
            <a:ext cx="1422870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1620-1980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39688" y="1058164"/>
            <a:ext cx="4475539" cy="65778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200" dirty="0" smtClean="0">
                <a:solidFill>
                  <a:srgbClr val="0070C0"/>
                </a:solidFill>
              </a:rPr>
              <a:t>«Организация поиска актуальной статистической информации о социально-экономическом развитии Белгородской области»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3505527"/>
            <a:ext cx="7089662" cy="42067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Специалисты отдела осуществляют поиск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статистической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информации в 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печатных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изданиях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включение </a:t>
            </a: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статистических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показателей социально-экономического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развития в формируемые: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622834" y="3904843"/>
            <a:ext cx="1431880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180 показателей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92740" y="3902818"/>
            <a:ext cx="1448802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276 показателей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100685" y="3900392"/>
            <a:ext cx="1448802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120 показателей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854920" y="3902819"/>
            <a:ext cx="1421548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36 показателей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395401" y="3920109"/>
            <a:ext cx="1448802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270 показателей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32644" y="2071795"/>
            <a:ext cx="4542556" cy="1184940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III </a:t>
            </a:r>
            <a:r>
              <a:rPr lang="ru-RU" sz="1600" dirty="0" smtClean="0">
                <a:solidFill>
                  <a:schemeClr val="tx1"/>
                </a:solidFill>
              </a:rPr>
              <a:t>Этап </a:t>
            </a:r>
            <a:r>
              <a:rPr lang="ru-RU" sz="1100" dirty="0" smtClean="0">
                <a:solidFill>
                  <a:schemeClr val="tx1"/>
                </a:solidFill>
              </a:rPr>
              <a:t>«Специалисты отдела осуществляют 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Поиск </a:t>
            </a: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статистической информации 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в печатных  </a:t>
            </a: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изданиях и включение статистических показателей социально-экономического развития 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в </a:t>
            </a: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формируемые прогнозы социально-экономического развития области, мониторинги, аналитические информации, 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доклады»</a:t>
            </a:r>
            <a:endParaRPr lang="ru-RU" sz="11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2648" y="1253820"/>
            <a:ext cx="3579983" cy="55399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ПОДПРОЦЕСС: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Поиск статистического показателя 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социально-экономического развития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(по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каждому отдельному показателю)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390306" y="1828186"/>
            <a:ext cx="1126428" cy="114137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 отдела осуществляет поиск  </a:t>
            </a:r>
            <a:r>
              <a:rPr lang="ru-RU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статисти-ческого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показателя социально-экономического развития в печатном </a:t>
            </a: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издании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7700726" y="1838448"/>
            <a:ext cx="1136255" cy="10801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 отдела включает статистические показатели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формируемые прогнозы, </a:t>
            </a:r>
            <a:r>
              <a:rPr lang="ru-RU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монито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-ринги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аналитичес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-кие информации,</a:t>
            </a: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доклады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111011" y="1784207"/>
            <a:ext cx="1041939" cy="11270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 отдела осуществляет поиск </a:t>
            </a:r>
          </a:p>
          <a:p>
            <a:pPr algn="ctr" eaLnBrk="1" hangingPunct="1">
              <a:defRPr/>
            </a:pP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печатного статистического издания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 bwMode="auto">
          <a:xfrm>
            <a:off x="7594363" y="2254865"/>
            <a:ext cx="106363" cy="25717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 bwMode="auto">
          <a:xfrm>
            <a:off x="6251332" y="2278863"/>
            <a:ext cx="106363" cy="25717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395401" y="4186802"/>
            <a:ext cx="1448802" cy="17954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633294" y="4177391"/>
            <a:ext cx="1448802" cy="18158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91206" y="4175855"/>
            <a:ext cx="1450335" cy="181588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00685" y="4174377"/>
            <a:ext cx="1448802" cy="181736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854920" y="4177391"/>
            <a:ext cx="1448802" cy="182694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92740" y="3401410"/>
            <a:ext cx="4569436" cy="0"/>
          </a:xfrm>
          <a:prstGeom prst="line">
            <a:avLst/>
          </a:prstGeom>
          <a:ln w="25400" cap="flat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860026" y="1242425"/>
            <a:ext cx="2150" cy="2158985"/>
          </a:xfrm>
          <a:prstGeom prst="line">
            <a:avLst/>
          </a:prstGeom>
          <a:ln w="25400" cap="flat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860026" y="1242425"/>
            <a:ext cx="4108604" cy="0"/>
          </a:xfrm>
          <a:prstGeom prst="line">
            <a:avLst/>
          </a:prstGeom>
          <a:ln w="25400" cap="flat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8964492" y="1253157"/>
            <a:ext cx="1" cy="4890349"/>
          </a:xfrm>
          <a:prstGeom prst="line">
            <a:avLst/>
          </a:prstGeom>
          <a:ln w="25400" cap="flat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760799" y="1807819"/>
            <a:ext cx="1040303" cy="12216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440463" y="1807821"/>
            <a:ext cx="1040303" cy="12216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12648" y="1807820"/>
            <a:ext cx="1040303" cy="122167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192000" y="3394473"/>
            <a:ext cx="2150" cy="2749033"/>
          </a:xfrm>
          <a:prstGeom prst="line">
            <a:avLst/>
          </a:prstGeom>
          <a:ln w="25400" cap="flat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Левая фигурная скобка 40"/>
          <p:cNvSpPr/>
          <p:nvPr/>
        </p:nvSpPr>
        <p:spPr>
          <a:xfrm rot="16200000">
            <a:off x="6817534" y="1439754"/>
            <a:ext cx="291556" cy="3675589"/>
          </a:xfrm>
          <a:prstGeom prst="leftBrace">
            <a:avLst>
              <a:gd name="adj1" fmla="val 51459"/>
              <a:gd name="adj2" fmla="val 50000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188513" y="3027633"/>
            <a:ext cx="921439" cy="2889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230- 260 </a:t>
            </a:r>
            <a:r>
              <a:rPr lang="ru-RU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сек.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508055" y="3029491"/>
            <a:ext cx="921439" cy="2921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0-60 </a:t>
            </a:r>
            <a:r>
              <a:rPr lang="ru-RU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сек.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7808133" y="3022730"/>
            <a:ext cx="921440" cy="290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90- </a:t>
            </a:r>
            <a:r>
              <a:rPr lang="ru-RU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120 сек.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5807480" y="3282809"/>
            <a:ext cx="2292081" cy="3875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360-440 сек. (6 мин. – 7 мин. 20 сек.)</a:t>
            </a:r>
            <a:endParaRPr lang="ru-RU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решение 45"/>
          <p:cNvSpPr/>
          <p:nvPr/>
        </p:nvSpPr>
        <p:spPr>
          <a:xfrm rot="16200000">
            <a:off x="1764000" y="4932000"/>
            <a:ext cx="325660" cy="137881"/>
          </a:xfrm>
          <a:prstGeom prst="flowChartDecisi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решение 46"/>
          <p:cNvSpPr/>
          <p:nvPr/>
        </p:nvSpPr>
        <p:spPr>
          <a:xfrm rot="16200000">
            <a:off x="3528000" y="4938657"/>
            <a:ext cx="325660" cy="137881"/>
          </a:xfrm>
          <a:prstGeom prst="flowChartDecisi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решение 47"/>
          <p:cNvSpPr/>
          <p:nvPr/>
        </p:nvSpPr>
        <p:spPr>
          <a:xfrm rot="16200000">
            <a:off x="5292000" y="4938658"/>
            <a:ext cx="325660" cy="137881"/>
          </a:xfrm>
          <a:prstGeom prst="flowChartDecisi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решение 48"/>
          <p:cNvSpPr/>
          <p:nvPr/>
        </p:nvSpPr>
        <p:spPr>
          <a:xfrm rot="16200000">
            <a:off x="7071420" y="4938657"/>
            <a:ext cx="325660" cy="137881"/>
          </a:xfrm>
          <a:prstGeom prst="flowChartDecisi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3258000" y="5832000"/>
            <a:ext cx="257760" cy="13469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1435160" y="5813770"/>
            <a:ext cx="257760" cy="13469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5006571" y="5835312"/>
            <a:ext cx="257760" cy="13469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6796954" y="5826353"/>
            <a:ext cx="257760" cy="13469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8563751" y="5813770"/>
            <a:ext cx="257760" cy="13469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700" dirty="0" smtClean="0"/>
              <a:t>нет</a:t>
            </a:r>
            <a:endParaRPr lang="ru-RU" sz="700" dirty="0"/>
          </a:p>
        </p:txBody>
      </p:sp>
      <p:sp>
        <p:nvSpPr>
          <p:cNvPr id="55" name="Скругленный прямоугольник 54"/>
          <p:cNvSpPr>
            <a:spLocks/>
          </p:cNvSpPr>
          <p:nvPr/>
        </p:nvSpPr>
        <p:spPr bwMode="auto">
          <a:xfrm>
            <a:off x="5895617" y="2885552"/>
            <a:ext cx="221132" cy="11555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500" dirty="0" smtClean="0"/>
              <a:t>нет</a:t>
            </a:r>
            <a:endParaRPr lang="ru-RU" sz="500" dirty="0"/>
          </a:p>
        </p:txBody>
      </p:sp>
      <p:sp>
        <p:nvSpPr>
          <p:cNvPr id="56" name="Скругленный прямоугольник 55"/>
          <p:cNvSpPr>
            <a:spLocks/>
          </p:cNvSpPr>
          <p:nvPr/>
        </p:nvSpPr>
        <p:spPr bwMode="auto">
          <a:xfrm>
            <a:off x="7226292" y="2880845"/>
            <a:ext cx="221132" cy="11555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500" dirty="0" smtClean="0"/>
              <a:t>нет</a:t>
            </a:r>
            <a:endParaRPr lang="ru-RU" sz="500" dirty="0"/>
          </a:p>
        </p:txBody>
      </p:sp>
      <p:sp>
        <p:nvSpPr>
          <p:cNvPr id="57" name="Скругленный прямоугольник 56"/>
          <p:cNvSpPr>
            <a:spLocks/>
          </p:cNvSpPr>
          <p:nvPr/>
        </p:nvSpPr>
        <p:spPr bwMode="auto">
          <a:xfrm>
            <a:off x="8554768" y="2880845"/>
            <a:ext cx="221132" cy="115558"/>
          </a:xfrm>
          <a:prstGeom prst="roundRect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ru-RU" sz="500" dirty="0" smtClean="0"/>
              <a:t>нет</a:t>
            </a:r>
            <a:endParaRPr lang="ru-RU" sz="500" dirty="0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57200" y="344331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КАРТА ТЕКУЩЕГО СОСТОЯНИЯ ПРОЦЕССА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01238" y="6612554"/>
            <a:ext cx="307825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194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25926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КАРТА ТЕКУЩЕГО СОСТОЯНИЯ ПРОЦЕССА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01238" y="6535554"/>
            <a:ext cx="307825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t="10538" r="1613" b="5375"/>
          <a:stretch/>
        </p:blipFill>
        <p:spPr bwMode="auto">
          <a:xfrm>
            <a:off x="307276" y="703050"/>
            <a:ext cx="8529448" cy="547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3807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ПИРАМИДА ПРОБЛЕМ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01238" y="6535554"/>
            <a:ext cx="307825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7</a:t>
            </a:r>
          </a:p>
        </p:txBody>
      </p:sp>
      <p:pic>
        <p:nvPicPr>
          <p:cNvPr id="6" name="Рисунок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-32535"/>
            <a:ext cx="5274826" cy="5949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733302" y="390600"/>
            <a:ext cx="8121848" cy="3385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Все 5 выявленных проблем будут решены по итогам реализации проекта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ятно 2 1"/>
          <p:cNvSpPr/>
          <p:nvPr/>
        </p:nvSpPr>
        <p:spPr>
          <a:xfrm>
            <a:off x="769487" y="1011903"/>
            <a:ext cx="2438840" cy="1819431"/>
          </a:xfrm>
          <a:prstGeom prst="irregularSeal2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Потери времени при регистрации на бумажном носителе поступающих статистических данных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но 2 8"/>
          <p:cNvSpPr/>
          <p:nvPr/>
        </p:nvSpPr>
        <p:spPr>
          <a:xfrm>
            <a:off x="5957398" y="1281712"/>
            <a:ext cx="2438840" cy="1819431"/>
          </a:xfrm>
          <a:prstGeom prst="irregularSeal2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Потери времени при организации хранения печатных статистических изданий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но 2 10"/>
          <p:cNvSpPr/>
          <p:nvPr/>
        </p:nvSpPr>
        <p:spPr>
          <a:xfrm>
            <a:off x="291405" y="2838502"/>
            <a:ext cx="2609097" cy="1748336"/>
          </a:xfrm>
          <a:prstGeom prst="irregularSeal2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Потери времени при поиске статистической информации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6198881" y="3031183"/>
            <a:ext cx="2816837" cy="1902332"/>
          </a:xfrm>
          <a:prstGeom prst="irregularSeal2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регламента (навигатора) поиска статистических показателей социально-экономического развития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ятно 2 12"/>
          <p:cNvSpPr/>
          <p:nvPr/>
        </p:nvSpPr>
        <p:spPr>
          <a:xfrm>
            <a:off x="2359032" y="4933515"/>
            <a:ext cx="2701491" cy="1924485"/>
          </a:xfrm>
          <a:prstGeom prst="irregularSeal2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Недостаточный уровень развития компетенции поиска статистической информации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1178199" y="2242404"/>
            <a:ext cx="307825" cy="2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1</a:t>
            </a:r>
            <a:endParaRPr lang="ru-RU" altLang="ru-RU" sz="1400" dirty="0"/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6346790" y="2491825"/>
            <a:ext cx="307825" cy="2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2</a:t>
            </a: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 bwMode="auto">
          <a:xfrm>
            <a:off x="870374" y="3964301"/>
            <a:ext cx="307825" cy="2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3</a:t>
            </a:r>
            <a:endParaRPr lang="ru-RU" altLang="ru-RU" sz="1400" dirty="0"/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 bwMode="auto">
          <a:xfrm>
            <a:off x="6709169" y="4350187"/>
            <a:ext cx="307825" cy="2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4</a:t>
            </a:r>
            <a:endParaRPr lang="ru-RU" altLang="ru-RU" sz="1400" dirty="0"/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 bwMode="auto">
          <a:xfrm>
            <a:off x="2900502" y="6234107"/>
            <a:ext cx="307825" cy="2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18431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АНАЛИЗ ПРОБЛЕМ ПРОЦЕССА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01238" y="6535554"/>
            <a:ext cx="307825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144187"/>
            <a:ext cx="9129713" cy="45696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9285"/>
            <a:ext cx="9144000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25926"/>
            <a:ext cx="8686800" cy="482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УГОЛОК РЕШЕННЫХ ПРОБЛЕМ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01238" y="6535554"/>
            <a:ext cx="307825" cy="24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3" y="661318"/>
            <a:ext cx="7998594" cy="599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1834</TotalTime>
  <Words>1877</Words>
  <Application>Microsoft Office PowerPoint</Application>
  <PresentationFormat>Экран (4:3)</PresentationFormat>
  <Paragraphs>322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</vt:lpstr>
      <vt:lpstr>Wingdings 2</vt:lpstr>
      <vt:lpstr>Тема Office</vt:lpstr>
      <vt:lpstr>КЕЙС ПРОЕКТА  «Совершенствование процесса поиска актуальной статистической информации о социально-экономическом развитии Белгородской области»</vt:lpstr>
      <vt:lpstr>Презентация PowerPoint</vt:lpstr>
      <vt:lpstr>Презентация PowerPoint</vt:lpstr>
      <vt:lpstr>Этапы и проблемы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целевого состояния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ПРОЕКТА  «Совершенствование процесса поиска актуальной статистической информации о социально-экономическом развитии Белгородской области»</dc:title>
  <dc:creator>Панченко Андрей Анатольевич</dc:creator>
  <cp:lastModifiedBy>7-226-1</cp:lastModifiedBy>
  <cp:revision>117</cp:revision>
  <cp:lastPrinted>2019-05-24T09:45:13Z</cp:lastPrinted>
  <dcterms:created xsi:type="dcterms:W3CDTF">2019-02-04T14:19:16Z</dcterms:created>
  <dcterms:modified xsi:type="dcterms:W3CDTF">2020-10-15T11:06:49Z</dcterms:modified>
</cp:coreProperties>
</file>