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60" r:id="rId3"/>
    <p:sldId id="262" r:id="rId4"/>
    <p:sldId id="276" r:id="rId5"/>
    <p:sldId id="278" r:id="rId6"/>
    <p:sldId id="280" r:id="rId7"/>
    <p:sldId id="281" r:id="rId8"/>
    <p:sldId id="269" r:id="rId9"/>
    <p:sldId id="282" r:id="rId10"/>
    <p:sldId id="283" r:id="rId11"/>
    <p:sldId id="284" r:id="rId12"/>
    <p:sldId id="275" r:id="rId13"/>
    <p:sldId id="285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958D3-495A-477F-8984-9117DDA10FA8}" type="doc">
      <dgm:prSet loTypeId="urn:microsoft.com/office/officeart/2005/8/layout/hProcess9" loCatId="process" qsTypeId="urn:microsoft.com/office/officeart/2005/8/quickstyle/simple4" qsCatId="simple" csTypeId="urn:microsoft.com/office/officeart/2005/8/colors/accent2_1" csCatId="accent2" phldr="1"/>
      <dgm:spPr/>
    </dgm:pt>
    <dgm:pt modelId="{2D570B4B-DC83-4661-9745-9964FC0F735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Время протекания процесса (ВПП)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FB0304-0691-4208-BEDB-4696D0BD41C8}" type="parTrans" cxnId="{833AB0CC-3145-4C2A-B9F7-0139FF7D7855}">
      <dgm:prSet/>
      <dgm:spPr/>
      <dgm:t>
        <a:bodyPr/>
        <a:lstStyle/>
        <a:p>
          <a:endParaRPr lang="ru-RU"/>
        </a:p>
      </dgm:t>
    </dgm:pt>
    <dgm:pt modelId="{3594CD1D-921A-442A-A10C-F3A627F23F99}" type="sibTrans" cxnId="{833AB0CC-3145-4C2A-B9F7-0139FF7D7855}">
      <dgm:prSet/>
      <dgm:spPr/>
      <dgm:t>
        <a:bodyPr/>
        <a:lstStyle/>
        <a:p>
          <a:endParaRPr lang="ru-RU"/>
        </a:p>
      </dgm:t>
    </dgm:pt>
    <dgm:pt modelId="{2FD52F3B-4538-4734-BD72-0A8765206008}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2360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минут 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 дня 7 часов 20 минут)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FC8AC-D882-47F1-ADEA-D947D1ED1216}" type="parTrans" cxnId="{C264DA4D-3BEB-4512-A422-302E196CFE5D}">
      <dgm:prSet/>
      <dgm:spPr/>
      <dgm:t>
        <a:bodyPr/>
        <a:lstStyle/>
        <a:p>
          <a:endParaRPr lang="ru-RU"/>
        </a:p>
      </dgm:t>
    </dgm:pt>
    <dgm:pt modelId="{D4A90C00-688C-4AC4-B75B-F215E1342CD0}" type="sibTrans" cxnId="{C264DA4D-3BEB-4512-A422-302E196CFE5D}">
      <dgm:prSet/>
      <dgm:spPr/>
      <dgm:t>
        <a:bodyPr/>
        <a:lstStyle/>
        <a:p>
          <a:endParaRPr lang="ru-RU"/>
        </a:p>
      </dgm:t>
    </dgm:pt>
    <dgm:pt modelId="{BB13D5D3-0FA4-495C-A5DB-77F58AC91A43}">
      <dgm:prSet phldrT="[Текст]"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4440 минут</a:t>
          </a:r>
        </a:p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(9 дней 2 часа)</a:t>
          </a:r>
          <a:r>
            <a: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950BC7-68A9-4198-B9BE-E8D9FCA88716}" type="parTrans" cxnId="{D1EE000D-9C5A-465C-83A0-B80BC7C1ECFF}">
      <dgm:prSet/>
      <dgm:spPr/>
      <dgm:t>
        <a:bodyPr/>
        <a:lstStyle/>
        <a:p>
          <a:endParaRPr lang="ru-RU"/>
        </a:p>
      </dgm:t>
    </dgm:pt>
    <dgm:pt modelId="{85D75A91-F821-4FF2-86A4-EEA176F635E1}" type="sibTrans" cxnId="{D1EE000D-9C5A-465C-83A0-B80BC7C1ECFF}">
      <dgm:prSet/>
      <dgm:spPr/>
      <dgm:t>
        <a:bodyPr/>
        <a:lstStyle/>
        <a:p>
          <a:endParaRPr lang="ru-RU"/>
        </a:p>
      </dgm:t>
    </dgm:pt>
    <dgm:pt modelId="{F768A153-989E-4FB5-9F76-835131EAAE16}" type="pres">
      <dgm:prSet presAssocID="{616958D3-495A-477F-8984-9117DDA10FA8}" presName="CompostProcess" presStyleCnt="0">
        <dgm:presLayoutVars>
          <dgm:dir/>
          <dgm:resizeHandles val="exact"/>
        </dgm:presLayoutVars>
      </dgm:prSet>
      <dgm:spPr/>
    </dgm:pt>
    <dgm:pt modelId="{B632B48F-2314-44EB-A2F3-FA380F528820}" type="pres">
      <dgm:prSet presAssocID="{616958D3-495A-477F-8984-9117DDA10FA8}" presName="arrow" presStyleLbl="bgShp" presStyleIdx="0" presStyleCnt="1"/>
      <dgm:spPr/>
    </dgm:pt>
    <dgm:pt modelId="{329C2B86-83D2-4AE0-A5BA-6624E47E4751}" type="pres">
      <dgm:prSet presAssocID="{616958D3-495A-477F-8984-9117DDA10FA8}" presName="linearProcess" presStyleCnt="0"/>
      <dgm:spPr/>
    </dgm:pt>
    <dgm:pt modelId="{E7E005D1-0DE7-4C52-BB76-C8FB97213674}" type="pres">
      <dgm:prSet presAssocID="{2D570B4B-DC83-4661-9745-9964FC0F735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13740E-776C-4B05-BF5A-FDFEAEE3A7F5}" type="pres">
      <dgm:prSet presAssocID="{3594CD1D-921A-442A-A10C-F3A627F23F99}" presName="sibTrans" presStyleCnt="0"/>
      <dgm:spPr/>
    </dgm:pt>
    <dgm:pt modelId="{0B0664F2-510C-4A61-8733-C710E5651FF0}" type="pres">
      <dgm:prSet presAssocID="{2FD52F3B-4538-4734-BD72-0A876520600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F488FE-B613-43B1-97A1-96D8B6AF7991}" type="pres">
      <dgm:prSet presAssocID="{D4A90C00-688C-4AC4-B75B-F215E1342CD0}" presName="sibTrans" presStyleCnt="0"/>
      <dgm:spPr/>
    </dgm:pt>
    <dgm:pt modelId="{AC272ABB-0A4E-4466-B258-242DF39D9210}" type="pres">
      <dgm:prSet presAssocID="{BB13D5D3-0FA4-495C-A5DB-77F58AC91A4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7AA168-B5EC-43E5-A356-217ACBF3DDD2}" type="presOf" srcId="{2D570B4B-DC83-4661-9745-9964FC0F7352}" destId="{E7E005D1-0DE7-4C52-BB76-C8FB97213674}" srcOrd="0" destOrd="0" presId="urn:microsoft.com/office/officeart/2005/8/layout/hProcess9"/>
    <dgm:cxn modelId="{833AB0CC-3145-4C2A-B9F7-0139FF7D7855}" srcId="{616958D3-495A-477F-8984-9117DDA10FA8}" destId="{2D570B4B-DC83-4661-9745-9964FC0F7352}" srcOrd="0" destOrd="0" parTransId="{44FB0304-0691-4208-BEDB-4696D0BD41C8}" sibTransId="{3594CD1D-921A-442A-A10C-F3A627F23F99}"/>
    <dgm:cxn modelId="{C264DA4D-3BEB-4512-A422-302E196CFE5D}" srcId="{616958D3-495A-477F-8984-9117DDA10FA8}" destId="{2FD52F3B-4538-4734-BD72-0A8765206008}" srcOrd="1" destOrd="0" parTransId="{D7EFC8AC-D882-47F1-ADEA-D947D1ED1216}" sibTransId="{D4A90C00-688C-4AC4-B75B-F215E1342CD0}"/>
    <dgm:cxn modelId="{8B853BEA-FF67-48D8-B6D9-0940B0CDBA19}" type="presOf" srcId="{2FD52F3B-4538-4734-BD72-0A8765206008}" destId="{0B0664F2-510C-4A61-8733-C710E5651FF0}" srcOrd="0" destOrd="0" presId="urn:microsoft.com/office/officeart/2005/8/layout/hProcess9"/>
    <dgm:cxn modelId="{23A47FAB-CC51-4683-A2A3-F5BEBD8F19C1}" type="presOf" srcId="{616958D3-495A-477F-8984-9117DDA10FA8}" destId="{F768A153-989E-4FB5-9F76-835131EAAE16}" srcOrd="0" destOrd="0" presId="urn:microsoft.com/office/officeart/2005/8/layout/hProcess9"/>
    <dgm:cxn modelId="{2D65C923-9865-4DDB-8284-260776FED7A3}" type="presOf" srcId="{BB13D5D3-0FA4-495C-A5DB-77F58AC91A43}" destId="{AC272ABB-0A4E-4466-B258-242DF39D9210}" srcOrd="0" destOrd="0" presId="urn:microsoft.com/office/officeart/2005/8/layout/hProcess9"/>
    <dgm:cxn modelId="{D1EE000D-9C5A-465C-83A0-B80BC7C1ECFF}" srcId="{616958D3-495A-477F-8984-9117DDA10FA8}" destId="{BB13D5D3-0FA4-495C-A5DB-77F58AC91A43}" srcOrd="2" destOrd="0" parTransId="{8D950BC7-68A9-4198-B9BE-E8D9FCA88716}" sibTransId="{85D75A91-F821-4FF2-86A4-EEA176F635E1}"/>
    <dgm:cxn modelId="{2502851B-6123-4A83-BD36-AFBD5BC7DA4B}" type="presParOf" srcId="{F768A153-989E-4FB5-9F76-835131EAAE16}" destId="{B632B48F-2314-44EB-A2F3-FA380F528820}" srcOrd="0" destOrd="0" presId="urn:microsoft.com/office/officeart/2005/8/layout/hProcess9"/>
    <dgm:cxn modelId="{3272405D-1B49-4E82-8247-70D2B2F3EE1A}" type="presParOf" srcId="{F768A153-989E-4FB5-9F76-835131EAAE16}" destId="{329C2B86-83D2-4AE0-A5BA-6624E47E4751}" srcOrd="1" destOrd="0" presId="urn:microsoft.com/office/officeart/2005/8/layout/hProcess9"/>
    <dgm:cxn modelId="{45C0D0F0-BA56-4777-A715-F9C15B0B7918}" type="presParOf" srcId="{329C2B86-83D2-4AE0-A5BA-6624E47E4751}" destId="{E7E005D1-0DE7-4C52-BB76-C8FB97213674}" srcOrd="0" destOrd="0" presId="urn:microsoft.com/office/officeart/2005/8/layout/hProcess9"/>
    <dgm:cxn modelId="{B6CEA2FA-6CA3-4C56-BBC5-0868E5393329}" type="presParOf" srcId="{329C2B86-83D2-4AE0-A5BA-6624E47E4751}" destId="{4713740E-776C-4B05-BF5A-FDFEAEE3A7F5}" srcOrd="1" destOrd="0" presId="urn:microsoft.com/office/officeart/2005/8/layout/hProcess9"/>
    <dgm:cxn modelId="{9D123F93-0C71-4A35-9889-2230C0121F04}" type="presParOf" srcId="{329C2B86-83D2-4AE0-A5BA-6624E47E4751}" destId="{0B0664F2-510C-4A61-8733-C710E5651FF0}" srcOrd="2" destOrd="0" presId="urn:microsoft.com/office/officeart/2005/8/layout/hProcess9"/>
    <dgm:cxn modelId="{9A981F9B-4D18-4A1F-942A-8089F3F69835}" type="presParOf" srcId="{329C2B86-83D2-4AE0-A5BA-6624E47E4751}" destId="{CCF488FE-B613-43B1-97A1-96D8B6AF7991}" srcOrd="3" destOrd="0" presId="urn:microsoft.com/office/officeart/2005/8/layout/hProcess9"/>
    <dgm:cxn modelId="{EA430CA1-0B60-4E24-AA38-060B621D7173}" type="presParOf" srcId="{329C2B86-83D2-4AE0-A5BA-6624E47E4751}" destId="{AC272ABB-0A4E-4466-B258-242DF39D921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D018D-5597-4435-8B9B-0358D0940FBA}" type="doc">
      <dgm:prSet loTypeId="urn:microsoft.com/office/officeart/2005/8/layout/pyramid1" loCatId="pyramid" qsTypeId="urn:microsoft.com/office/officeart/2005/8/quickstyle/simple2" qsCatId="simple" csTypeId="urn:microsoft.com/office/officeart/2005/8/colors/accent1_1" csCatId="accent1" phldr="1"/>
      <dgm:spPr/>
    </dgm:pt>
    <dgm:pt modelId="{E1C8CED0-770C-4CB2-99A1-DC992042BBA9}">
      <dgm:prSet phldrT="[Текст]"/>
      <dgm:spPr/>
      <dgm:t>
        <a:bodyPr/>
        <a:lstStyle/>
        <a:p>
          <a:endParaRPr lang="ru-RU" dirty="0"/>
        </a:p>
      </dgm:t>
    </dgm:pt>
    <dgm:pt modelId="{2DC7C5EA-0D36-4284-BE7D-79859023EFC9}" type="parTrans" cxnId="{5B27D027-3464-4928-B3DF-644CCCF1AEB8}">
      <dgm:prSet/>
      <dgm:spPr/>
      <dgm:t>
        <a:bodyPr/>
        <a:lstStyle/>
        <a:p>
          <a:endParaRPr lang="ru-RU"/>
        </a:p>
      </dgm:t>
    </dgm:pt>
    <dgm:pt modelId="{BD7AD6D4-0207-44F1-BFAB-903DEABB81B7}" type="sibTrans" cxnId="{5B27D027-3464-4928-B3DF-644CCCF1AEB8}">
      <dgm:prSet/>
      <dgm:spPr/>
      <dgm:t>
        <a:bodyPr/>
        <a:lstStyle/>
        <a:p>
          <a:endParaRPr lang="ru-RU"/>
        </a:p>
      </dgm:t>
    </dgm:pt>
    <dgm:pt modelId="{471E3187-F1DC-4074-9494-11E5D811A44A}">
      <dgm:prSet phldrT="[Текст]" custT="1"/>
      <dgm:spPr/>
      <dgm:t>
        <a:bodyPr/>
        <a:lstStyle/>
        <a:p>
          <a:endParaRPr lang="ru-RU" sz="1600" dirty="0"/>
        </a:p>
      </dgm:t>
    </dgm:pt>
    <dgm:pt modelId="{06DFE47D-657A-4346-A193-004FA6232603}" type="sibTrans" cxnId="{05414AB3-58CC-40E4-9730-1A0B7F90E17D}">
      <dgm:prSet/>
      <dgm:spPr/>
      <dgm:t>
        <a:bodyPr/>
        <a:lstStyle/>
        <a:p>
          <a:endParaRPr lang="ru-RU"/>
        </a:p>
      </dgm:t>
    </dgm:pt>
    <dgm:pt modelId="{679CAED4-DF15-439E-A2F5-1103DAE6B1C3}" type="parTrans" cxnId="{05414AB3-58CC-40E4-9730-1A0B7F90E17D}">
      <dgm:prSet/>
      <dgm:spPr/>
      <dgm:t>
        <a:bodyPr/>
        <a:lstStyle/>
        <a:p>
          <a:endParaRPr lang="ru-RU"/>
        </a:p>
      </dgm:t>
    </dgm:pt>
    <dgm:pt modelId="{A474565F-2A3C-4715-BB6C-227A4CF4F8F2}">
      <dgm:prSet phldrT="[Текст]" custT="1"/>
      <dgm:spPr/>
      <dgm:t>
        <a:bodyPr/>
        <a:lstStyle/>
        <a:p>
          <a:endParaRPr lang="ru-RU" sz="1400" dirty="0"/>
        </a:p>
      </dgm:t>
    </dgm:pt>
    <dgm:pt modelId="{E9E2D3B9-B8FE-47AE-AE89-B31817BA032C}" type="sibTrans" cxnId="{A9E7C918-168A-450B-B2D9-8A386CE09208}">
      <dgm:prSet/>
      <dgm:spPr/>
      <dgm:t>
        <a:bodyPr/>
        <a:lstStyle/>
        <a:p>
          <a:endParaRPr lang="ru-RU"/>
        </a:p>
      </dgm:t>
    </dgm:pt>
    <dgm:pt modelId="{54F265B1-1D6D-4BC0-BDEA-A54D0F3124B2}" type="parTrans" cxnId="{A9E7C918-168A-450B-B2D9-8A386CE09208}">
      <dgm:prSet/>
      <dgm:spPr/>
      <dgm:t>
        <a:bodyPr/>
        <a:lstStyle/>
        <a:p>
          <a:endParaRPr lang="ru-RU"/>
        </a:p>
      </dgm:t>
    </dgm:pt>
    <dgm:pt modelId="{CDE08B0B-EC44-43E5-A472-E42F8C6F3480}" type="pres">
      <dgm:prSet presAssocID="{76DD018D-5597-4435-8B9B-0358D0940FBA}" presName="Name0" presStyleCnt="0">
        <dgm:presLayoutVars>
          <dgm:dir/>
          <dgm:animLvl val="lvl"/>
          <dgm:resizeHandles val="exact"/>
        </dgm:presLayoutVars>
      </dgm:prSet>
      <dgm:spPr/>
    </dgm:pt>
    <dgm:pt modelId="{F437AD4A-ACAA-447E-8D20-9C08C07BCE77}" type="pres">
      <dgm:prSet presAssocID="{471E3187-F1DC-4074-9494-11E5D811A44A}" presName="Name8" presStyleCnt="0"/>
      <dgm:spPr/>
    </dgm:pt>
    <dgm:pt modelId="{B89C23F4-B031-4AC6-BA9B-80390519EC60}" type="pres">
      <dgm:prSet presAssocID="{471E3187-F1DC-4074-9494-11E5D811A44A}" presName="level" presStyleLbl="node1" presStyleIdx="0" presStyleCnt="3" custScaleX="91621" custScaleY="8624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7A475-0E86-4281-AB9B-8915AF10375E}" type="pres">
      <dgm:prSet presAssocID="{471E3187-F1DC-4074-9494-11E5D811A4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405C81-25AB-4A5C-8F37-D95719B60D79}" type="pres">
      <dgm:prSet presAssocID="{A474565F-2A3C-4715-BB6C-227A4CF4F8F2}" presName="Name8" presStyleCnt="0"/>
      <dgm:spPr/>
    </dgm:pt>
    <dgm:pt modelId="{2C1FA24F-46EA-4A35-B121-EF6A33F21A7A}" type="pres">
      <dgm:prSet presAssocID="{A474565F-2A3C-4715-BB6C-227A4CF4F8F2}" presName="level" presStyleLbl="node1" presStyleIdx="1" presStyleCnt="3" custScaleX="95104" custScaleY="84073" custLinFactNeighborX="50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69D25-9072-4C6B-871D-B2140C3E5570}" type="pres">
      <dgm:prSet presAssocID="{A474565F-2A3C-4715-BB6C-227A4CF4F8F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24ACCE-2D06-4970-B078-07DB9A309701}" type="pres">
      <dgm:prSet presAssocID="{E1C8CED0-770C-4CB2-99A1-DC992042BBA9}" presName="Name8" presStyleCnt="0"/>
      <dgm:spPr/>
    </dgm:pt>
    <dgm:pt modelId="{09A120BF-4188-4783-8560-983C7FD778BF}" type="pres">
      <dgm:prSet presAssocID="{E1C8CED0-770C-4CB2-99A1-DC992042BBA9}" presName="level" presStyleLbl="node1" presStyleIdx="2" presStyleCnt="3" custScaleX="96556" custScaleY="106606" custLinFactNeighborX="115" custLinFactNeighborY="-95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ED9DA-7918-45B2-A9B6-9BE3098FF148}" type="pres">
      <dgm:prSet presAssocID="{E1C8CED0-770C-4CB2-99A1-DC992042BB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751225-5E30-4D91-A313-3BFA6909A625}" type="presOf" srcId="{76DD018D-5597-4435-8B9B-0358D0940FBA}" destId="{CDE08B0B-EC44-43E5-A472-E42F8C6F3480}" srcOrd="0" destOrd="0" presId="urn:microsoft.com/office/officeart/2005/8/layout/pyramid1"/>
    <dgm:cxn modelId="{07214964-19C9-4313-A8ED-BEE727B0EE5B}" type="presOf" srcId="{471E3187-F1DC-4074-9494-11E5D811A44A}" destId="{B89C23F4-B031-4AC6-BA9B-80390519EC60}" srcOrd="0" destOrd="0" presId="urn:microsoft.com/office/officeart/2005/8/layout/pyramid1"/>
    <dgm:cxn modelId="{4FC01DB6-2E08-440D-B557-7A1272908530}" type="presOf" srcId="{E1C8CED0-770C-4CB2-99A1-DC992042BBA9}" destId="{79DED9DA-7918-45B2-A9B6-9BE3098FF148}" srcOrd="1" destOrd="0" presId="urn:microsoft.com/office/officeart/2005/8/layout/pyramid1"/>
    <dgm:cxn modelId="{63A4C0A9-5BC8-48C5-BBD6-47BDDC87018B}" type="presOf" srcId="{471E3187-F1DC-4074-9494-11E5D811A44A}" destId="{6817A475-0E86-4281-AB9B-8915AF10375E}" srcOrd="1" destOrd="0" presId="urn:microsoft.com/office/officeart/2005/8/layout/pyramid1"/>
    <dgm:cxn modelId="{CD72FC08-5408-4ABD-9163-90172C7A6154}" type="presOf" srcId="{E1C8CED0-770C-4CB2-99A1-DC992042BBA9}" destId="{09A120BF-4188-4783-8560-983C7FD778BF}" srcOrd="0" destOrd="0" presId="urn:microsoft.com/office/officeart/2005/8/layout/pyramid1"/>
    <dgm:cxn modelId="{703045AB-C035-494D-A514-E39FC49664DC}" type="presOf" srcId="{A474565F-2A3C-4715-BB6C-227A4CF4F8F2}" destId="{2C1FA24F-46EA-4A35-B121-EF6A33F21A7A}" srcOrd="0" destOrd="0" presId="urn:microsoft.com/office/officeart/2005/8/layout/pyramid1"/>
    <dgm:cxn modelId="{FD9A3E3E-0066-470B-BB0D-F20F7A48E38B}" type="presOf" srcId="{A474565F-2A3C-4715-BB6C-227A4CF4F8F2}" destId="{42F69D25-9072-4C6B-871D-B2140C3E5570}" srcOrd="1" destOrd="0" presId="urn:microsoft.com/office/officeart/2005/8/layout/pyramid1"/>
    <dgm:cxn modelId="{A9E7C918-168A-450B-B2D9-8A386CE09208}" srcId="{76DD018D-5597-4435-8B9B-0358D0940FBA}" destId="{A474565F-2A3C-4715-BB6C-227A4CF4F8F2}" srcOrd="1" destOrd="0" parTransId="{54F265B1-1D6D-4BC0-BDEA-A54D0F3124B2}" sibTransId="{E9E2D3B9-B8FE-47AE-AE89-B31817BA032C}"/>
    <dgm:cxn modelId="{5B27D027-3464-4928-B3DF-644CCCF1AEB8}" srcId="{76DD018D-5597-4435-8B9B-0358D0940FBA}" destId="{E1C8CED0-770C-4CB2-99A1-DC992042BBA9}" srcOrd="2" destOrd="0" parTransId="{2DC7C5EA-0D36-4284-BE7D-79859023EFC9}" sibTransId="{BD7AD6D4-0207-44F1-BFAB-903DEABB81B7}"/>
    <dgm:cxn modelId="{05414AB3-58CC-40E4-9730-1A0B7F90E17D}" srcId="{76DD018D-5597-4435-8B9B-0358D0940FBA}" destId="{471E3187-F1DC-4074-9494-11E5D811A44A}" srcOrd="0" destOrd="0" parTransId="{679CAED4-DF15-439E-A2F5-1103DAE6B1C3}" sibTransId="{06DFE47D-657A-4346-A193-004FA6232603}"/>
    <dgm:cxn modelId="{729F615F-1CA4-45A8-B509-A47FBBE19401}" type="presParOf" srcId="{CDE08B0B-EC44-43E5-A472-E42F8C6F3480}" destId="{F437AD4A-ACAA-447E-8D20-9C08C07BCE77}" srcOrd="0" destOrd="0" presId="urn:microsoft.com/office/officeart/2005/8/layout/pyramid1"/>
    <dgm:cxn modelId="{555A2E64-A614-4E3C-9A24-E7CDC5B0EA33}" type="presParOf" srcId="{F437AD4A-ACAA-447E-8D20-9C08C07BCE77}" destId="{B89C23F4-B031-4AC6-BA9B-80390519EC60}" srcOrd="0" destOrd="0" presId="urn:microsoft.com/office/officeart/2005/8/layout/pyramid1"/>
    <dgm:cxn modelId="{C222F81F-B61B-41DC-8F2F-DF7D7EB8A2E1}" type="presParOf" srcId="{F437AD4A-ACAA-447E-8D20-9C08C07BCE77}" destId="{6817A475-0E86-4281-AB9B-8915AF10375E}" srcOrd="1" destOrd="0" presId="urn:microsoft.com/office/officeart/2005/8/layout/pyramid1"/>
    <dgm:cxn modelId="{034B8528-BED7-4B0E-9271-718EDA6B42AE}" type="presParOf" srcId="{CDE08B0B-EC44-43E5-A472-E42F8C6F3480}" destId="{1A405C81-25AB-4A5C-8F37-D95719B60D79}" srcOrd="1" destOrd="0" presId="urn:microsoft.com/office/officeart/2005/8/layout/pyramid1"/>
    <dgm:cxn modelId="{0D0CC919-F044-4F01-9410-0492D949DBF4}" type="presParOf" srcId="{1A405C81-25AB-4A5C-8F37-D95719B60D79}" destId="{2C1FA24F-46EA-4A35-B121-EF6A33F21A7A}" srcOrd="0" destOrd="0" presId="urn:microsoft.com/office/officeart/2005/8/layout/pyramid1"/>
    <dgm:cxn modelId="{8B6BFDF6-68FF-4742-8404-A3F02A94654C}" type="presParOf" srcId="{1A405C81-25AB-4A5C-8F37-D95719B60D79}" destId="{42F69D25-9072-4C6B-871D-B2140C3E5570}" srcOrd="1" destOrd="0" presId="urn:microsoft.com/office/officeart/2005/8/layout/pyramid1"/>
    <dgm:cxn modelId="{214DDDAE-96F1-402A-9547-B7AC0971B2B0}" type="presParOf" srcId="{CDE08B0B-EC44-43E5-A472-E42F8C6F3480}" destId="{3524ACCE-2D06-4970-B078-07DB9A309701}" srcOrd="2" destOrd="0" presId="urn:microsoft.com/office/officeart/2005/8/layout/pyramid1"/>
    <dgm:cxn modelId="{6FE83BFD-9427-4804-9C7C-E2EDC97D1B85}" type="presParOf" srcId="{3524ACCE-2D06-4970-B078-07DB9A309701}" destId="{09A120BF-4188-4783-8560-983C7FD778BF}" srcOrd="0" destOrd="0" presId="urn:microsoft.com/office/officeart/2005/8/layout/pyramid1"/>
    <dgm:cxn modelId="{930425E7-D11C-4F4F-B34F-371D22ED4FB1}" type="presParOf" srcId="{3524ACCE-2D06-4970-B078-07DB9A309701}" destId="{79DED9DA-7918-45B2-A9B6-9BE3098FF148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2B48F-2314-44EB-A2F3-FA380F528820}">
      <dsp:nvSpPr>
        <dsp:cNvPr id="0" name=""/>
        <dsp:cNvSpPr/>
      </dsp:nvSpPr>
      <dsp:spPr>
        <a:xfrm>
          <a:off x="403859" y="0"/>
          <a:ext cx="4577080" cy="15841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E005D1-0DE7-4C52-BB76-C8FB97213674}">
      <dsp:nvSpPr>
        <dsp:cNvPr id="0" name=""/>
        <dsp:cNvSpPr/>
      </dsp:nvSpPr>
      <dsp:spPr>
        <a:xfrm>
          <a:off x="182473" y="475252"/>
          <a:ext cx="1615440" cy="633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Время протекания процесса (ВПП)</a:t>
          </a:r>
          <a:endParaRPr lang="ru-RU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3406" y="506185"/>
        <a:ext cx="1553574" cy="571804"/>
      </dsp:txXfrm>
    </dsp:sp>
    <dsp:sp modelId="{0B0664F2-510C-4A61-8733-C710E5651FF0}">
      <dsp:nvSpPr>
        <dsp:cNvPr id="0" name=""/>
        <dsp:cNvSpPr/>
      </dsp:nvSpPr>
      <dsp:spPr>
        <a:xfrm>
          <a:off x="1884679" y="475252"/>
          <a:ext cx="1615440" cy="633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Min</a:t>
          </a: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2360 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минут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(4 дня 7 часов 20 минут)</a:t>
          </a:r>
          <a:endParaRPr lang="ru-RU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15612" y="506185"/>
        <a:ext cx="1553574" cy="571804"/>
      </dsp:txXfrm>
    </dsp:sp>
    <dsp:sp modelId="{AC272ABB-0A4E-4466-B258-242DF39D9210}">
      <dsp:nvSpPr>
        <dsp:cNvPr id="0" name=""/>
        <dsp:cNvSpPr/>
      </dsp:nvSpPr>
      <dsp:spPr>
        <a:xfrm>
          <a:off x="3586886" y="475252"/>
          <a:ext cx="1615440" cy="63367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Max</a:t>
          </a: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4440 минут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(9 дней 2 часа)</a:t>
          </a:r>
          <a:r>
            <a:rPr lang="en-US" sz="1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7819" y="506185"/>
        <a:ext cx="1553574" cy="5718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9C23F4-B031-4AC6-BA9B-80390519EC60}">
      <dsp:nvSpPr>
        <dsp:cNvPr id="0" name=""/>
        <dsp:cNvSpPr/>
      </dsp:nvSpPr>
      <dsp:spPr>
        <a:xfrm>
          <a:off x="1851381" y="0"/>
          <a:ext cx="1478466" cy="1417479"/>
        </a:xfrm>
        <a:prstGeom prst="trapezoid">
          <a:avLst>
            <a:gd name="adj" fmla="val 5692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1851381" y="0"/>
        <a:ext cx="1478466" cy="1417479"/>
      </dsp:txXfrm>
    </dsp:sp>
    <dsp:sp modelId="{2C1FA24F-46EA-4A35-B121-EF6A33F21A7A}">
      <dsp:nvSpPr>
        <dsp:cNvPr id="0" name=""/>
        <dsp:cNvSpPr/>
      </dsp:nvSpPr>
      <dsp:spPr>
        <a:xfrm>
          <a:off x="1091291" y="1417479"/>
          <a:ext cx="3030640" cy="1381733"/>
        </a:xfrm>
        <a:prstGeom prst="trapezoid">
          <a:avLst>
            <a:gd name="adj" fmla="val 5692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1621653" y="1417479"/>
        <a:ext cx="1969916" cy="1381733"/>
      </dsp:txXfrm>
    </dsp:sp>
    <dsp:sp modelId="{09A120BF-4188-4783-8560-983C7FD778BF}">
      <dsp:nvSpPr>
        <dsp:cNvPr id="0" name=""/>
        <dsp:cNvSpPr/>
      </dsp:nvSpPr>
      <dsp:spPr>
        <a:xfrm>
          <a:off x="95179" y="2783534"/>
          <a:ext cx="5002787" cy="1752062"/>
        </a:xfrm>
        <a:prstGeom prst="trapezoid">
          <a:avLst>
            <a:gd name="adj" fmla="val 5692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970666" y="2783534"/>
        <a:ext cx="3251811" cy="1752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3544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538955"/>
            <a:ext cx="8458200" cy="1222375"/>
          </a:xfrm>
          <a:effectLst/>
        </p:spPr>
        <p:txBody>
          <a:bodyPr anchor="t"/>
          <a:lstStyle>
            <a:lvl1pPr>
              <a:defRPr>
                <a:effectLst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571744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2CB9-246A-412C-9EAF-CCC9D166C2EE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D074C5-9563-481B-8809-574CB5AADF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242814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11AB-D5BC-4E14-8B06-6BA8B20D7A5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32CCBC-29B8-4C25-AF55-51E9677FBA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658408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A3763-85F4-46D0-A729-18D27F6967CC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862F03-5EB6-48DC-9FE9-1AFEA7781D7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651831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67016-4FF8-4576-9B20-F8F91A0C9EB5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F28889-7140-4A4E-B101-037ECA111D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460012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E1E16-2166-4A5C-95B2-63998886011A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200150-4E0E-4ADA-9188-279F06DED4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677991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0D9A6-989F-43C0-B168-B238D52468A9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ru-RU" altLang="ru-RU"/>
              <a:t>Эффективное управление временем и ресурсами.                                                                                            </a:t>
            </a:r>
            <a:fld id="{3F89F307-0608-4EB6-A81A-35BACC1A2C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0844602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5B17-882C-4669-BD56-0638E68B01AB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E7EBC4-42B3-4F5B-BEA6-388352E9B7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1169220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EC04-EC8D-4116-97AF-D2DBBE349994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56C1941-B343-4098-8819-B12D2CA3AB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80764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36514-50D9-4C9E-93E0-654222C2510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9AD76CD-B572-4ACD-B4E7-4CDE3B9577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8999784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3C80D-E57C-4905-88AA-EEE26AB41F61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1441EE-1575-4667-834D-C2794609AA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007172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67C1E-9E64-4486-89AD-AC9B88AA47A6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447BD1-3648-4EA4-AFB5-824C170623E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419897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B8B451-910A-4B7D-9329-BB9EF3F72D1F}" type="datetime1">
              <a:rPr lang="ru-RU">
                <a:solidFill>
                  <a:srgbClr val="2DA2BF">
                    <a:shade val="75000"/>
                  </a:srgbClr>
                </a:solidFill>
              </a:rPr>
              <a:pPr>
                <a:defRPr/>
              </a:pPr>
              <a:t>15.10.2020</a:t>
            </a:fld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2DA2BF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468313" y="6477000"/>
            <a:ext cx="8523287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268EA8"/>
                </a:solidFill>
                <a:latin typeface="Franklin Gothic Boo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411EE7-5141-47EF-987D-1BF1269408F4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22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5.emf"/><Relationship Id="rId10" Type="http://schemas.openxmlformats.org/officeDocument/2006/relationships/image" Target="../media/image16.e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4.pn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3.png"/><Relationship Id="rId5" Type="http://schemas.openxmlformats.org/officeDocument/2006/relationships/image" Target="../media/image8.jpg"/><Relationship Id="rId10" Type="http://schemas.openxmlformats.org/officeDocument/2006/relationships/image" Target="../media/image12.jpeg"/><Relationship Id="rId4" Type="http://schemas.openxmlformats.org/officeDocument/2006/relationships/image" Target="../media/image7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244475" y="404664"/>
            <a:ext cx="8648700" cy="439738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Паспорт проекта  </a:t>
            </a:r>
            <a:r>
              <a:rPr lang="ru-RU" sz="1400" b="1" dirty="0"/>
              <a:t>«Оптимизация процесса «Организация заседаний секций межведомственной рабочей группы «Новые технологии и материалы в строительной отрасли» в рамках Совета по </a:t>
            </a:r>
            <a:r>
              <a:rPr lang="ru-RU" sz="1400" b="1" dirty="0" err="1"/>
              <a:t>инновационно</a:t>
            </a:r>
            <a:r>
              <a:rPr lang="ru-RU" sz="1400" b="1" dirty="0"/>
              <a:t>-технологическому развитию области при Губернаторе Белгородской области</a:t>
            </a:r>
            <a:r>
              <a:rPr lang="ru-RU" sz="1400" b="1" dirty="0" smtClean="0"/>
              <a:t>»</a:t>
            </a:r>
          </a:p>
        </p:txBody>
      </p:sp>
      <p:sp>
        <p:nvSpPr>
          <p:cNvPr id="5" name="Прямоугольник 4">
            <a:extLst/>
          </p:cNvPr>
          <p:cNvSpPr/>
          <p:nvPr/>
        </p:nvSpPr>
        <p:spPr>
          <a:xfrm>
            <a:off x="255990" y="1061585"/>
            <a:ext cx="8636000" cy="164733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55990" y="2775183"/>
            <a:ext cx="8636000" cy="16861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TextBox 6">
            <a:extLst/>
          </p:cNvPr>
          <p:cNvSpPr txBox="1"/>
          <p:nvPr/>
        </p:nvSpPr>
        <p:spPr>
          <a:xfrm>
            <a:off x="282711" y="1070607"/>
            <a:ext cx="1941513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Общая информация </a:t>
            </a:r>
          </a:p>
        </p:txBody>
      </p:sp>
      <p:sp>
        <p:nvSpPr>
          <p:cNvPr id="8" name="Прямоугольник 7">
            <a:extLst/>
          </p:cNvPr>
          <p:cNvSpPr/>
          <p:nvPr/>
        </p:nvSpPr>
        <p:spPr>
          <a:xfrm>
            <a:off x="260351" y="4509120"/>
            <a:ext cx="8631640" cy="10772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TextBox 8">
            <a:extLst/>
          </p:cNvPr>
          <p:cNvSpPr txBox="1"/>
          <p:nvPr/>
        </p:nvSpPr>
        <p:spPr>
          <a:xfrm>
            <a:off x="311662" y="2812831"/>
            <a:ext cx="2580130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</a:rPr>
              <a:t>Обоснование выбора процесса</a:t>
            </a:r>
            <a:endParaRPr lang="ru-RU" sz="14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extBox 9">
            <a:extLst/>
          </p:cNvPr>
          <p:cNvSpPr txBox="1"/>
          <p:nvPr/>
        </p:nvSpPr>
        <p:spPr>
          <a:xfrm>
            <a:off x="311662" y="4520629"/>
            <a:ext cx="132080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Цели проекта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2201863" y="1058505"/>
            <a:ext cx="51212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200" dirty="0" smtClean="0">
                <a:solidFill>
                  <a:srgbClr val="002060"/>
                </a:solidFill>
              </a:rPr>
              <a:t>Наименование органа власти: </a:t>
            </a:r>
            <a:r>
              <a:rPr lang="ru-RU" sz="1200" dirty="0" smtClean="0"/>
              <a:t>Департамент строительства </a:t>
            </a:r>
          </a:p>
          <a:p>
            <a:r>
              <a:rPr lang="ru-RU" sz="1200" dirty="0" smtClean="0"/>
              <a:t>и транспорта области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Наименование отдела : </a:t>
            </a:r>
            <a:r>
              <a:rPr lang="ru-RU" sz="1200" dirty="0" smtClean="0"/>
              <a:t>Отдел анализа, прогнозирования и развития строительного комплекса</a:t>
            </a:r>
            <a:endParaRPr lang="ru-RU" sz="1200" dirty="0"/>
          </a:p>
          <a:p>
            <a:r>
              <a:rPr lang="ru-RU" sz="1200" dirty="0" smtClean="0">
                <a:solidFill>
                  <a:srgbClr val="002060"/>
                </a:solidFill>
              </a:rPr>
              <a:t>Границы процесса: </a:t>
            </a:r>
            <a:r>
              <a:rPr lang="ru-RU" sz="1200" dirty="0" smtClean="0"/>
              <a:t>От </a:t>
            </a:r>
            <a:r>
              <a:rPr lang="ru-RU" sz="1200" dirty="0"/>
              <a:t>формирования повестки дня заседания секций рабочей группы до  регистрации участников заседания секции рабочей группы</a:t>
            </a:r>
            <a:r>
              <a:rPr lang="ru-RU" sz="1200" dirty="0" smtClean="0"/>
              <a:t>.</a:t>
            </a:r>
            <a:endParaRPr lang="ru-RU" sz="1200" dirty="0" smtClean="0">
              <a:solidFill>
                <a:srgbClr val="002060"/>
              </a:solidFill>
            </a:endParaRPr>
          </a:p>
          <a:p>
            <a:r>
              <a:rPr lang="ru-RU" sz="1200" dirty="0" smtClean="0">
                <a:solidFill>
                  <a:srgbClr val="002060"/>
                </a:solidFill>
              </a:rPr>
              <a:t>Дата начала  проекта:</a:t>
            </a:r>
            <a:r>
              <a:rPr lang="ru-RU" sz="1200" dirty="0" smtClean="0"/>
              <a:t>03.09.2018 г.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Дата окончания проекта:</a:t>
            </a:r>
            <a:r>
              <a:rPr lang="ru-RU" sz="1200" dirty="0" smtClean="0"/>
              <a:t>31.03.2019 г.</a:t>
            </a:r>
            <a:endParaRPr lang="ru-RU" sz="1200" dirty="0"/>
          </a:p>
        </p:txBody>
      </p:sp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11662" y="3120608"/>
            <a:ext cx="86024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lvl="0" indent="-177800">
              <a:buFont typeface="Arial" charset="0"/>
              <a:buAutoNum type="arabicPeriod"/>
            </a:pPr>
            <a:r>
              <a:rPr lang="ru-RU" sz="1200" dirty="0" smtClean="0"/>
              <a:t>Процесс является значимым в работе отдела в связи необходимостью привлечения к работе всех сотрудников отдела (2 человека), а также временные затраты на процесс могут достигать до 8 рабочих часов в день.</a:t>
            </a:r>
          </a:p>
          <a:p>
            <a:pPr marL="177800" lvl="0" indent="-177800">
              <a:buFont typeface="Arial" charset="0"/>
              <a:buAutoNum type="arabicPeriod"/>
            </a:pPr>
            <a:r>
              <a:rPr lang="ru-RU" sz="1200" dirty="0" smtClean="0"/>
              <a:t>Процесс необходимо повторять не менее 1 раза в месяц</a:t>
            </a:r>
          </a:p>
          <a:p>
            <a:pPr marL="177800" lvl="0" indent="-177800">
              <a:buFont typeface="Arial" charset="0"/>
              <a:buAutoNum type="arabicPeriod"/>
            </a:pPr>
            <a:r>
              <a:rPr lang="ru-RU" sz="1200" dirty="0" smtClean="0"/>
              <a:t>В процессе задействованы 7 сотрудников департамента строительства и транспорта области, сотрудники БГТУ им. В.Г. Шухова,  представители организаций строительной отрасли региона (всего не менее 50 участников).</a:t>
            </a:r>
          </a:p>
          <a:p>
            <a:pPr marL="177800" indent="-177800">
              <a:buFont typeface="Arial" charset="0"/>
              <a:buAutoNum type="arabicPeriod"/>
            </a:pPr>
            <a:r>
              <a:rPr lang="ru-RU" sz="1200" dirty="0"/>
              <a:t>Нерегулярность проведения заседаний секций рабочей группы влияет на сокращение рассматриваемых тем, эффективность и результативность работы группы.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2711" y="4509120"/>
            <a:ext cx="854887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                    </a:t>
            </a:r>
            <a:r>
              <a:rPr lang="ru-RU" sz="1600" b="1" dirty="0" smtClean="0">
                <a:solidFill>
                  <a:srgbClr val="002060"/>
                </a:solidFill>
                <a:latin typeface="+mn-lt"/>
              </a:rPr>
              <a:t>Сокращение времени протекания процесса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</a:rPr>
              <a:t>- организация </a:t>
            </a:r>
            <a:r>
              <a:rPr lang="ru-RU" sz="1600" dirty="0">
                <a:solidFill>
                  <a:srgbClr val="002060"/>
                </a:solidFill>
              </a:rPr>
              <a:t>заседаний секций межведомственной рабочей группы «Новые технологии и материалы в строительной отрасли» в рамках Совета по </a:t>
            </a:r>
            <a:r>
              <a:rPr lang="ru-RU" sz="1600" dirty="0" err="1">
                <a:solidFill>
                  <a:srgbClr val="002060"/>
                </a:solidFill>
              </a:rPr>
              <a:t>инновационно</a:t>
            </a:r>
            <a:r>
              <a:rPr lang="ru-RU" sz="1600" dirty="0">
                <a:solidFill>
                  <a:srgbClr val="002060"/>
                </a:solidFill>
              </a:rPr>
              <a:t>-технологическому развитию области при Губернаторе Белгородской области </a:t>
            </a:r>
            <a:r>
              <a:rPr lang="ru-RU" sz="1600" b="1" dirty="0">
                <a:solidFill>
                  <a:srgbClr val="002060"/>
                </a:solidFill>
              </a:rPr>
              <a:t>с 4440 минут до 2865 </a:t>
            </a:r>
            <a:r>
              <a:rPr lang="ru-RU" sz="1600" b="1" dirty="0" smtClean="0">
                <a:solidFill>
                  <a:srgbClr val="002060"/>
                </a:solidFill>
              </a:rPr>
              <a:t>минут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sp>
        <p:nvSpPr>
          <p:cNvPr id="16" name="Прямоугольник 15">
            <a:extLst/>
          </p:cNvPr>
          <p:cNvSpPr/>
          <p:nvPr/>
        </p:nvSpPr>
        <p:spPr>
          <a:xfrm>
            <a:off x="251520" y="5661250"/>
            <a:ext cx="8662641" cy="98330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260350" y="5661248"/>
            <a:ext cx="1519968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accent2"/>
                </a:solidFill>
                <a:latin typeface="+mn-lt"/>
              </a:rPr>
              <a:t>Эффекты </a:t>
            </a:r>
            <a:r>
              <a:rPr lang="ru-RU" sz="1400" dirty="0">
                <a:solidFill>
                  <a:schemeClr val="accent2"/>
                </a:solidFill>
                <a:latin typeface="+mn-lt"/>
              </a:rPr>
              <a:t>проекта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0352" y="5661248"/>
            <a:ext cx="8653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                    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1. Для организации: сократилось время на организацию заседаний секций, повышена эффективность взаимодействия</a:t>
            </a:r>
            <a:endParaRPr lang="ru-RU" sz="14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2. Для </a:t>
            </a:r>
            <a:r>
              <a:rPr lang="ru-RU" sz="1400" dirty="0">
                <a:solidFill>
                  <a:srgbClr val="002060"/>
                </a:solidFill>
              </a:rPr>
              <a:t>населения: </a:t>
            </a:r>
            <a:r>
              <a:rPr lang="ru-RU" sz="1400" dirty="0" smtClean="0">
                <a:solidFill>
                  <a:srgbClr val="002060"/>
                </a:solidFill>
              </a:rPr>
              <a:t>появление </a:t>
            </a:r>
            <a:r>
              <a:rPr lang="ru-RU" sz="1400" dirty="0">
                <a:solidFill>
                  <a:srgbClr val="002060"/>
                </a:solidFill>
              </a:rPr>
              <a:t>новых высокотехнологичных решений и </a:t>
            </a:r>
            <a:r>
              <a:rPr lang="ru-RU" sz="1400" dirty="0" smtClean="0">
                <a:solidFill>
                  <a:srgbClr val="002060"/>
                </a:solidFill>
              </a:rPr>
              <a:t>изделий</a:t>
            </a:r>
            <a:endParaRPr lang="ru-RU" sz="1400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0490" y="1428702"/>
            <a:ext cx="1870075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Фотография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</a:t>
            </a:fld>
            <a:endParaRPr lang="ru-RU" sz="14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905" y="1340768"/>
            <a:ext cx="1915085" cy="12727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04377"/>
            <a:ext cx="1854507" cy="123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2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686800" cy="381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9938" y="1672630"/>
            <a:ext cx="1539875" cy="14827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отдела1 контролирует получение графика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(25-60 мин.).</a:t>
            </a:r>
          </a:p>
        </p:txBody>
      </p:sp>
      <p:sp>
        <p:nvSpPr>
          <p:cNvPr id="73" name="Стрелка вправо 72"/>
          <p:cNvSpPr/>
          <p:nvPr/>
        </p:nvSpPr>
        <p:spPr>
          <a:xfrm flipV="1">
            <a:off x="539750" y="2252067"/>
            <a:ext cx="215900" cy="460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4" name="Стрелка вправо 73"/>
          <p:cNvSpPr/>
          <p:nvPr/>
        </p:nvSpPr>
        <p:spPr>
          <a:xfrm flipV="1">
            <a:off x="6329363" y="2333030"/>
            <a:ext cx="231775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80" name="Стрелка вправо 79"/>
          <p:cNvSpPr/>
          <p:nvPr/>
        </p:nvSpPr>
        <p:spPr>
          <a:xfrm>
            <a:off x="4302125" y="2275880"/>
            <a:ext cx="290513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2458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7112000"/>
            <a:ext cx="347663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B5E1AAAF-7EDF-48E4-8376-E66426995795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19541" name="TextBox 82"/>
          <p:cNvSpPr txBox="1">
            <a:spLocks noChangeArrowheads="1"/>
          </p:cNvSpPr>
          <p:nvPr/>
        </p:nvSpPr>
        <p:spPr bwMode="auto">
          <a:xfrm>
            <a:off x="8243888" y="2899767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 dirty="0" smtClean="0">
              <a:latin typeface="+mn-lt"/>
            </a:endParaRPr>
          </a:p>
        </p:txBody>
      </p:sp>
      <p:sp>
        <p:nvSpPr>
          <p:cNvPr id="19542" name="TextBox 83"/>
          <p:cNvSpPr txBox="1">
            <a:spLocks noChangeArrowheads="1"/>
          </p:cNvSpPr>
          <p:nvPr/>
        </p:nvSpPr>
        <p:spPr bwMode="auto">
          <a:xfrm>
            <a:off x="1966913" y="1690960"/>
            <a:ext cx="342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13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2654300" y="1698030"/>
            <a:ext cx="1647825" cy="14573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им. В.Г. Шухова2 бронирует зал в соответствии с утверждённым графиком и готовит материалы для его оформления.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(195-225 мин.)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2359025" y="2275880"/>
            <a:ext cx="266700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65" name="TextBox 83"/>
          <p:cNvSpPr txBox="1">
            <a:spLocks noChangeArrowheads="1"/>
          </p:cNvSpPr>
          <p:nvPr/>
        </p:nvSpPr>
        <p:spPr bwMode="auto">
          <a:xfrm>
            <a:off x="4041775" y="1686198"/>
            <a:ext cx="260350" cy="3683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15</a:t>
            </a:r>
          </a:p>
          <a:p>
            <a:pPr eaLnBrk="1" hangingPunct="1">
              <a:defRPr/>
            </a:pPr>
            <a:endParaRPr lang="ru-RU" altLang="ru-RU" sz="1200" dirty="0" smtClean="0">
              <a:latin typeface="+mn-lt"/>
            </a:endParaRPr>
          </a:p>
        </p:txBody>
      </p:sp>
      <p:sp>
        <p:nvSpPr>
          <p:cNvPr id="24589" name="Номер слайда 3"/>
          <p:cNvSpPr txBox="1">
            <a:spLocks/>
          </p:cNvSpPr>
          <p:nvPr/>
        </p:nvSpPr>
        <p:spPr bwMode="auto">
          <a:xfrm>
            <a:off x="8412163" y="6226175"/>
            <a:ext cx="57943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70F2C63-96A0-4A0C-865F-AD1B57458C44}" type="slidenum">
              <a:rPr lang="ru-RU" altLang="ru-RU" sz="1400" b="1">
                <a:solidFill>
                  <a:srgbClr val="23263C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643438" y="1698030"/>
            <a:ext cx="1647825" cy="14573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Сотрудник отдела1 направляет информационное письмо за 3 дня до даты проведения очередного заседания секции.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(90-120 мин.)</a:t>
            </a:r>
          </a:p>
        </p:txBody>
      </p:sp>
      <p:sp>
        <p:nvSpPr>
          <p:cNvPr id="41" name="TextBox 83"/>
          <p:cNvSpPr txBox="1">
            <a:spLocks noChangeArrowheads="1"/>
          </p:cNvSpPr>
          <p:nvPr/>
        </p:nvSpPr>
        <p:spPr bwMode="auto">
          <a:xfrm>
            <a:off x="6069013" y="1690960"/>
            <a:ext cx="2603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16</a:t>
            </a:r>
          </a:p>
          <a:p>
            <a:pPr eaLnBrk="1" hangingPunct="1">
              <a:defRPr/>
            </a:pPr>
            <a:endParaRPr lang="ru-RU" altLang="ru-RU" sz="1200" dirty="0" smtClean="0">
              <a:latin typeface="+mn-lt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669088" y="1698030"/>
            <a:ext cx="1647825" cy="14573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Сотрудник БГТУ им. В.Г. Шухова3 регистрирует участников заседания секции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(55-60 мин.)</a:t>
            </a:r>
          </a:p>
        </p:txBody>
      </p:sp>
      <p:sp>
        <p:nvSpPr>
          <p:cNvPr id="43" name="TextBox 83"/>
          <p:cNvSpPr txBox="1">
            <a:spLocks noChangeArrowheads="1"/>
          </p:cNvSpPr>
          <p:nvPr/>
        </p:nvSpPr>
        <p:spPr bwMode="auto">
          <a:xfrm>
            <a:off x="8056563" y="1675085"/>
            <a:ext cx="2603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17</a:t>
            </a:r>
          </a:p>
          <a:p>
            <a:pPr eaLnBrk="1" hangingPunct="1">
              <a:defRPr/>
            </a:pPr>
            <a:endParaRPr lang="ru-RU" altLang="ru-RU" sz="1200" dirty="0" smtClean="0">
              <a:latin typeface="+mn-lt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539875" y="3501430"/>
            <a:ext cx="2160588" cy="16557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Включение в медиа-план БГТУ им. </a:t>
            </a:r>
            <a:r>
              <a:rPr lang="ru-RU" altLang="ru-RU" sz="1100" dirty="0" err="1">
                <a:solidFill>
                  <a:schemeClr val="tx1"/>
                </a:solidFill>
              </a:rPr>
              <a:t>В.Г.Шухова</a:t>
            </a:r>
            <a:r>
              <a:rPr lang="ru-RU" altLang="ru-RU" sz="1100" dirty="0">
                <a:solidFill>
                  <a:schemeClr val="tx1"/>
                </a:solidFill>
              </a:rPr>
              <a:t> заседаний секций рабочей группы в соответствии с утверждённым графиком</a:t>
            </a:r>
          </a:p>
          <a:p>
            <a:pPr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1100" b="1" i="1" dirty="0">
                <a:solidFill>
                  <a:schemeClr val="tx1"/>
                </a:solidFill>
              </a:rPr>
              <a:t>Экономия-  15 минут</a:t>
            </a:r>
          </a:p>
          <a:p>
            <a:pPr algn="ctr" eaLnBrk="1" hangingPunct="1">
              <a:defRPr/>
            </a:pPr>
            <a:endParaRPr lang="ru-RU" altLang="ru-RU" sz="1100" dirty="0">
              <a:solidFill>
                <a:schemeClr val="tx1"/>
              </a:solidFill>
            </a:endParaRP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3773488" y="3501430"/>
            <a:ext cx="2160587" cy="1655762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Использование формы онлайн коммуникации (подключение к онлайн платформе БГТУ им.В.Г.Шухова)</a:t>
            </a:r>
          </a:p>
          <a:p>
            <a:pPr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1100" b="1" i="1" dirty="0">
                <a:solidFill>
                  <a:schemeClr val="tx1"/>
                </a:solidFill>
              </a:rPr>
              <a:t>Экономия-  90 минут</a:t>
            </a:r>
          </a:p>
          <a:p>
            <a:pPr algn="ctr" eaLnBrk="1" hangingPunct="1">
              <a:defRPr/>
            </a:pPr>
            <a:endParaRPr lang="ru-RU" altLang="ru-RU" sz="1100" dirty="0">
              <a:solidFill>
                <a:schemeClr val="tx1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323528" y="332656"/>
            <a:ext cx="8568952" cy="1137493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cap="none" dirty="0" smtClean="0"/>
              <a:t>Карта целевого состояния процесса «Организация </a:t>
            </a:r>
            <a:r>
              <a:rPr lang="ru-RU" sz="1800" b="1" cap="none" dirty="0"/>
              <a:t>заседаний секций межведомственной рабочей группы </a:t>
            </a:r>
            <a:r>
              <a:rPr lang="ru-RU" sz="1800" b="1" cap="none" dirty="0" smtClean="0"/>
              <a:t>«Новые </a:t>
            </a:r>
            <a:r>
              <a:rPr lang="ru-RU" sz="1800" b="1" cap="none" dirty="0"/>
              <a:t>технологии и материалы в строительной отрасли» в рамках </a:t>
            </a:r>
            <a:r>
              <a:rPr lang="ru-RU" sz="1800" b="1" cap="none" dirty="0" smtClean="0"/>
              <a:t>Совета </a:t>
            </a:r>
            <a:r>
              <a:rPr lang="ru-RU" sz="1800" b="1" cap="none" dirty="0"/>
              <a:t>по </a:t>
            </a:r>
            <a:r>
              <a:rPr lang="ru-RU" sz="1800" b="1" cap="none" dirty="0" err="1"/>
              <a:t>инновационно</a:t>
            </a:r>
            <a:r>
              <a:rPr lang="ru-RU" sz="1800" b="1" cap="none" dirty="0"/>
              <a:t>-технологическому развитию области при </a:t>
            </a:r>
            <a:r>
              <a:rPr lang="ru-RU" sz="1800" b="1" cap="none" dirty="0" smtClean="0"/>
              <a:t>Губернаторе Белгородской </a:t>
            </a:r>
            <a:r>
              <a:rPr lang="ru-RU" sz="1800" b="1" cap="none" dirty="0"/>
              <a:t>области»</a:t>
            </a:r>
          </a:p>
          <a:p>
            <a:pPr algn="ctr"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187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2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356350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11</a:t>
            </a:fld>
            <a:endParaRPr lang="ru-RU" sz="14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Достигнутые результаты реализации проекта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540568" y="548680"/>
            <a:ext cx="10296525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>
              <a:buFontTx/>
              <a:buAutoNum type="arabicPeriod"/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Оптимизация работы по организации заседаний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секций рабочей группы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324" y="5854700"/>
            <a:ext cx="9151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раза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сократилось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время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поиск данных участников, 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согласование </a:t>
            </a: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 заседаний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1" descr="D:\Ганцева С.А\Проектная деятельность\Проект по бережливому\Подтверждающие документы\Медиа-план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00192" y="1628800"/>
            <a:ext cx="2376488" cy="17018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516216" y="3284984"/>
            <a:ext cx="1927225" cy="43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/>
              <a:t>Выписка из медиа-плана </a:t>
            </a:r>
          </a:p>
          <a:p>
            <a:pPr algn="ctr">
              <a:defRPr/>
            </a:pPr>
            <a:r>
              <a:rPr lang="ru-RU" sz="1050" b="1" dirty="0"/>
              <a:t>БГТУ им.В.Г.Шухова</a:t>
            </a:r>
          </a:p>
        </p:txBody>
      </p:sp>
      <p:pic>
        <p:nvPicPr>
          <p:cNvPr id="11" name="Picture 22" descr="D:\Ганцева С.А\Проектная деятельность\Проект по бережливому\База данных фото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7544" y="1700808"/>
            <a:ext cx="2808287" cy="152400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27584" y="3284984"/>
            <a:ext cx="1925637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b="1" dirty="0"/>
              <a:t>База данных участников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07904" y="1700808"/>
            <a:ext cx="2200275" cy="15843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3870498" y="3230687"/>
            <a:ext cx="1925638" cy="41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/>
              <a:t>Утвержден график заседаний секций</a:t>
            </a:r>
          </a:p>
        </p:txBody>
      </p:sp>
      <p:graphicFrame>
        <p:nvGraphicFramePr>
          <p:cNvPr id="15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228934"/>
              </p:ext>
            </p:extLst>
          </p:nvPr>
        </p:nvGraphicFramePr>
        <p:xfrm>
          <a:off x="2551311" y="3573016"/>
          <a:ext cx="1444625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3" name="Acrobat Document" r:id="rId9" imgW="5667119" imgH="8019810" progId="AcroExch.Document.DC">
                  <p:embed/>
                </p:oleObj>
              </mc:Choice>
              <mc:Fallback>
                <p:oleObj name="Acrobat Document" r:id="rId9" imgW="5667119" imgH="801981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311" y="3573016"/>
                        <a:ext cx="1444625" cy="20431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86322" y="5517232"/>
            <a:ext cx="1925638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/>
              <a:t>Инструкция для подключения к </a:t>
            </a:r>
            <a:r>
              <a:rPr lang="ru-RU" sz="1050" b="1" dirty="0" err="1"/>
              <a:t>вебинарам</a:t>
            </a:r>
            <a:endParaRPr lang="ru-RU" sz="1050" b="1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45013" y="3716338"/>
            <a:ext cx="1819275" cy="16986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034095" y="5516562"/>
            <a:ext cx="2644775" cy="57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050" b="1" dirty="0"/>
              <a:t>Предложения предприятий строительной отрасли по темам включены в график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324" y="1340768"/>
            <a:ext cx="8944172" cy="5344929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59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4" name="Object 24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64577487"/>
              </p:ext>
            </p:extLst>
          </p:nvPr>
        </p:nvGraphicFramePr>
        <p:xfrm>
          <a:off x="1588" y="-55458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think-cell Slide" r:id="rId4" imgW="360" imgH="360" progId="">
                  <p:embed/>
                </p:oleObj>
              </mc:Choice>
              <mc:Fallback>
                <p:oleObj name="think-cell Slide" r:id="rId4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-554583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5800179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12</a:t>
            </a:fld>
            <a:endParaRPr lang="ru-RU" sz="14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</a:rPr>
              <a:t>Достигнутые результаты реализации проекта </a:t>
            </a:r>
            <a:endParaRPr lang="ru-RU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2324" y="784597"/>
            <a:ext cx="8944172" cy="5812755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872519"/>
            <a:ext cx="37322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взаимодействия участников рабочей группы </a:t>
            </a:r>
          </a:p>
          <a:p>
            <a:pPr>
              <a:defRPr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3"/>
          <p:cNvSpPr>
            <a:spLocks noChangeArrowheads="1"/>
          </p:cNvSpPr>
          <p:nvPr/>
        </p:nvSpPr>
        <p:spPr bwMode="auto">
          <a:xfrm>
            <a:off x="6228184" y="3088853"/>
            <a:ext cx="4700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i="1" dirty="0">
                <a:solidFill>
                  <a:schemeClr val="tx1"/>
                </a:solidFill>
                <a:latin typeface="Arial" charset="0"/>
              </a:rPr>
              <a:t>СОП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2928" y="1753292"/>
            <a:ext cx="33002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Появление новых высокотехнологичных решений и изделий, которые будут доступны застройщикам, населению.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22251" y="5325015"/>
            <a:ext cx="80843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результате время протекания процесса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уменьшилось на 52,5% </a:t>
            </a:r>
          </a:p>
          <a:p>
            <a:pPr algn="ctr">
              <a:defRPr/>
            </a:pPr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4 440 мин до 2 105 мин)</a:t>
            </a:r>
          </a:p>
        </p:txBody>
      </p:sp>
      <p:pic>
        <p:nvPicPr>
          <p:cNvPr id="24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94" y="839242"/>
            <a:ext cx="35131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05" y="1918866"/>
            <a:ext cx="34559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9" descr="D:\Ганцева С.А\Проектная деятельность\Проект по бережливому\Подтверждающие документы\Подтвержд документы к проекту Ганцева С.А\Карта итогового состояния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47504"/>
            <a:ext cx="8800529" cy="1927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737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>
            <a:extLst/>
          </p:cNvPr>
          <p:cNvSpPr/>
          <p:nvPr/>
        </p:nvSpPr>
        <p:spPr>
          <a:xfrm>
            <a:off x="233363" y="2909417"/>
            <a:ext cx="8621712" cy="38319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Прямоугольник 5">
            <a:extLst/>
          </p:cNvPr>
          <p:cNvSpPr/>
          <p:nvPr/>
        </p:nvSpPr>
        <p:spPr>
          <a:xfrm>
            <a:off x="217487" y="548681"/>
            <a:ext cx="8637588" cy="237626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2" name="TextBox 31">
            <a:extLst/>
          </p:cNvPr>
          <p:cNvSpPr txBox="1"/>
          <p:nvPr/>
        </p:nvSpPr>
        <p:spPr>
          <a:xfrm>
            <a:off x="251520" y="548680"/>
            <a:ext cx="161213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Руководство проектом</a:t>
            </a:r>
          </a:p>
        </p:txBody>
      </p:sp>
      <p:sp>
        <p:nvSpPr>
          <p:cNvPr id="39" name="TextBox 38">
            <a:extLst/>
          </p:cNvPr>
          <p:cNvSpPr txBox="1"/>
          <p:nvPr/>
        </p:nvSpPr>
        <p:spPr>
          <a:xfrm>
            <a:off x="251520" y="2924944"/>
            <a:ext cx="2189162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accent2"/>
                </a:solidFill>
                <a:latin typeface="+mn-lt"/>
              </a:rPr>
              <a:t>Рабочая группа проекта</a:t>
            </a:r>
          </a:p>
        </p:txBody>
      </p:sp>
      <p:sp>
        <p:nvSpPr>
          <p:cNvPr id="68616" name="Заголовок 2"/>
          <p:cNvSpPr>
            <a:spLocks noGrp="1"/>
          </p:cNvSpPr>
          <p:nvPr>
            <p:ph type="title"/>
          </p:nvPr>
        </p:nvSpPr>
        <p:spPr>
          <a:xfrm>
            <a:off x="244475" y="116632"/>
            <a:ext cx="8648700" cy="439738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Команда проекта </a:t>
            </a:r>
          </a:p>
        </p:txBody>
      </p:sp>
      <p:sp>
        <p:nvSpPr>
          <p:cNvPr id="19" name="Rectangle 53"/>
          <p:cNvSpPr txBox="1">
            <a:spLocks noChangeArrowheads="1"/>
          </p:cNvSpPr>
          <p:nvPr/>
        </p:nvSpPr>
        <p:spPr bwMode="auto">
          <a:xfrm>
            <a:off x="2941322" y="2420888"/>
            <a:ext cx="220674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Козлитина О.П., заместитель начальника департамента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0" name="Rectangle 165"/>
          <p:cNvSpPr txBox="1">
            <a:spLocks noChangeArrowheads="1"/>
          </p:cNvSpPr>
          <p:nvPr/>
        </p:nvSpPr>
        <p:spPr bwMode="auto">
          <a:xfrm>
            <a:off x="3105720" y="548680"/>
            <a:ext cx="1538288" cy="16158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587" lvl="1" indent="0" algn="ctr">
              <a:buClr>
                <a:srgbClr val="002960"/>
              </a:buClr>
              <a:buSzPct val="125000"/>
              <a:defRPr/>
            </a:pPr>
            <a:r>
              <a:rPr lang="ru-RU" altLang="ru-RU" sz="1050" b="1" kern="0" dirty="0" smtClean="0">
                <a:solidFill>
                  <a:srgbClr val="00295C"/>
                </a:solidFill>
              </a:rPr>
              <a:t>Заказчик проекта</a:t>
            </a:r>
            <a:endParaRPr lang="en-US" altLang="ru-RU" sz="1050" b="1" kern="0" dirty="0" smtClean="0">
              <a:solidFill>
                <a:srgbClr val="00295C"/>
              </a:solidFill>
            </a:endParaRPr>
          </a:p>
        </p:txBody>
      </p:sp>
      <p:sp>
        <p:nvSpPr>
          <p:cNvPr id="21" name="Rectangle 53"/>
          <p:cNvSpPr txBox="1">
            <a:spLocks noChangeArrowheads="1"/>
          </p:cNvSpPr>
          <p:nvPr/>
        </p:nvSpPr>
        <p:spPr bwMode="auto">
          <a:xfrm>
            <a:off x="5381550" y="2348880"/>
            <a:ext cx="2574826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err="1" smtClean="0">
                <a:solidFill>
                  <a:srgbClr val="00295C"/>
                </a:solidFill>
              </a:rPr>
              <a:t>Ганцева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С.А., заместитель начальника отдела анализа, прогнозирования и развития строительного комплекса</a:t>
            </a:r>
          </a:p>
        </p:txBody>
      </p:sp>
      <p:sp>
        <p:nvSpPr>
          <p:cNvPr id="22" name="Rectangle 165"/>
          <p:cNvSpPr txBox="1">
            <a:spLocks noChangeArrowheads="1"/>
          </p:cNvSpPr>
          <p:nvPr/>
        </p:nvSpPr>
        <p:spPr bwMode="auto">
          <a:xfrm>
            <a:off x="5152479" y="548680"/>
            <a:ext cx="2155825" cy="153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marL="342900" indent="-342900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619125" lvl="4" indent="0">
              <a:buClr>
                <a:srgbClr val="002960"/>
              </a:buClr>
              <a:buSzPct val="89000"/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Руководитель проекта</a:t>
            </a:r>
            <a:endParaRPr lang="en-US" altLang="ru-RU" sz="1000" b="1" kern="0" dirty="0" smtClean="0">
              <a:solidFill>
                <a:srgbClr val="00295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9601" y="810290"/>
            <a:ext cx="1292399" cy="14789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78612" y="735113"/>
            <a:ext cx="1357684" cy="1541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" name="Rectangle 53"/>
          <p:cNvSpPr txBox="1">
            <a:spLocks noChangeArrowheads="1"/>
          </p:cNvSpPr>
          <p:nvPr/>
        </p:nvSpPr>
        <p:spPr bwMode="auto">
          <a:xfrm>
            <a:off x="2039515" y="4725144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Васильченко Ж.А., консультант отдела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23528" y="3212976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" name="Rectangle 53"/>
          <p:cNvSpPr txBox="1">
            <a:spLocks noChangeArrowheads="1"/>
          </p:cNvSpPr>
          <p:nvPr/>
        </p:nvSpPr>
        <p:spPr bwMode="auto">
          <a:xfrm>
            <a:off x="304305" y="4725144"/>
            <a:ext cx="1562248" cy="61555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Озерова С.Н., заместитель начальника управления – начальника отдела 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051720" y="3212976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Rectangle 53"/>
          <p:cNvSpPr txBox="1">
            <a:spLocks noChangeArrowheads="1"/>
          </p:cNvSpPr>
          <p:nvPr/>
        </p:nvSpPr>
        <p:spPr bwMode="auto">
          <a:xfrm>
            <a:off x="3707904" y="4725144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Ивашуткина М.Е., консультант отдела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711649" y="3212976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" name="Rectangle 53"/>
          <p:cNvSpPr txBox="1">
            <a:spLocks noChangeArrowheads="1"/>
          </p:cNvSpPr>
          <p:nvPr/>
        </p:nvSpPr>
        <p:spPr bwMode="auto">
          <a:xfrm>
            <a:off x="5292080" y="4725144"/>
            <a:ext cx="1462088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Старшиков О.С., консультант отдела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95825" y="3212976"/>
            <a:ext cx="1038659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t>2</a:t>
            </a:fld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212976"/>
            <a:ext cx="1076375" cy="1449027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092281" y="3209441"/>
            <a:ext cx="985232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Rectangle 53"/>
          <p:cNvSpPr txBox="1">
            <a:spLocks noChangeArrowheads="1"/>
          </p:cNvSpPr>
          <p:nvPr/>
        </p:nvSpPr>
        <p:spPr bwMode="auto">
          <a:xfrm>
            <a:off x="7047622" y="4725144"/>
            <a:ext cx="1462088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Скрынникова Л.В, главный специалист  отдела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703537" y="5068601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722460" y="5068601"/>
            <a:ext cx="1076375" cy="14525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Rectangle 53"/>
          <p:cNvSpPr txBox="1">
            <a:spLocks noChangeArrowheads="1"/>
          </p:cNvSpPr>
          <p:nvPr/>
        </p:nvSpPr>
        <p:spPr bwMode="auto">
          <a:xfrm>
            <a:off x="437158" y="6394242"/>
            <a:ext cx="2266379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Евтушенко </a:t>
            </a:r>
            <a:r>
              <a:rPr lang="ru-RU" altLang="ru-RU" sz="1000" b="1" kern="0" dirty="0" err="1" smtClean="0">
                <a:solidFill>
                  <a:srgbClr val="00295C"/>
                </a:solidFill>
              </a:rPr>
              <a:t>Е.И.,первый</a:t>
            </a:r>
            <a:r>
              <a:rPr lang="ru-RU" altLang="ru-RU" sz="1000" b="1" kern="0" dirty="0" smtClean="0">
                <a:solidFill>
                  <a:srgbClr val="00295C"/>
                </a:solidFill>
              </a:rPr>
              <a:t> проректор </a:t>
            </a:r>
          </a:p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БГТУ им.В.Г.Шухова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sp>
        <p:nvSpPr>
          <p:cNvPr id="29" name="Rectangle 53"/>
          <p:cNvSpPr txBox="1">
            <a:spLocks noChangeArrowheads="1"/>
          </p:cNvSpPr>
          <p:nvPr/>
        </p:nvSpPr>
        <p:spPr bwMode="auto">
          <a:xfrm>
            <a:off x="5908720" y="6357007"/>
            <a:ext cx="1831632" cy="30777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0" rIns="0" bIns="0">
            <a:spAutoFit/>
          </a:bodyPr>
          <a:lstStyle>
            <a:lvl1pPr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93675" indent="-19208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457200" indent="-261938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614363" indent="-1555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49300" indent="-130175" defTabSz="895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2065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637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1209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78100" indent="-130175" defTabSz="895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002960"/>
              </a:buClr>
              <a:defRPr/>
            </a:pPr>
            <a:r>
              <a:rPr lang="ru-RU" altLang="ru-RU" sz="1000" b="1" kern="0" dirty="0" smtClean="0">
                <a:solidFill>
                  <a:srgbClr val="00295C"/>
                </a:solidFill>
              </a:rPr>
              <a:t>Наумов А.Е., начальник УНИР БГТУ им.В.Г.Шухова</a:t>
            </a:r>
            <a:endParaRPr lang="ru-RU" altLang="ru-RU" sz="1000" kern="0" dirty="0" smtClean="0">
              <a:solidFill>
                <a:srgbClr val="00295C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033551"/>
            <a:ext cx="1120153" cy="14917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592" y="5054370"/>
            <a:ext cx="1120320" cy="149376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386" y="735112"/>
            <a:ext cx="1335614" cy="15995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92" y="710263"/>
            <a:ext cx="1347104" cy="160028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22243" r="20601" b="24800"/>
          <a:stretch/>
        </p:blipFill>
        <p:spPr>
          <a:xfrm>
            <a:off x="323528" y="3212976"/>
            <a:ext cx="1186216" cy="1495663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19" t="12451" r="38735" b="36232"/>
          <a:stretch/>
        </p:blipFill>
        <p:spPr>
          <a:xfrm>
            <a:off x="3756217" y="3209441"/>
            <a:ext cx="1031807" cy="146236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8" t="7306" b="6095"/>
          <a:stretch/>
        </p:blipFill>
        <p:spPr>
          <a:xfrm>
            <a:off x="5326943" y="3203143"/>
            <a:ext cx="1007541" cy="15054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00" t="29400" r="25800" b="22301"/>
          <a:stretch/>
        </p:blipFill>
        <p:spPr>
          <a:xfrm>
            <a:off x="7092280" y="3196213"/>
            <a:ext cx="985232" cy="146195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3"/>
          <a:srcRect l="19694" t="8920" r="47829" b="82762"/>
          <a:stretch/>
        </p:blipFill>
        <p:spPr>
          <a:xfrm>
            <a:off x="304305" y="1155354"/>
            <a:ext cx="2849143" cy="41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9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27863" y="785813"/>
            <a:ext cx="1778000" cy="15636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25425" y="2363788"/>
            <a:ext cx="1530350" cy="14382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информирует Сотрудника БГТУ им В.Г. Шухова 2 о теме, месте и времени проведения заседания секции рабочей группы (15-180 мин.).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250" y="1154113"/>
            <a:ext cx="8686800" cy="838200"/>
          </a:xfrm>
        </p:spPr>
        <p:txBody>
          <a:bodyPr lIns="0" tIns="0" rIns="0" bIns="0">
            <a:noAutofit/>
          </a:bodyPr>
          <a:lstStyle/>
          <a:p>
            <a:pPr>
              <a:defRPr/>
            </a:pPr>
            <a:r>
              <a:rPr lang="ru-RU" sz="1200" dirty="0" smtClean="0">
                <a:latin typeface="+mn-lt"/>
              </a:rPr>
              <a:t>Карта</a:t>
            </a:r>
            <a:endParaRPr lang="ru-RU" sz="1200" dirty="0">
              <a:latin typeface="+mn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686800" cy="381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2400" i="1" dirty="0" smtClean="0">
                <a:solidFill>
                  <a:srgbClr val="C00000"/>
                </a:solidFill>
              </a:rPr>
              <a:t/>
            </a:r>
            <a:br>
              <a:rPr lang="ru-RU" sz="2400" i="1" dirty="0" smtClean="0">
                <a:solidFill>
                  <a:srgbClr val="C00000"/>
                </a:solidFill>
              </a:rPr>
            </a:br>
            <a:endParaRPr lang="ru-RU" sz="2400" i="1" dirty="0">
              <a:solidFill>
                <a:srgbClr val="C0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720850" y="1246188"/>
            <a:ext cx="114300" cy="46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7" name="Прямоугольник 6"/>
          <p:cNvSpPr/>
          <p:nvPr/>
        </p:nvSpPr>
        <p:spPr>
          <a:xfrm>
            <a:off x="107950" y="828675"/>
            <a:ext cx="166052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прорабатывает с сотрудником БГТУ им В.Г. Шухова 1 вопрос о предложениях тем университета к заседанию секции рабочей группы (150-180 мин.).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8963" y="828675"/>
            <a:ext cx="158432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им.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В.Г. Шухова 1 прорабатывает вопрос о темах к заседанию секции рабочей группы с сотрудником БГТУ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им. В.Г. Шухова 2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(150-180 мин.).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59175" y="828675"/>
            <a:ext cx="1662113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 В.Г. Шухова 2 готовит письмо с предложениями тем в департамент и направляет его по электронной почте в адрес начальника отдела (180-240 мин.).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31050" y="817563"/>
            <a:ext cx="1597025" cy="1509712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Заместитель начальника департамента согласовывает тему, дату и время проведения заседания секции рабочей группы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(15-180 мин.).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814763" y="2378075"/>
            <a:ext cx="1579562" cy="14287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им.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В.Г. Шухова 1 согласовывает тему, дату и время проведения заседания секции рабочей группы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(90-120 мин.).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459163" y="1279525"/>
            <a:ext cx="88900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13" name="Стрелка вправо 12"/>
          <p:cNvSpPr/>
          <p:nvPr/>
        </p:nvSpPr>
        <p:spPr>
          <a:xfrm>
            <a:off x="6970713" y="1292225"/>
            <a:ext cx="114300" cy="460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221288" y="1296988"/>
            <a:ext cx="88900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15" name="Стрелка вправо 14"/>
          <p:cNvSpPr/>
          <p:nvPr/>
        </p:nvSpPr>
        <p:spPr>
          <a:xfrm>
            <a:off x="5340350" y="3009900"/>
            <a:ext cx="107950" cy="460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0" name="Стрелка вправо 69"/>
          <p:cNvSpPr/>
          <p:nvPr/>
        </p:nvSpPr>
        <p:spPr>
          <a:xfrm flipV="1">
            <a:off x="46038" y="2981325"/>
            <a:ext cx="179387" cy="460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908175" y="2384425"/>
            <a:ext cx="1730375" cy="14382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 В.Г. Шухова 2 информирует Сотрудник БГТУ им. В.Г. Шухова 1 о согласованной заместителем начальника департамента теме, дате и времени проведения заседания секции рабочей группы (120-150 мин.).</a:t>
            </a:r>
          </a:p>
        </p:txBody>
      </p:sp>
      <p:sp>
        <p:nvSpPr>
          <p:cNvPr id="73" name="Стрелка вправо 72"/>
          <p:cNvSpPr/>
          <p:nvPr/>
        </p:nvSpPr>
        <p:spPr>
          <a:xfrm flipV="1">
            <a:off x="1785938" y="3008313"/>
            <a:ext cx="88900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4" name="Стрелка вправо 73"/>
          <p:cNvSpPr/>
          <p:nvPr/>
        </p:nvSpPr>
        <p:spPr>
          <a:xfrm flipV="1">
            <a:off x="3632200" y="3003550"/>
            <a:ext cx="92075" cy="5238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5354638" y="828675"/>
            <a:ext cx="161607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докладывает заместителю начальника департамента о предложениях тем БГТУ им. В.Г. Шухова к заседанию секции рабочей группы (180-240 мин.).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8715375" y="1301750"/>
            <a:ext cx="180975" cy="460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5492750" y="2357438"/>
            <a:ext cx="1677988" cy="14382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 В.Г. Шухова 2 информирует начальника отдела о согласовании с сотрудником БГТУ им. В.Г. Шухова 1 темы, даты и времени проведения заседания секции рабочей группы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(30-60 мин.).</a:t>
            </a:r>
          </a:p>
        </p:txBody>
      </p:sp>
      <p:sp>
        <p:nvSpPr>
          <p:cNvPr id="80" name="Стрелка вправо 79"/>
          <p:cNvSpPr/>
          <p:nvPr/>
        </p:nvSpPr>
        <p:spPr>
          <a:xfrm>
            <a:off x="8774113" y="2973388"/>
            <a:ext cx="290512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16408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7112000"/>
            <a:ext cx="347663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0A63CCDD-FC76-4E88-9BC2-B8B843F8DC4C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100" name="Пятно 1 99"/>
          <p:cNvSpPr/>
          <p:nvPr/>
        </p:nvSpPr>
        <p:spPr>
          <a:xfrm>
            <a:off x="7327900" y="2003425"/>
            <a:ext cx="366713" cy="4032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00" b="1" dirty="0"/>
              <a:t>3</a:t>
            </a:r>
          </a:p>
        </p:txBody>
      </p:sp>
      <p:graphicFrame>
        <p:nvGraphicFramePr>
          <p:cNvPr id="68" name="Таблица 67"/>
          <p:cNvGraphicFramePr>
            <a:graphicFrameLocks noGrp="1"/>
          </p:cNvGraphicFramePr>
          <p:nvPr/>
        </p:nvGraphicFramePr>
        <p:xfrm>
          <a:off x="590550" y="3997325"/>
          <a:ext cx="7339013" cy="2439988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2452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3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3824">
                <a:tc>
                  <a:txBody>
                    <a:bodyPr/>
                    <a:lstStyle/>
                    <a:p>
                      <a:endParaRPr lang="ru-RU" sz="1100" b="0" dirty="0">
                        <a:latin typeface="+mn-lt"/>
                      </a:endParaRPr>
                    </a:p>
                  </a:txBody>
                  <a:tcPr marL="91438" marR="91438" marT="58142" marB="581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Предложение тем без учета потребностей организаций в инновациях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8" marR="91438" marT="58142" marB="5814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4129"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 marL="91438" marR="91438" marT="58142" marB="581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Риск замены заседания секции одной темы на другую и соответственно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списка участников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8" marR="91438" marT="58142" marB="5814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991"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 marL="91438" marR="91438" marT="58142" marB="581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Неоднократная корректировка даты и времени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проведения заседаний секций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38" marR="91438" marT="58142" marB="5814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043">
                <a:tc>
                  <a:txBody>
                    <a:bodyPr/>
                    <a:lstStyle/>
                    <a:p>
                      <a:endParaRPr lang="ru-RU" sz="1400" b="0" dirty="0">
                        <a:latin typeface="+mn-lt"/>
                      </a:endParaRPr>
                    </a:p>
                  </a:txBody>
                  <a:tcPr marL="91438" marR="91438" marT="58142" marB="5814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Отсутствие свободного зала для проведения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заседания секции рабочей группы</a:t>
                      </a:r>
                      <a:endParaRPr lang="ru-RU" sz="1200" b="0" dirty="0" smtClean="0">
                        <a:latin typeface="+mn-lt"/>
                      </a:endParaRPr>
                    </a:p>
                  </a:txBody>
                  <a:tcPr marL="91438" marR="91438" marT="58142" marB="5814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" name="Пятно 1 68"/>
          <p:cNvSpPr/>
          <p:nvPr/>
        </p:nvSpPr>
        <p:spPr>
          <a:xfrm>
            <a:off x="806450" y="3962400"/>
            <a:ext cx="796925" cy="69056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1</a:t>
            </a:r>
          </a:p>
        </p:txBody>
      </p:sp>
      <p:sp>
        <p:nvSpPr>
          <p:cNvPr id="75" name="Пятно 1 74"/>
          <p:cNvSpPr/>
          <p:nvPr/>
        </p:nvSpPr>
        <p:spPr>
          <a:xfrm>
            <a:off x="814388" y="4652963"/>
            <a:ext cx="871537" cy="67945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2</a:t>
            </a:r>
          </a:p>
        </p:txBody>
      </p:sp>
      <p:sp>
        <p:nvSpPr>
          <p:cNvPr id="76" name="Пятно 1 75"/>
          <p:cNvSpPr/>
          <p:nvPr/>
        </p:nvSpPr>
        <p:spPr>
          <a:xfrm>
            <a:off x="814388" y="5332413"/>
            <a:ext cx="788987" cy="54451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3</a:t>
            </a:r>
          </a:p>
        </p:txBody>
      </p:sp>
      <p:sp>
        <p:nvSpPr>
          <p:cNvPr id="103" name="Солнце 102"/>
          <p:cNvSpPr/>
          <p:nvPr/>
        </p:nvSpPr>
        <p:spPr>
          <a:xfrm>
            <a:off x="8324850" y="2976563"/>
            <a:ext cx="331788" cy="317500"/>
          </a:xfrm>
          <a:prstGeom prst="sun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900" b="1" dirty="0">
              <a:solidFill>
                <a:srgbClr val="FF0000"/>
              </a:solidFill>
            </a:endParaRPr>
          </a:p>
        </p:txBody>
      </p:sp>
      <p:sp>
        <p:nvSpPr>
          <p:cNvPr id="3" name="TextBox 58"/>
          <p:cNvSpPr txBox="1">
            <a:spLocks noChangeArrowheads="1"/>
          </p:cNvSpPr>
          <p:nvPr/>
        </p:nvSpPr>
        <p:spPr bwMode="auto">
          <a:xfrm>
            <a:off x="1603375" y="792163"/>
            <a:ext cx="2143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</a:t>
            </a:r>
          </a:p>
        </p:txBody>
      </p:sp>
      <p:sp>
        <p:nvSpPr>
          <p:cNvPr id="19535" name="TextBox 59"/>
          <p:cNvSpPr txBox="1">
            <a:spLocks noChangeArrowheads="1"/>
          </p:cNvSpPr>
          <p:nvPr/>
        </p:nvSpPr>
        <p:spPr bwMode="auto">
          <a:xfrm>
            <a:off x="6754813" y="817563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4</a:t>
            </a:r>
          </a:p>
        </p:txBody>
      </p:sp>
      <p:sp>
        <p:nvSpPr>
          <p:cNvPr id="19536" name="TextBox 61"/>
          <p:cNvSpPr txBox="1">
            <a:spLocks noChangeArrowheads="1"/>
          </p:cNvSpPr>
          <p:nvPr/>
        </p:nvSpPr>
        <p:spPr bwMode="auto">
          <a:xfrm>
            <a:off x="5114925" y="736600"/>
            <a:ext cx="2143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3</a:t>
            </a:r>
          </a:p>
        </p:txBody>
      </p:sp>
      <p:sp>
        <p:nvSpPr>
          <p:cNvPr id="19537" name="TextBox 63"/>
          <p:cNvSpPr txBox="1">
            <a:spLocks noChangeArrowheads="1"/>
          </p:cNvSpPr>
          <p:nvPr/>
        </p:nvSpPr>
        <p:spPr bwMode="auto">
          <a:xfrm>
            <a:off x="3351213" y="736600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2</a:t>
            </a:r>
          </a:p>
        </p:txBody>
      </p:sp>
      <p:sp>
        <p:nvSpPr>
          <p:cNvPr id="19538" name="TextBox 65"/>
          <p:cNvSpPr txBox="1">
            <a:spLocks noChangeArrowheads="1"/>
          </p:cNvSpPr>
          <p:nvPr/>
        </p:nvSpPr>
        <p:spPr bwMode="auto">
          <a:xfrm>
            <a:off x="3471863" y="2349500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7</a:t>
            </a:r>
          </a:p>
        </p:txBody>
      </p:sp>
      <p:sp>
        <p:nvSpPr>
          <p:cNvPr id="19539" name="TextBox 80"/>
          <p:cNvSpPr txBox="1">
            <a:spLocks noChangeArrowheads="1"/>
          </p:cNvSpPr>
          <p:nvPr/>
        </p:nvSpPr>
        <p:spPr bwMode="auto">
          <a:xfrm>
            <a:off x="1603375" y="2420938"/>
            <a:ext cx="1651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6</a:t>
            </a:r>
          </a:p>
        </p:txBody>
      </p:sp>
      <p:sp>
        <p:nvSpPr>
          <p:cNvPr id="19540" name="TextBox 81"/>
          <p:cNvSpPr txBox="1">
            <a:spLocks noChangeArrowheads="1"/>
          </p:cNvSpPr>
          <p:nvPr/>
        </p:nvSpPr>
        <p:spPr bwMode="auto">
          <a:xfrm>
            <a:off x="8539163" y="792163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5</a:t>
            </a:r>
          </a:p>
        </p:txBody>
      </p:sp>
      <p:sp>
        <p:nvSpPr>
          <p:cNvPr id="19541" name="TextBox 82"/>
          <p:cNvSpPr txBox="1">
            <a:spLocks noChangeArrowheads="1"/>
          </p:cNvSpPr>
          <p:nvPr/>
        </p:nvSpPr>
        <p:spPr bwMode="auto">
          <a:xfrm>
            <a:off x="8243888" y="2492375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9</a:t>
            </a:r>
          </a:p>
        </p:txBody>
      </p:sp>
      <p:sp>
        <p:nvSpPr>
          <p:cNvPr id="19542" name="TextBox 83"/>
          <p:cNvSpPr txBox="1">
            <a:spLocks noChangeArrowheads="1"/>
          </p:cNvSpPr>
          <p:nvPr/>
        </p:nvSpPr>
        <p:spPr bwMode="auto">
          <a:xfrm>
            <a:off x="5232400" y="2378075"/>
            <a:ext cx="153988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8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248525" y="2416175"/>
            <a:ext cx="1647825" cy="14001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информирует заместителя начальника департамента о согласовании сотрудником БГТУ им. В.Г. Шухова 1 темы, даты и времени проведения заседания секции рабочей группы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(60-90 мин.).</a:t>
            </a:r>
          </a:p>
        </p:txBody>
      </p:sp>
      <p:sp>
        <p:nvSpPr>
          <p:cNvPr id="64" name="Стрелка вправо 63"/>
          <p:cNvSpPr/>
          <p:nvPr/>
        </p:nvSpPr>
        <p:spPr>
          <a:xfrm>
            <a:off x="7170738" y="2986088"/>
            <a:ext cx="114300" cy="46037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63" name="TextBox 83"/>
          <p:cNvSpPr txBox="1">
            <a:spLocks noChangeArrowheads="1"/>
          </p:cNvSpPr>
          <p:nvPr/>
        </p:nvSpPr>
        <p:spPr bwMode="auto">
          <a:xfrm>
            <a:off x="7040563" y="2354263"/>
            <a:ext cx="155575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>
                <a:latin typeface="+mn-lt"/>
              </a:rPr>
              <a:t>9</a:t>
            </a:r>
            <a:endParaRPr lang="ru-RU" altLang="ru-RU" sz="1200" dirty="0" smtClean="0">
              <a:latin typeface="+mn-lt"/>
            </a:endParaRPr>
          </a:p>
        </p:txBody>
      </p:sp>
      <p:sp>
        <p:nvSpPr>
          <p:cNvPr id="65" name="TextBox 83"/>
          <p:cNvSpPr txBox="1">
            <a:spLocks noChangeArrowheads="1"/>
          </p:cNvSpPr>
          <p:nvPr/>
        </p:nvSpPr>
        <p:spPr bwMode="auto">
          <a:xfrm>
            <a:off x="8774113" y="2354263"/>
            <a:ext cx="261937" cy="185737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10</a:t>
            </a:r>
          </a:p>
        </p:txBody>
      </p:sp>
      <p:sp>
        <p:nvSpPr>
          <p:cNvPr id="34" name="Пятно 1 33"/>
          <p:cNvSpPr/>
          <p:nvPr/>
        </p:nvSpPr>
        <p:spPr>
          <a:xfrm>
            <a:off x="5316538" y="1955800"/>
            <a:ext cx="358775" cy="3937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200" b="1" dirty="0"/>
              <a:t>2</a:t>
            </a:r>
          </a:p>
        </p:txBody>
      </p:sp>
      <p:sp>
        <p:nvSpPr>
          <p:cNvPr id="82" name="Пятно 1 81"/>
          <p:cNvSpPr/>
          <p:nvPr/>
        </p:nvSpPr>
        <p:spPr>
          <a:xfrm>
            <a:off x="8204200" y="2058988"/>
            <a:ext cx="334963" cy="3143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00" b="1" dirty="0"/>
              <a:t>4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3724275" y="2317750"/>
            <a:ext cx="1703388" cy="156368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7207250" y="2382838"/>
            <a:ext cx="1828800" cy="150018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6" name="Пятно 1 85"/>
          <p:cNvSpPr/>
          <p:nvPr/>
        </p:nvSpPr>
        <p:spPr>
          <a:xfrm>
            <a:off x="3749675" y="3478213"/>
            <a:ext cx="366713" cy="4032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00" b="1" dirty="0"/>
              <a:t>3</a:t>
            </a:r>
          </a:p>
        </p:txBody>
      </p:sp>
      <p:sp>
        <p:nvSpPr>
          <p:cNvPr id="87" name="Пятно 1 86"/>
          <p:cNvSpPr/>
          <p:nvPr/>
        </p:nvSpPr>
        <p:spPr>
          <a:xfrm>
            <a:off x="7065963" y="1905000"/>
            <a:ext cx="252412" cy="3397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200" b="1" dirty="0"/>
              <a:t>2</a:t>
            </a:r>
          </a:p>
        </p:txBody>
      </p:sp>
      <p:sp>
        <p:nvSpPr>
          <p:cNvPr id="88" name="Пятно 1 87"/>
          <p:cNvSpPr/>
          <p:nvPr/>
        </p:nvSpPr>
        <p:spPr>
          <a:xfrm>
            <a:off x="8348663" y="3675063"/>
            <a:ext cx="366712" cy="4032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00" b="1" dirty="0"/>
              <a:t>3</a:t>
            </a:r>
          </a:p>
        </p:txBody>
      </p:sp>
      <p:sp>
        <p:nvSpPr>
          <p:cNvPr id="57" name="Пятно 1 56"/>
          <p:cNvSpPr/>
          <p:nvPr/>
        </p:nvSpPr>
        <p:spPr>
          <a:xfrm>
            <a:off x="3076575" y="1898650"/>
            <a:ext cx="366713" cy="4032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00" b="1" dirty="0"/>
              <a:t>1</a:t>
            </a:r>
          </a:p>
        </p:txBody>
      </p:sp>
      <p:sp>
        <p:nvSpPr>
          <p:cNvPr id="58" name="Пятно 1 57"/>
          <p:cNvSpPr/>
          <p:nvPr/>
        </p:nvSpPr>
        <p:spPr>
          <a:xfrm>
            <a:off x="881063" y="5821363"/>
            <a:ext cx="774700" cy="60325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4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25809" y="-39401"/>
            <a:ext cx="89003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«Организация заседаний секций межведомственной рабочей группы «Новые технологии и материалы в строительной отрасли» в рамках Совета по </a:t>
            </a:r>
            <a:r>
              <a:rPr lang="ru-RU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инновационно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-технологическому развитию области при Губернаторе Белгородской области»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27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04813"/>
            <a:ext cx="8686800" cy="381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endParaRPr lang="ru-RU" sz="2400" i="1" dirty="0"/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1703388" y="1717675"/>
            <a:ext cx="204787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7188" y="1143000"/>
            <a:ext cx="1447800" cy="13906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Заместитель начальника департамента принимает решение о проведении заседания секции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(30-60 мин.)</a:t>
            </a:r>
          </a:p>
        </p:txBody>
      </p:sp>
      <p:sp>
        <p:nvSpPr>
          <p:cNvPr id="18" name="Стрелка вправо 17"/>
          <p:cNvSpPr/>
          <p:nvPr/>
        </p:nvSpPr>
        <p:spPr>
          <a:xfrm flipV="1">
            <a:off x="144463" y="1727200"/>
            <a:ext cx="179387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79613" y="1174750"/>
            <a:ext cx="1933575" cy="143986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поручает консультанту отдела приступить к организации заседания секции рабочей группы в соответствии с согласованной темой, датой и временем проведения заседания секции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(5-10 мин.)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73525" y="1190625"/>
            <a:ext cx="1374775" cy="13430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формирует повестку заседания и список участников секции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(180-240 мин.)</a:t>
            </a:r>
          </a:p>
        </p:txBody>
      </p:sp>
      <p:sp>
        <p:nvSpPr>
          <p:cNvPr id="21" name="Стрелка вправо 20"/>
          <p:cNvSpPr/>
          <p:nvPr/>
        </p:nvSpPr>
        <p:spPr>
          <a:xfrm flipV="1">
            <a:off x="3913188" y="1746250"/>
            <a:ext cx="160337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5454650" y="1736725"/>
            <a:ext cx="182563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37213" y="1190625"/>
            <a:ext cx="1392237" cy="134143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согласовывает повестку заседания и список участников заседания секции с начальником отдела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(5-20 мин.)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56463" y="1190625"/>
            <a:ext cx="1636712" cy="1341438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утверждает у заместителя начальника департамента повестку дня и список участников заседания секции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(60-120 мин.)</a:t>
            </a:r>
          </a:p>
        </p:txBody>
      </p:sp>
      <p:sp>
        <p:nvSpPr>
          <p:cNvPr id="25" name="Стрелка вправо 24"/>
          <p:cNvSpPr/>
          <p:nvPr/>
        </p:nvSpPr>
        <p:spPr>
          <a:xfrm flipV="1">
            <a:off x="7048500" y="1751013"/>
            <a:ext cx="207963" cy="46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flipV="1">
            <a:off x="8921750" y="1717675"/>
            <a:ext cx="180975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33" name="Пятно 1 32"/>
          <p:cNvSpPr/>
          <p:nvPr/>
        </p:nvSpPr>
        <p:spPr>
          <a:xfrm>
            <a:off x="2408238" y="838200"/>
            <a:ext cx="396875" cy="4921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7</a:t>
            </a:r>
          </a:p>
        </p:txBody>
      </p:sp>
      <p:sp>
        <p:nvSpPr>
          <p:cNvPr id="48" name="Пятно 1 47"/>
          <p:cNvSpPr/>
          <p:nvPr/>
        </p:nvSpPr>
        <p:spPr>
          <a:xfrm>
            <a:off x="7151688" y="2225675"/>
            <a:ext cx="461962" cy="38893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5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133600" y="2719388"/>
            <a:ext cx="1382713" cy="12969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готовит письма участникам заседания секции рабочей группы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(60-120 мин.)</a:t>
            </a:r>
          </a:p>
        </p:txBody>
      </p:sp>
      <p:sp>
        <p:nvSpPr>
          <p:cNvPr id="38" name="Стрелка вправо 37"/>
          <p:cNvSpPr/>
          <p:nvPr/>
        </p:nvSpPr>
        <p:spPr>
          <a:xfrm flipV="1">
            <a:off x="3535363" y="3263900"/>
            <a:ext cx="180975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39" name="Таблица 38"/>
          <p:cNvGraphicFramePr>
            <a:graphicFrameLocks noGrp="1"/>
          </p:cNvGraphicFramePr>
          <p:nvPr/>
        </p:nvGraphicFramePr>
        <p:xfrm>
          <a:off x="800100" y="4221163"/>
          <a:ext cx="7921625" cy="1906587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920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3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6752" marB="46752"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  Длительный период ожидания подписи руководителя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6752" marB="4675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6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6752" marB="46752"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6756" marB="4675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0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6752" marB="467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 Необходимость уточнения контактных данных (телефон, адрес электронной почты) , ФИО, должностей участников заседаний секций.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6752" marB="4675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6752" marB="4675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 Отсутствие актуальной электронной базы телефонов и адресов электронной почты предполагаемых участников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2" marR="91432" marT="46752" marB="4675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Пятно 1 39"/>
          <p:cNvSpPr/>
          <p:nvPr/>
        </p:nvSpPr>
        <p:spPr>
          <a:xfrm>
            <a:off x="717550" y="4249738"/>
            <a:ext cx="936625" cy="6826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5</a:t>
            </a:r>
          </a:p>
        </p:txBody>
      </p:sp>
      <p:sp>
        <p:nvSpPr>
          <p:cNvPr id="41" name="Пятно 1 40"/>
          <p:cNvSpPr/>
          <p:nvPr/>
        </p:nvSpPr>
        <p:spPr>
          <a:xfrm>
            <a:off x="771525" y="4940300"/>
            <a:ext cx="833438" cy="64928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6</a:t>
            </a:r>
          </a:p>
        </p:txBody>
      </p:sp>
      <p:sp>
        <p:nvSpPr>
          <p:cNvPr id="45" name="Стрелка вправо 44"/>
          <p:cNvSpPr/>
          <p:nvPr/>
        </p:nvSpPr>
        <p:spPr>
          <a:xfrm flipV="1">
            <a:off x="176213" y="3203575"/>
            <a:ext cx="180975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9" name="Номер слайда 3"/>
          <p:cNvSpPr txBox="1">
            <a:spLocks/>
          </p:cNvSpPr>
          <p:nvPr/>
        </p:nvSpPr>
        <p:spPr>
          <a:xfrm>
            <a:off x="1071563" y="6357938"/>
            <a:ext cx="3071812" cy="2857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7" name="Номер слайда 3"/>
          <p:cNvSpPr txBox="1">
            <a:spLocks/>
          </p:cNvSpPr>
          <p:nvPr/>
        </p:nvSpPr>
        <p:spPr>
          <a:xfrm>
            <a:off x="5000625" y="6357938"/>
            <a:ext cx="3071813" cy="28575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17441" name="TextBox 50"/>
          <p:cNvSpPr txBox="1">
            <a:spLocks noChangeArrowheads="1"/>
          </p:cNvSpPr>
          <p:nvPr/>
        </p:nvSpPr>
        <p:spPr bwMode="auto">
          <a:xfrm>
            <a:off x="1550988" y="1060450"/>
            <a:ext cx="35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11</a:t>
            </a:r>
          </a:p>
        </p:txBody>
      </p:sp>
      <p:sp>
        <p:nvSpPr>
          <p:cNvPr id="17442" name="TextBox 52"/>
          <p:cNvSpPr txBox="1">
            <a:spLocks noChangeArrowheads="1"/>
          </p:cNvSpPr>
          <p:nvPr/>
        </p:nvSpPr>
        <p:spPr bwMode="auto">
          <a:xfrm>
            <a:off x="3735388" y="1090613"/>
            <a:ext cx="35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12</a:t>
            </a:r>
          </a:p>
        </p:txBody>
      </p:sp>
      <p:sp>
        <p:nvSpPr>
          <p:cNvPr id="17443" name="TextBox 53"/>
          <p:cNvSpPr txBox="1">
            <a:spLocks noChangeArrowheads="1"/>
          </p:cNvSpPr>
          <p:nvPr/>
        </p:nvSpPr>
        <p:spPr bwMode="auto">
          <a:xfrm>
            <a:off x="3252788" y="2698750"/>
            <a:ext cx="3603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17</a:t>
            </a:r>
          </a:p>
        </p:txBody>
      </p:sp>
      <p:sp>
        <p:nvSpPr>
          <p:cNvPr id="17444" name="TextBox 54"/>
          <p:cNvSpPr txBox="1">
            <a:spLocks noChangeArrowheads="1"/>
          </p:cNvSpPr>
          <p:nvPr/>
        </p:nvSpPr>
        <p:spPr bwMode="auto">
          <a:xfrm>
            <a:off x="5180013" y="1090613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13</a:t>
            </a:r>
          </a:p>
        </p:txBody>
      </p:sp>
      <p:sp>
        <p:nvSpPr>
          <p:cNvPr id="17445" name="TextBox 55"/>
          <p:cNvSpPr txBox="1">
            <a:spLocks noChangeArrowheads="1"/>
          </p:cNvSpPr>
          <p:nvPr/>
        </p:nvSpPr>
        <p:spPr bwMode="auto">
          <a:xfrm>
            <a:off x="6761163" y="1095375"/>
            <a:ext cx="35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14</a:t>
            </a:r>
          </a:p>
        </p:txBody>
      </p:sp>
      <p:sp>
        <p:nvSpPr>
          <p:cNvPr id="53" name="Пятно 1 52"/>
          <p:cNvSpPr/>
          <p:nvPr/>
        </p:nvSpPr>
        <p:spPr>
          <a:xfrm>
            <a:off x="771525" y="5589588"/>
            <a:ext cx="828675" cy="503237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7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93700" y="2717800"/>
            <a:ext cx="1585913" cy="1279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направляет сотруднику БГТУ им В.Г. Шухова 2 повестку дня и список участников заседания секции рабочей группы (15-60 мин.)</a:t>
            </a:r>
          </a:p>
        </p:txBody>
      </p:sp>
      <p:sp>
        <p:nvSpPr>
          <p:cNvPr id="17448" name="TextBox 53"/>
          <p:cNvSpPr txBox="1">
            <a:spLocks noChangeArrowheads="1"/>
          </p:cNvSpPr>
          <p:nvPr/>
        </p:nvSpPr>
        <p:spPr bwMode="auto">
          <a:xfrm>
            <a:off x="8604250" y="1104900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15</a:t>
            </a:r>
          </a:p>
        </p:txBody>
      </p:sp>
      <p:sp>
        <p:nvSpPr>
          <p:cNvPr id="17449" name="TextBox 53"/>
          <p:cNvSpPr txBox="1">
            <a:spLocks noChangeArrowheads="1"/>
          </p:cNvSpPr>
          <p:nvPr/>
        </p:nvSpPr>
        <p:spPr bwMode="auto">
          <a:xfrm>
            <a:off x="1695450" y="2708275"/>
            <a:ext cx="3603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16</a:t>
            </a:r>
          </a:p>
        </p:txBody>
      </p:sp>
      <p:sp>
        <p:nvSpPr>
          <p:cNvPr id="61" name="Стрелка вправо 60"/>
          <p:cNvSpPr/>
          <p:nvPr/>
        </p:nvSpPr>
        <p:spPr>
          <a:xfrm flipV="1">
            <a:off x="1973263" y="3217863"/>
            <a:ext cx="136525" cy="682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735388" y="2751138"/>
            <a:ext cx="1584325" cy="126523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распечатывает письмо, визирует у начальника отдела и передает на подпись заместителю начальника департамента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(20-30 мин.) </a:t>
            </a:r>
          </a:p>
        </p:txBody>
      </p:sp>
      <p:sp>
        <p:nvSpPr>
          <p:cNvPr id="17452" name="TextBox 56"/>
          <p:cNvSpPr txBox="1">
            <a:spLocks noChangeArrowheads="1"/>
          </p:cNvSpPr>
          <p:nvPr/>
        </p:nvSpPr>
        <p:spPr bwMode="auto">
          <a:xfrm>
            <a:off x="5091113" y="2698750"/>
            <a:ext cx="357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18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545138" y="2735263"/>
            <a:ext cx="1576387" cy="12715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Заместитель начальника департамента подписывает письмо в адрес участников заседания секции рабочей группы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(5-30 мин.)</a:t>
            </a:r>
          </a:p>
        </p:txBody>
      </p:sp>
      <p:sp>
        <p:nvSpPr>
          <p:cNvPr id="64" name="Стрелка вправо 63"/>
          <p:cNvSpPr/>
          <p:nvPr/>
        </p:nvSpPr>
        <p:spPr>
          <a:xfrm flipV="1">
            <a:off x="5338763" y="3263900"/>
            <a:ext cx="180975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7455" name="TextBox 56"/>
          <p:cNvSpPr txBox="1">
            <a:spLocks noChangeArrowheads="1"/>
          </p:cNvSpPr>
          <p:nvPr/>
        </p:nvSpPr>
        <p:spPr bwMode="auto">
          <a:xfrm>
            <a:off x="6794500" y="2698750"/>
            <a:ext cx="357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19</a:t>
            </a:r>
          </a:p>
        </p:txBody>
      </p:sp>
      <p:sp>
        <p:nvSpPr>
          <p:cNvPr id="66" name="Стрелка вправо 65"/>
          <p:cNvSpPr/>
          <p:nvPr/>
        </p:nvSpPr>
        <p:spPr>
          <a:xfrm flipV="1">
            <a:off x="7121525" y="3286125"/>
            <a:ext cx="180975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312025" y="2725738"/>
            <a:ext cx="1574800" cy="12715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рассылает письма в адрес приглашённых (180-240 мин.)</a:t>
            </a:r>
          </a:p>
        </p:txBody>
      </p:sp>
      <p:sp>
        <p:nvSpPr>
          <p:cNvPr id="17458" name="TextBox 56"/>
          <p:cNvSpPr txBox="1">
            <a:spLocks noChangeArrowheads="1"/>
          </p:cNvSpPr>
          <p:nvPr/>
        </p:nvSpPr>
        <p:spPr bwMode="auto">
          <a:xfrm>
            <a:off x="8521700" y="2751138"/>
            <a:ext cx="357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20</a:t>
            </a:r>
          </a:p>
        </p:txBody>
      </p:sp>
      <p:sp>
        <p:nvSpPr>
          <p:cNvPr id="69" name="Стрелка вправо 68"/>
          <p:cNvSpPr/>
          <p:nvPr/>
        </p:nvSpPr>
        <p:spPr>
          <a:xfrm flipV="1">
            <a:off x="8878888" y="3286125"/>
            <a:ext cx="180975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0" name="Пятно 1 49"/>
          <p:cNvSpPr/>
          <p:nvPr/>
        </p:nvSpPr>
        <p:spPr>
          <a:xfrm>
            <a:off x="1982788" y="3492500"/>
            <a:ext cx="363537" cy="36036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6</a:t>
            </a:r>
          </a:p>
        </p:txBody>
      </p:sp>
      <p:sp>
        <p:nvSpPr>
          <p:cNvPr id="71" name="Пятно 1 70"/>
          <p:cNvSpPr/>
          <p:nvPr/>
        </p:nvSpPr>
        <p:spPr>
          <a:xfrm>
            <a:off x="8520113" y="3648075"/>
            <a:ext cx="358775" cy="35877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7</a:t>
            </a:r>
          </a:p>
        </p:txBody>
      </p:sp>
      <p:sp>
        <p:nvSpPr>
          <p:cNvPr id="17462" name="Номер слайда 3"/>
          <p:cNvSpPr txBox="1">
            <a:spLocks/>
          </p:cNvSpPr>
          <p:nvPr/>
        </p:nvSpPr>
        <p:spPr bwMode="auto">
          <a:xfrm>
            <a:off x="8643938" y="6226175"/>
            <a:ext cx="3476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CB0701F8-98FE-4D4F-A0D4-E11C30CE1BA2}" type="slidenum">
              <a:rPr lang="ru-RU" altLang="ru-RU" sz="1400" b="1">
                <a:solidFill>
                  <a:srgbClr val="23263C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52" name="Пятно 1 51"/>
          <p:cNvSpPr/>
          <p:nvPr/>
        </p:nvSpPr>
        <p:spPr>
          <a:xfrm>
            <a:off x="2235200" y="3852863"/>
            <a:ext cx="373063" cy="29686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2</a:t>
            </a: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25809" y="-39401"/>
            <a:ext cx="89003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«Организация заседаний секций межведомственной рабочей группы «Новые технологии и материалы в строительной отрасли» в рамках Совета по </a:t>
            </a:r>
            <a:r>
              <a:rPr lang="ru-RU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инновационно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-технологическому развитию области при Губернаторе Белгородской области»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52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3005138" y="1755775"/>
            <a:ext cx="323850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11300" y="1195388"/>
            <a:ext cx="1511300" cy="1296987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контролирует получение письма – приглашения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(180-240 мин.)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430588" y="1198563"/>
            <a:ext cx="1990725" cy="1295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Консультант отдела готовит регламент заседания секции в части касающейся выступления представителей власти и бизнеса, распечатывает и визирует у начальника отдела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(120-150 мин.)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45163" y="1196975"/>
            <a:ext cx="2012950" cy="130175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В.Г. Шухова 2 готовит регламент заседания секции в части касающейся представителей науки, визирует и направляет в департамент по электронной почте (120-150 мин.)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403350" y="2676525"/>
            <a:ext cx="2027238" cy="136366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обобщает регламент заседания секции рабочей группы представителей власти, науки и бизнеса, распечатывает и согласовывает с заместителем начальника департамента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(30-150 мин.).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5424488" y="1778000"/>
            <a:ext cx="290512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758113" y="1820863"/>
            <a:ext cx="360362" cy="460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86200" y="2667000"/>
            <a:ext cx="1584325" cy="137001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В.Г. Шухова 2 бронирует зал и готовит материалы для его оформления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(300-360 мин.).</a:t>
            </a:r>
          </a:p>
        </p:txBody>
      </p:sp>
      <p:sp>
        <p:nvSpPr>
          <p:cNvPr id="22" name="Стрелка вправо 21"/>
          <p:cNvSpPr/>
          <p:nvPr/>
        </p:nvSpPr>
        <p:spPr>
          <a:xfrm>
            <a:off x="1016000" y="3278188"/>
            <a:ext cx="387350" cy="571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19775" y="2690813"/>
            <a:ext cx="1735138" cy="1346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В.Г. Шухова 3 регистрирует участников заседания рабочей группы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(60 мин.).</a:t>
            </a:r>
          </a:p>
        </p:txBody>
      </p:sp>
      <p:sp>
        <p:nvSpPr>
          <p:cNvPr id="24" name="Стрелка вправо 23"/>
          <p:cNvSpPr/>
          <p:nvPr/>
        </p:nvSpPr>
        <p:spPr>
          <a:xfrm>
            <a:off x="3430588" y="3268663"/>
            <a:ext cx="360362" cy="7143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flipV="1">
            <a:off x="5456238" y="3262313"/>
            <a:ext cx="322262" cy="444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40" name="Пятно 1 39"/>
          <p:cNvSpPr/>
          <p:nvPr/>
        </p:nvSpPr>
        <p:spPr>
          <a:xfrm>
            <a:off x="1147763" y="3676650"/>
            <a:ext cx="508000" cy="36036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2</a:t>
            </a:r>
          </a:p>
        </p:txBody>
      </p:sp>
      <p:graphicFrame>
        <p:nvGraphicFramePr>
          <p:cNvPr id="51" name="Таблица 50"/>
          <p:cNvGraphicFramePr>
            <a:graphicFrameLocks noGrp="1"/>
          </p:cNvGraphicFramePr>
          <p:nvPr/>
        </p:nvGraphicFramePr>
        <p:xfrm>
          <a:off x="1041400" y="4221163"/>
          <a:ext cx="7491413" cy="674756"/>
        </p:xfrm>
        <a:graphic>
          <a:graphicData uri="http://schemas.openxmlformats.org/drawingml/2006/table">
            <a:tbl>
              <a:tblPr>
                <a:tableStyleId>{0E3FDE45-AF77-4B5C-9715-49D594BDF05E}</a:tableStyleId>
              </a:tblPr>
              <a:tblGrid>
                <a:gridCol w="107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19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5917">
                <a:tc>
                  <a:txBody>
                    <a:bodyPr/>
                    <a:lstStyle/>
                    <a:p>
                      <a:endParaRPr lang="ru-RU" sz="1000" b="0" dirty="0">
                        <a:latin typeface="+mn-lt"/>
                      </a:endParaRPr>
                    </a:p>
                  </a:txBody>
                  <a:tcPr marL="91439" marR="91439" marT="46769" marB="4676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dirty="0">
                        <a:latin typeface="+mn-lt"/>
                      </a:endParaRPr>
                    </a:p>
                  </a:txBody>
                  <a:tcPr marL="91439" marR="91439" marT="46769" marB="46769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770">
                <a:tc>
                  <a:txBody>
                    <a:bodyPr/>
                    <a:lstStyle/>
                    <a:p>
                      <a:endParaRPr lang="ru-RU" sz="1000" b="0" dirty="0">
                        <a:latin typeface="+mn-lt"/>
                      </a:endParaRPr>
                    </a:p>
                  </a:txBody>
                  <a:tcPr marL="91439" marR="91439" marT="46769" marB="46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kern="1200" dirty="0" smtClean="0"/>
                        <a:t>Необходимость неоднократного </a:t>
                      </a:r>
                      <a:r>
                        <a:rPr kumimoji="0" lang="ru-RU" sz="1100" kern="1200" dirty="0" err="1" smtClean="0"/>
                        <a:t>обзвона</a:t>
                      </a:r>
                      <a:r>
                        <a:rPr kumimoji="0" lang="ru-RU" sz="1100" kern="1200" dirty="0" smtClean="0"/>
                        <a:t> участников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9" marR="91439" marT="46769" marB="4676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45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6215063"/>
            <a:ext cx="428625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521544BC-9DA7-45B0-A34F-5F99B2BE2CFE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18460" name="TextBox 35"/>
          <p:cNvSpPr txBox="1">
            <a:spLocks noChangeArrowheads="1"/>
          </p:cNvSpPr>
          <p:nvPr/>
        </p:nvSpPr>
        <p:spPr bwMode="auto">
          <a:xfrm>
            <a:off x="5246688" y="1149350"/>
            <a:ext cx="357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22</a:t>
            </a:r>
          </a:p>
        </p:txBody>
      </p:sp>
      <p:sp>
        <p:nvSpPr>
          <p:cNvPr id="18461" name="TextBox 37"/>
          <p:cNvSpPr txBox="1">
            <a:spLocks noChangeArrowheads="1"/>
          </p:cNvSpPr>
          <p:nvPr/>
        </p:nvSpPr>
        <p:spPr bwMode="auto">
          <a:xfrm>
            <a:off x="7554913" y="1149350"/>
            <a:ext cx="357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23</a:t>
            </a:r>
          </a:p>
        </p:txBody>
      </p:sp>
      <p:sp>
        <p:nvSpPr>
          <p:cNvPr id="18462" name="TextBox 41"/>
          <p:cNvSpPr txBox="1">
            <a:spLocks noChangeArrowheads="1"/>
          </p:cNvSpPr>
          <p:nvPr/>
        </p:nvSpPr>
        <p:spPr bwMode="auto">
          <a:xfrm>
            <a:off x="5132388" y="2592388"/>
            <a:ext cx="357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25</a:t>
            </a:r>
          </a:p>
        </p:txBody>
      </p:sp>
      <p:sp>
        <p:nvSpPr>
          <p:cNvPr id="18463" name="TextBox 42"/>
          <p:cNvSpPr txBox="1">
            <a:spLocks noChangeArrowheads="1"/>
          </p:cNvSpPr>
          <p:nvPr/>
        </p:nvSpPr>
        <p:spPr bwMode="auto">
          <a:xfrm>
            <a:off x="6986588" y="2592388"/>
            <a:ext cx="355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26</a:t>
            </a:r>
          </a:p>
        </p:txBody>
      </p:sp>
      <p:sp>
        <p:nvSpPr>
          <p:cNvPr id="18464" name="TextBox 71"/>
          <p:cNvSpPr txBox="1">
            <a:spLocks noChangeArrowheads="1"/>
          </p:cNvSpPr>
          <p:nvPr/>
        </p:nvSpPr>
        <p:spPr bwMode="auto">
          <a:xfrm>
            <a:off x="2708275" y="1149350"/>
            <a:ext cx="3571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21</a:t>
            </a:r>
          </a:p>
        </p:txBody>
      </p:sp>
      <p:sp>
        <p:nvSpPr>
          <p:cNvPr id="61" name="Стрелка вправо 60"/>
          <p:cNvSpPr/>
          <p:nvPr/>
        </p:nvSpPr>
        <p:spPr>
          <a:xfrm>
            <a:off x="1301750" y="1758950"/>
            <a:ext cx="200025" cy="4603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8466" name="TextBox 37"/>
          <p:cNvSpPr txBox="1">
            <a:spLocks noChangeArrowheads="1"/>
          </p:cNvSpPr>
          <p:nvPr/>
        </p:nvSpPr>
        <p:spPr bwMode="auto">
          <a:xfrm>
            <a:off x="3167063" y="2586038"/>
            <a:ext cx="357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>
                <a:solidFill>
                  <a:schemeClr val="tx1"/>
                </a:solidFill>
                <a:latin typeface="Arial" charset="0"/>
              </a:rPr>
              <a:t>24</a:t>
            </a:r>
          </a:p>
        </p:txBody>
      </p:sp>
      <p:sp>
        <p:nvSpPr>
          <p:cNvPr id="63" name="Пятно 1 62"/>
          <p:cNvSpPr/>
          <p:nvPr/>
        </p:nvSpPr>
        <p:spPr>
          <a:xfrm>
            <a:off x="2814638" y="2124075"/>
            <a:ext cx="347662" cy="36036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6</a:t>
            </a:r>
          </a:p>
        </p:txBody>
      </p:sp>
      <p:sp>
        <p:nvSpPr>
          <p:cNvPr id="65" name="Пятно 1 64"/>
          <p:cNvSpPr/>
          <p:nvPr/>
        </p:nvSpPr>
        <p:spPr>
          <a:xfrm>
            <a:off x="1179513" y="4365625"/>
            <a:ext cx="844550" cy="576263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8</a:t>
            </a:r>
          </a:p>
        </p:txBody>
      </p:sp>
      <p:sp>
        <p:nvSpPr>
          <p:cNvPr id="35" name="Пятно 1 34"/>
          <p:cNvSpPr/>
          <p:nvPr/>
        </p:nvSpPr>
        <p:spPr>
          <a:xfrm>
            <a:off x="1274763" y="2306638"/>
            <a:ext cx="669925" cy="36036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8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916773993"/>
              </p:ext>
            </p:extLst>
          </p:nvPr>
        </p:nvGraphicFramePr>
        <p:xfrm>
          <a:off x="1601788" y="5085184"/>
          <a:ext cx="53848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" name="Заголовок 1"/>
          <p:cNvSpPr txBox="1">
            <a:spLocks/>
          </p:cNvSpPr>
          <p:nvPr/>
        </p:nvSpPr>
        <p:spPr>
          <a:xfrm>
            <a:off x="125809" y="-39401"/>
            <a:ext cx="890031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Карта текущего состояния процесса «Организация заседаний секций межведомственной рабочей группы «Новые технологии и материалы в строительной отрасли» в рамках Совета по </a:t>
            </a:r>
            <a:r>
              <a:rPr lang="ru-RU" sz="1600" b="1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инновационно</a:t>
            </a:r>
            <a:r>
              <a:rPr lang="ru-RU" sz="16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-технологическому развитию области при Губернаторе Белгородской области»</a:t>
            </a:r>
            <a:endParaRPr lang="ru-RU" sz="16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85618978"/>
              </p:ext>
            </p:extLst>
          </p:nvPr>
        </p:nvGraphicFramePr>
        <p:xfrm>
          <a:off x="90022" y="1412776"/>
          <a:ext cx="5181229" cy="4551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643938" y="6429375"/>
            <a:ext cx="500062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96C9CD23-273E-4050-87C8-5A2E82EC20D0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14" name="Пятно 1 13"/>
          <p:cNvSpPr/>
          <p:nvPr/>
        </p:nvSpPr>
        <p:spPr>
          <a:xfrm>
            <a:off x="1763688" y="4725144"/>
            <a:ext cx="506413" cy="5461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755576" y="5301208"/>
            <a:ext cx="392113" cy="54451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15" name="Пятно 1 14"/>
          <p:cNvSpPr/>
          <p:nvPr/>
        </p:nvSpPr>
        <p:spPr>
          <a:xfrm>
            <a:off x="2339752" y="4437112"/>
            <a:ext cx="392113" cy="5461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6" name="Пятно 1 15"/>
          <p:cNvSpPr/>
          <p:nvPr/>
        </p:nvSpPr>
        <p:spPr>
          <a:xfrm>
            <a:off x="1187624" y="4509120"/>
            <a:ext cx="392113" cy="54451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3275856" y="4437112"/>
            <a:ext cx="593725" cy="5461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5</a:t>
            </a:r>
          </a:p>
        </p:txBody>
      </p:sp>
      <p:sp>
        <p:nvSpPr>
          <p:cNvPr id="18" name="Пятно 1 17"/>
          <p:cNvSpPr/>
          <p:nvPr/>
        </p:nvSpPr>
        <p:spPr>
          <a:xfrm>
            <a:off x="2843808" y="4797152"/>
            <a:ext cx="452437" cy="5461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6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4383150" y="5419540"/>
            <a:ext cx="392112" cy="54451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8</a:t>
            </a:r>
          </a:p>
        </p:txBody>
      </p:sp>
      <p:sp>
        <p:nvSpPr>
          <p:cNvPr id="21" name="Пятно 1 20"/>
          <p:cNvSpPr/>
          <p:nvPr/>
        </p:nvSpPr>
        <p:spPr>
          <a:xfrm>
            <a:off x="3923928" y="4797152"/>
            <a:ext cx="393700" cy="5461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7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31640" y="5413673"/>
            <a:ext cx="2763478" cy="53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ОИВ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420870" y="3645024"/>
            <a:ext cx="2506390" cy="53560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017504" y="2513125"/>
            <a:ext cx="1402368" cy="2678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257225" y="116632"/>
            <a:ext cx="8686800" cy="8382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4">
                    <a:lumMod val="75000"/>
                  </a:schemeClr>
                </a:solidFill>
              </a:rPr>
              <a:t>Пирамида проблем</a:t>
            </a:r>
          </a:p>
        </p:txBody>
      </p:sp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8860857"/>
              </p:ext>
            </p:extLst>
          </p:nvPr>
        </p:nvGraphicFramePr>
        <p:xfrm>
          <a:off x="5004048" y="1052736"/>
          <a:ext cx="4032448" cy="55446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71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940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Предложение тем без учета потребностей организаций в инновациях (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</a:rPr>
                        <a:t>отсутствие системы выявления</a:t>
                      </a:r>
                      <a:r>
                        <a:rPr kumimoji="0" lang="ru-RU" sz="1200" kern="1200" baseline="0" dirty="0" smtClean="0">
                          <a:solidFill>
                            <a:schemeClr val="tx1"/>
                          </a:solidFill>
                        </a:rPr>
                        <a:t> потребностей организаций в необходимости внедрения новых материалов и технологий)</a:t>
                      </a:r>
                    </a:p>
                  </a:txBody>
                  <a:tcPr marL="91444" marR="91444" marT="58164" marB="581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5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Риск замены заседания секции одной темы на другую и соответственно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списка участников</a:t>
                      </a:r>
                      <a:endParaRPr lang="ru-RU" sz="12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4" marR="91444" marT="58164" marB="581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53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Неоднократная корректировка даты и времени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проведения заседаний секций</a:t>
                      </a:r>
                      <a:endParaRPr lang="ru-RU" sz="1200" b="0" dirty="0">
                        <a:latin typeface="+mn-lt"/>
                      </a:endParaRPr>
                    </a:p>
                  </a:txBody>
                  <a:tcPr marL="91444" marR="91444" marT="58164" marB="581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53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Отсутствие свободного зала для проведения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заседания секции рабочей группы</a:t>
                      </a:r>
                      <a:endParaRPr lang="ru-RU" sz="1200" b="0" dirty="0" smtClean="0">
                        <a:latin typeface="+mn-lt"/>
                      </a:endParaRPr>
                    </a:p>
                  </a:txBody>
                  <a:tcPr marL="91444" marR="91444" marT="58164" marB="581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50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Длительный период ожидания подписи руководителя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6760" marB="467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87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Необходимость уточнения контактных данных (телефон, адрес электронной почты) , ФИО, должностей  участников заседаний секций.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6760" marB="467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871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/>
                        <a:t>Отсутствие актуальной электронной базы телефонов и адресов электронной почты предполагаемых участников</a:t>
                      </a:r>
                      <a:endParaRPr kumimoji="0"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6760" marB="467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50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/>
                        <a:t>Необходимость неоднократного </a:t>
                      </a:r>
                      <a:r>
                        <a:rPr kumimoji="0" lang="ru-RU" sz="1200" kern="1200" dirty="0" err="1" smtClean="0"/>
                        <a:t>обзвона</a:t>
                      </a:r>
                      <a:r>
                        <a:rPr kumimoji="0" lang="ru-RU" sz="1200" kern="1200" dirty="0" smtClean="0"/>
                        <a:t> участников</a:t>
                      </a:r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6760" marB="467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505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5" marR="91445" marT="45724" marB="45724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0"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6" marR="91436" marT="46760" marB="4676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0" name="Пятно 1 29"/>
          <p:cNvSpPr/>
          <p:nvPr/>
        </p:nvSpPr>
        <p:spPr>
          <a:xfrm>
            <a:off x="5123482" y="1244767"/>
            <a:ext cx="528638" cy="50323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1</a:t>
            </a:r>
          </a:p>
        </p:txBody>
      </p:sp>
      <p:sp>
        <p:nvSpPr>
          <p:cNvPr id="33" name="Пятно 1 32"/>
          <p:cNvSpPr/>
          <p:nvPr/>
        </p:nvSpPr>
        <p:spPr>
          <a:xfrm>
            <a:off x="5112370" y="2167012"/>
            <a:ext cx="539750" cy="4699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2</a:t>
            </a:r>
          </a:p>
        </p:txBody>
      </p:sp>
      <p:sp>
        <p:nvSpPr>
          <p:cNvPr id="34" name="Пятно 1 33"/>
          <p:cNvSpPr/>
          <p:nvPr/>
        </p:nvSpPr>
        <p:spPr>
          <a:xfrm>
            <a:off x="5152057" y="2722438"/>
            <a:ext cx="500063" cy="490538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3</a:t>
            </a:r>
          </a:p>
        </p:txBody>
      </p:sp>
      <p:sp>
        <p:nvSpPr>
          <p:cNvPr id="36" name="Пятно 1 35"/>
          <p:cNvSpPr/>
          <p:nvPr/>
        </p:nvSpPr>
        <p:spPr>
          <a:xfrm>
            <a:off x="5123482" y="4293096"/>
            <a:ext cx="528638" cy="51435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dirty="0"/>
              <a:t>6</a:t>
            </a:r>
          </a:p>
        </p:txBody>
      </p:sp>
      <p:sp>
        <p:nvSpPr>
          <p:cNvPr id="37" name="Пятно 1 36"/>
          <p:cNvSpPr/>
          <p:nvPr/>
        </p:nvSpPr>
        <p:spPr>
          <a:xfrm>
            <a:off x="5156820" y="4978499"/>
            <a:ext cx="495300" cy="466725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/>
              <a:t>7</a:t>
            </a:r>
          </a:p>
        </p:txBody>
      </p:sp>
      <p:sp>
        <p:nvSpPr>
          <p:cNvPr id="38" name="Пятно 1 37"/>
          <p:cNvSpPr/>
          <p:nvPr/>
        </p:nvSpPr>
        <p:spPr>
          <a:xfrm>
            <a:off x="5158408" y="5574184"/>
            <a:ext cx="493712" cy="519112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b="1" dirty="0"/>
              <a:t>8</a:t>
            </a:r>
          </a:p>
        </p:txBody>
      </p:sp>
      <p:sp>
        <p:nvSpPr>
          <p:cNvPr id="39" name="Пятно 1 38"/>
          <p:cNvSpPr/>
          <p:nvPr/>
        </p:nvSpPr>
        <p:spPr>
          <a:xfrm>
            <a:off x="5187999" y="3224459"/>
            <a:ext cx="392113" cy="546100"/>
          </a:xfrm>
          <a:prstGeom prst="irregularSeal1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40" name="Пятно 1 39"/>
          <p:cNvSpPr/>
          <p:nvPr/>
        </p:nvSpPr>
        <p:spPr>
          <a:xfrm>
            <a:off x="251520" y="6237312"/>
            <a:ext cx="283308" cy="299184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11560" y="6237312"/>
            <a:ext cx="41052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Проблемы, которые могут остаться не решенными</a:t>
            </a:r>
            <a:endParaRPr lang="ru-RU" sz="1400" dirty="0"/>
          </a:p>
        </p:txBody>
      </p:sp>
      <p:sp>
        <p:nvSpPr>
          <p:cNvPr id="41" name="Пятно 1 40"/>
          <p:cNvSpPr/>
          <p:nvPr/>
        </p:nvSpPr>
        <p:spPr>
          <a:xfrm>
            <a:off x="5152057" y="3770559"/>
            <a:ext cx="394861" cy="410072"/>
          </a:xfrm>
          <a:prstGeom prst="irregularSeal1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5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831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366" y="188640"/>
            <a:ext cx="8686800" cy="5508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000" b="1" dirty="0" smtClean="0">
                <a:solidFill>
                  <a:schemeClr val="accent1"/>
                </a:solidFill>
              </a:rPr>
              <a:t>Анализ проблем «5 почему?»</a:t>
            </a:r>
            <a:br>
              <a:rPr lang="ru-RU" sz="3000" b="1" dirty="0" smtClean="0">
                <a:solidFill>
                  <a:schemeClr val="accent1"/>
                </a:solidFill>
              </a:rPr>
            </a:br>
            <a:endParaRPr lang="ru-RU" sz="3000" b="1" dirty="0">
              <a:solidFill>
                <a:schemeClr val="accent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21352" y="6453335"/>
            <a:ext cx="459160" cy="261789"/>
          </a:xfrm>
        </p:spPr>
        <p:txBody>
          <a:bodyPr/>
          <a:lstStyle/>
          <a:p>
            <a:pPr algn="ctr">
              <a:defRPr/>
            </a:pPr>
            <a:fld id="{F48B357E-A65A-4108-8AF2-FFAC4E6EF974}" type="slidenum">
              <a:rPr lang="ru-RU" sz="1400" smtClean="0">
                <a:solidFill>
                  <a:schemeClr val="accent5">
                    <a:lumMod val="50000"/>
                  </a:schemeClr>
                </a:solidFill>
              </a:rPr>
              <a:pPr algn="ctr">
                <a:defRPr/>
              </a:pPr>
              <a:t>7</a:t>
            </a:fld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9859226"/>
              </p:ext>
            </p:extLst>
          </p:nvPr>
        </p:nvGraphicFramePr>
        <p:xfrm>
          <a:off x="179512" y="476672"/>
          <a:ext cx="8713788" cy="5982195"/>
        </p:xfrm>
        <a:graphic>
          <a:graphicData uri="http://schemas.openxmlformats.org/drawingml/2006/table">
            <a:tbl>
              <a:tblPr firstRow="1">
                <a:tableStyleId>{69CF1AB2-1976-4502-BF36-3FF5EA218861}</a:tableStyleId>
              </a:tblPr>
              <a:tblGrid>
                <a:gridCol w="21609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1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Проблемы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Первопричины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Решения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Вклад в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достижение цели</a:t>
                      </a:r>
                      <a:endParaRPr kumimoji="0" lang="ru-RU" alt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</a:rPr>
                        <a:t>Отсутствие системы выявления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</a:rPr>
                        <a:t> потребностей организаций в необходимости внедрения новых материалов и технологий</a:t>
                      </a:r>
                    </a:p>
                  </a:txBody>
                  <a:tcPr marL="91439" marR="91439" marT="58159" marB="58159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Необходимость внедрения имеющихся в БГТУ им. </a:t>
                      </a:r>
                      <a:r>
                        <a:rPr kumimoji="0" lang="ru-RU" altLang="ru-RU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В.Г.Шухова</a:t>
                      </a: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наработок 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Создание системы выявления потребностей предприятий строительного комплекса в необходимости внедрения новых материалов и технологий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Повышение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результативности работы группы, применение новых материалов и технологий в производстве строительных материалов, расширение ассортимента и качества выпускаемой продукции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7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Риск замены заседания секции одной темы на другую и соответственно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списка участников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58159" marB="58159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1)Командировка докладчика или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участника.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2)Поручение вышестоящего руководителя.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3) Занятость участника</a:t>
                      </a:r>
                    </a:p>
                  </a:txBody>
                  <a:tcPr marL="29517" marR="29517" marT="0" marB="0"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u="none" strike="noStrike" kern="1200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Формирование графика заседаний секций рабочей группы на  полугодие с учетом выявленных потребностей предприятий строительного комплекса в необходимости внедрения новых материалов и технологий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270 минут</a:t>
                      </a:r>
                    </a:p>
                  </a:txBody>
                  <a:tcPr marL="29517" marR="295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Неоднократная корректировка даты и времени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проведения заседаний секций</a:t>
                      </a:r>
                      <a:endParaRPr lang="ru-RU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58159" marB="58159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1)Необходимость присутствия докладчика на другом совещании.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2)Поручение вышестоящего руководителя.</a:t>
                      </a:r>
                    </a:p>
                  </a:txBody>
                  <a:tcPr marL="29517" marR="29517" marT="0" marB="0" horzOverflow="overflow"/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2519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Отсутствие свободного зала для проведения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заседания секции рабочей группы</a:t>
                      </a:r>
                      <a:endParaRPr lang="ru-RU" sz="900" b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39" marR="91439" marT="58159" marB="58159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Задача поставлена после того, как график сформирован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1)Включение в медиа-план БГТУ им. </a:t>
                      </a:r>
                      <a:r>
                        <a:rPr kumimoji="0" lang="ru-RU" altLang="ru-RU" sz="90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В.Г.Шухова</a:t>
                      </a: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заседаний секций рабочей группы в соответствии с утверждённым графиком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2) Использование формы онлайн коммуникации (подключение к онлайн платформе БГТУ им.В.Г.Шухова)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 минут</a:t>
                      </a:r>
                      <a:endParaRPr kumimoji="0" lang="ru-RU" alt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7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Book" pitchFamily="34" charset="0"/>
                          <a:ea typeface="+mn-ea"/>
                          <a:cs typeface="+mn-cs"/>
                        </a:rPr>
                        <a:t>90 минут</a:t>
                      </a: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19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</a:rPr>
                        <a:t>Длительный период ожидания подписи руководителя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6757" marB="46757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1)Занятость руководителя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2) Находится в командировке</a:t>
                      </a:r>
                      <a:endParaRPr kumimoji="0" lang="ru-RU" alt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Решение невозможно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kumimoji="0" lang="ru-RU" altLang="ru-RU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77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</a:rPr>
                        <a:t>Необходимость уточнения контактных данных (телефон, адрес электронной почты), ФИО, должностей  участников заседаний секций.</a:t>
                      </a:r>
                      <a:endParaRPr kumimoji="0"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6757" marB="46757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Представлена неактуальная информация в открытых источниках.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900" kern="12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</a:rPr>
                        <a:t>Создание электронной базы данных участников заседаний секций (список  участников заседаний секций, их контактных данных,  должностей, телефонов и адресов электронной почты)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 минут</a:t>
                      </a:r>
                      <a:endParaRPr kumimoji="0" lang="ru-RU" alt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29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</a:rPr>
                        <a:t>Отсутствие актуальной электронной базы телефонов и адресов электронной почты предполагаемых участников</a:t>
                      </a:r>
                      <a:endParaRPr kumimoji="0" lang="ru-RU" sz="9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6757" marB="46757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Не было необходимости.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tc v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</a:t>
                      </a:r>
                      <a:endParaRPr kumimoji="0" lang="ru-RU" alt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56283"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Необходимость неоднократного </a:t>
                      </a:r>
                      <a:r>
                        <a:rPr kumimoji="0" lang="ru-RU" sz="900" kern="1200" dirty="0" err="1" smtClean="0"/>
                        <a:t>обзвона</a:t>
                      </a:r>
                      <a:r>
                        <a:rPr kumimoji="0" lang="ru-RU" sz="900" kern="1200" dirty="0" smtClean="0"/>
                        <a:t> участников</a:t>
                      </a:r>
                      <a:endParaRPr kumimoji="0" lang="ru-RU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31" marR="91431" marT="46757" marB="4675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1) Изменение даты и времени проведения секции.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2)Командировка докладчика.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u="none" strike="noStrike" kern="1200" cap="none" normalizeH="0" baseline="0" dirty="0" smtClean="0">
                          <a:ln>
                            <a:noFill/>
                          </a:ln>
                          <a:effectLst/>
                        </a:rPr>
                        <a:t>3)Поручение вышестоящего руководителя.</a:t>
                      </a:r>
                      <a:endParaRPr kumimoji="0" lang="ru-RU" sz="9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anklin Gothic Book" pitchFamily="34" charset="0"/>
                        <a:ea typeface="+mn-ea"/>
                        <a:cs typeface="+mn-cs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kumimoji="0" lang="ru-RU" sz="900" kern="1200" dirty="0" smtClean="0"/>
                        <a:t>1)Направление графика заседаний секций рабочей группы участникам заседаний </a:t>
                      </a:r>
                    </a:p>
                    <a:p>
                      <a:r>
                        <a:rPr kumimoji="0" lang="ru-RU" sz="900" kern="1200" dirty="0" smtClean="0"/>
                        <a:t>2) Создание группы для </a:t>
                      </a:r>
                    </a:p>
                    <a:p>
                      <a:r>
                        <a:rPr kumimoji="0" lang="ru-RU" sz="900" kern="1200" dirty="0" smtClean="0"/>
                        <a:t>участников</a:t>
                      </a:r>
                      <a:r>
                        <a:rPr kumimoji="0" lang="ru-RU" sz="900" kern="1200" baseline="0" dirty="0" smtClean="0"/>
                        <a:t> </a:t>
                      </a:r>
                      <a:r>
                        <a:rPr kumimoji="0" lang="ru-RU" sz="900" kern="1200" dirty="0" smtClean="0"/>
                        <a:t>в мессенджере</a:t>
                      </a:r>
                      <a:endParaRPr kumimoji="0" lang="ru-RU" sz="900" kern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8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4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sz="2000"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itchFamily="18" charset="2"/>
                        <a:defRPr>
                          <a:solidFill>
                            <a:schemeClr val="tx2"/>
                          </a:solidFill>
                          <a:latin typeface="Franklin Gothic Book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180 минут</a:t>
                      </a:r>
                      <a:endParaRPr kumimoji="0" lang="ru-RU" altLang="ru-RU" sz="10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29517" marR="29517" marT="0" marB="0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5508104" y="6090493"/>
            <a:ext cx="1766887" cy="650875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Вклад </a:t>
            </a:r>
          </a:p>
          <a:p>
            <a:pPr algn="ctr" eaLnBrk="1" hangingPunct="1">
              <a:defRPr/>
            </a:pPr>
            <a:r>
              <a:rPr lang="ru-RU" sz="1200" b="1" u="sng" dirty="0">
                <a:solidFill>
                  <a:schemeClr val="tx1"/>
                </a:solidFill>
              </a:rPr>
              <a:t>в достижение цели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51328" y="6233814"/>
            <a:ext cx="963612" cy="36353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1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795 МИН</a:t>
            </a:r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340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7650" y="1662113"/>
            <a:ext cx="166052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 1 прорабатывает с сотрудником БГТУ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им. В.Г. Шухова1 вопрос о предложениях тем университета к заседанию секций рабочих групп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(150-180 мин.)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6950" y="1668463"/>
            <a:ext cx="158432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им.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В.Г. Шухова1 прорабатывает вопрос о темах к заседанию секций рабочих группы с сотрудником БГТУ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им. В.Г. Шухова 2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(150-180 мин.).</a:t>
            </a:r>
            <a:endParaRPr lang="ru-RU" sz="11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67200" y="1652588"/>
            <a:ext cx="175577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 В.Г. Шухова 2 готовит письмо с предложениями тем , подписывает сотрудником БГТУ им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В.Г. Шухова1 и направляет письмо по электронной почте в адрес начальника отдела 1 (180-240 мин.).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887788" y="2293938"/>
            <a:ext cx="268287" cy="777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14" name="Стрелка вправо 13"/>
          <p:cNvSpPr/>
          <p:nvPr/>
        </p:nvSpPr>
        <p:spPr>
          <a:xfrm>
            <a:off x="6022975" y="2263775"/>
            <a:ext cx="298450" cy="920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77" name="Прямоугольник 76"/>
          <p:cNvSpPr/>
          <p:nvPr/>
        </p:nvSpPr>
        <p:spPr>
          <a:xfrm>
            <a:off x="6394450" y="1641475"/>
            <a:ext cx="1858963" cy="1433513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отдела1 поручает сотруднику отдела1 подготовить график проведения заседаний секций на полугодие в соответствии с темами, представленными БГТУ им. </a:t>
            </a:r>
            <a:b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</a:b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В.Г. Шухова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(5-10 мин.).</a:t>
            </a:r>
          </a:p>
        </p:txBody>
      </p:sp>
      <p:sp>
        <p:nvSpPr>
          <p:cNvPr id="2253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7112000"/>
            <a:ext cx="347663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7DE5A4EB-5BDF-4676-BE6E-F55101D70EB4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3" name="TextBox 58"/>
          <p:cNvSpPr txBox="1">
            <a:spLocks noChangeArrowheads="1"/>
          </p:cNvSpPr>
          <p:nvPr/>
        </p:nvSpPr>
        <p:spPr bwMode="auto">
          <a:xfrm>
            <a:off x="1709738" y="1665288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</a:t>
            </a:r>
          </a:p>
        </p:txBody>
      </p:sp>
      <p:sp>
        <p:nvSpPr>
          <p:cNvPr id="19535" name="TextBox 59"/>
          <p:cNvSpPr txBox="1">
            <a:spLocks noChangeArrowheads="1"/>
          </p:cNvSpPr>
          <p:nvPr/>
        </p:nvSpPr>
        <p:spPr bwMode="auto">
          <a:xfrm>
            <a:off x="8145463" y="1589088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4</a:t>
            </a:r>
          </a:p>
        </p:txBody>
      </p:sp>
      <p:sp>
        <p:nvSpPr>
          <p:cNvPr id="19536" name="TextBox 61"/>
          <p:cNvSpPr txBox="1">
            <a:spLocks noChangeArrowheads="1"/>
          </p:cNvSpPr>
          <p:nvPr/>
        </p:nvSpPr>
        <p:spPr bwMode="auto">
          <a:xfrm>
            <a:off x="5875338" y="1598613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3</a:t>
            </a:r>
          </a:p>
        </p:txBody>
      </p:sp>
      <p:sp>
        <p:nvSpPr>
          <p:cNvPr id="19537" name="TextBox 63"/>
          <p:cNvSpPr txBox="1">
            <a:spLocks noChangeArrowheads="1"/>
          </p:cNvSpPr>
          <p:nvPr/>
        </p:nvSpPr>
        <p:spPr bwMode="auto">
          <a:xfrm>
            <a:off x="3743325" y="1641475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2</a:t>
            </a:r>
          </a:p>
        </p:txBody>
      </p:sp>
      <p:sp>
        <p:nvSpPr>
          <p:cNvPr id="19541" name="TextBox 82"/>
          <p:cNvSpPr txBox="1">
            <a:spLocks noChangeArrowheads="1"/>
          </p:cNvSpPr>
          <p:nvPr/>
        </p:nvSpPr>
        <p:spPr bwMode="auto">
          <a:xfrm>
            <a:off x="8243888" y="3244850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 dirty="0" smtClean="0">
              <a:latin typeface="+mn-lt"/>
            </a:endParaRPr>
          </a:p>
        </p:txBody>
      </p:sp>
      <p:sp>
        <p:nvSpPr>
          <p:cNvPr id="22543" name="Номер слайда 3"/>
          <p:cNvSpPr txBox="1">
            <a:spLocks/>
          </p:cNvSpPr>
          <p:nvPr/>
        </p:nvSpPr>
        <p:spPr bwMode="auto">
          <a:xfrm>
            <a:off x="8535988" y="6226175"/>
            <a:ext cx="455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402CC3BB-3511-493B-AC81-8D9E72762BE7}" type="slidenum">
              <a:rPr lang="ru-RU" altLang="ru-RU" sz="1400" b="1">
                <a:solidFill>
                  <a:srgbClr val="23263C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55" name="Стрелка вправо 54"/>
          <p:cNvSpPr/>
          <p:nvPr/>
        </p:nvSpPr>
        <p:spPr>
          <a:xfrm>
            <a:off x="8256588" y="2279650"/>
            <a:ext cx="296862" cy="920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56" name="Стрелка вправо 55"/>
          <p:cNvSpPr/>
          <p:nvPr/>
        </p:nvSpPr>
        <p:spPr>
          <a:xfrm>
            <a:off x="1925638" y="2254250"/>
            <a:ext cx="268287" cy="793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47863" y="3336925"/>
            <a:ext cx="2222500" cy="265271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Создание системы выявления потребностей предприятий строительного комплекса в необходимости внедрения новых материалов и технологий.</a:t>
            </a:r>
          </a:p>
          <a:p>
            <a:pPr algn="ctr" eaLnBrk="1" hangingPunct="1">
              <a:defRPr/>
            </a:pPr>
            <a:endParaRPr lang="ru-RU" alt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1050" b="1" i="1" dirty="0">
                <a:solidFill>
                  <a:schemeClr val="tx1"/>
                </a:solidFill>
              </a:rPr>
              <a:t>Повышение </a:t>
            </a:r>
          </a:p>
          <a:p>
            <a:pPr algn="ctr" eaLnBrk="1" hangingPunct="1">
              <a:defRPr/>
            </a:pPr>
            <a:r>
              <a:rPr lang="ru-RU" altLang="ru-RU" sz="1050" b="1" i="1" dirty="0">
                <a:solidFill>
                  <a:schemeClr val="tx1"/>
                </a:solidFill>
              </a:rPr>
              <a:t>результативности работы группы, применение новых материалов и технологий в производстве строительных материалов, расширение ассортимента и качества выпускаемой продукции</a:t>
            </a:r>
            <a:endParaRPr lang="ru-RU" altLang="ru-RU" sz="1050" b="1" i="1" dirty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56288" y="3371850"/>
            <a:ext cx="2224087" cy="2617788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100" dirty="0">
                <a:solidFill>
                  <a:schemeClr val="tx1"/>
                </a:solidFill>
              </a:rPr>
              <a:t>Формирование графика заседаний секций рабочей группы на полугодие с учетом выявленных потребностей предприятий строительного комплекса в необходимости внедрения новых материалов и технологий</a:t>
            </a:r>
          </a:p>
          <a:p>
            <a:pPr algn="ctr" eaLnBrk="1" hangingPunct="1">
              <a:defRPr/>
            </a:pPr>
            <a:endParaRPr lang="ru-RU" alt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1100" b="1" i="1" dirty="0">
                <a:solidFill>
                  <a:schemeClr val="tx1"/>
                </a:solidFill>
              </a:rPr>
              <a:t>Экономия-  270 минут</a:t>
            </a:r>
          </a:p>
          <a:p>
            <a:pPr algn="ctr" eaLnBrk="1" hangingPunct="1">
              <a:defRPr/>
            </a:pPr>
            <a:endParaRPr lang="ru-RU" altLang="ru-RU" sz="1100" dirty="0">
              <a:solidFill>
                <a:schemeClr val="tx1"/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323528" y="358552"/>
            <a:ext cx="8568952" cy="12305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cap="none" dirty="0" smtClean="0"/>
              <a:t>Карта целевого состояния процесса «Организация </a:t>
            </a:r>
            <a:r>
              <a:rPr lang="ru-RU" sz="1800" b="1" cap="none" dirty="0"/>
              <a:t>заседаний секций межведомственной рабочей группы </a:t>
            </a:r>
            <a:r>
              <a:rPr lang="ru-RU" sz="1800" b="1" cap="none" dirty="0" smtClean="0"/>
              <a:t>«Новые </a:t>
            </a:r>
            <a:r>
              <a:rPr lang="ru-RU" sz="1800" b="1" cap="none" dirty="0"/>
              <a:t>технологии и материалы в строительной отрасли» в рамках </a:t>
            </a:r>
            <a:r>
              <a:rPr lang="ru-RU" sz="1800" b="1" cap="none" dirty="0" smtClean="0"/>
              <a:t>Совета </a:t>
            </a:r>
            <a:r>
              <a:rPr lang="ru-RU" sz="1800" b="1" cap="none" dirty="0"/>
              <a:t>по </a:t>
            </a:r>
            <a:r>
              <a:rPr lang="ru-RU" sz="1800" b="1" cap="none" dirty="0" err="1"/>
              <a:t>инновационно</a:t>
            </a:r>
            <a:r>
              <a:rPr lang="ru-RU" sz="1800" b="1" cap="none" dirty="0"/>
              <a:t>-технологическому развитию области при </a:t>
            </a:r>
            <a:r>
              <a:rPr lang="ru-RU" sz="1800" b="1" cap="none" dirty="0" smtClean="0"/>
              <a:t>Губернаторе Белгородской </a:t>
            </a:r>
            <a:r>
              <a:rPr lang="ru-RU" sz="1800" b="1" cap="none" dirty="0"/>
              <a:t>области»</a:t>
            </a:r>
          </a:p>
          <a:p>
            <a:pPr algn="ctr"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04840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2278063" y="1546249"/>
            <a:ext cx="1530350" cy="14382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отдела1 согласовывает график с заместителем начальника департамента и направляет для согласования сотруднику БГТУ им. В.Г. Шухова1 (100-210 мин.).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0663" y="1541487"/>
            <a:ext cx="1687512" cy="1447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отдела1 готовит график проведения заседаний секций на полугодие, распечатывает и передаёт начальнику отдела1 для согласования (120-360 мин.).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34088" y="1546249"/>
            <a:ext cx="2197100" cy="14827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Начальник отдела1 согласованный заместителем департамента и сотрудником БГТУ им В.Г. Шухова1 график проведения заседаний секций на полугодие передает на утверждение заместителю Губернатора области – начальнику департамента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(5-10 мин.).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4078288" y="1541487"/>
            <a:ext cx="1565275" cy="14351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БГТУ им. В.Г. Шухова1 согласовывает график и направляет начальнику отдела1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(120-360 мин.).</a:t>
            </a:r>
          </a:p>
        </p:txBody>
      </p:sp>
      <p:sp>
        <p:nvSpPr>
          <p:cNvPr id="78" name="Стрелка вправо 77"/>
          <p:cNvSpPr/>
          <p:nvPr/>
        </p:nvSpPr>
        <p:spPr>
          <a:xfrm>
            <a:off x="39688" y="2276499"/>
            <a:ext cx="180975" cy="4603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23560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715375" y="7112000"/>
            <a:ext cx="347663" cy="285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99F4247E-D7F8-4957-9458-D1A1C8FD9365}" type="slidenum">
              <a:rPr lang="ru-RU" altLang="ru-RU" sz="1400" b="1">
                <a:solidFill>
                  <a:srgbClr val="23263C"/>
                </a:solidFill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19538" name="TextBox 65"/>
          <p:cNvSpPr txBox="1">
            <a:spLocks noChangeArrowheads="1"/>
          </p:cNvSpPr>
          <p:nvPr/>
        </p:nvSpPr>
        <p:spPr bwMode="auto">
          <a:xfrm>
            <a:off x="5429250" y="1555774"/>
            <a:ext cx="214313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7</a:t>
            </a:r>
          </a:p>
        </p:txBody>
      </p:sp>
      <p:sp>
        <p:nvSpPr>
          <p:cNvPr id="19539" name="TextBox 80"/>
          <p:cNvSpPr txBox="1">
            <a:spLocks noChangeArrowheads="1"/>
          </p:cNvSpPr>
          <p:nvPr/>
        </p:nvSpPr>
        <p:spPr bwMode="auto">
          <a:xfrm flipH="1">
            <a:off x="3708400" y="1600224"/>
            <a:ext cx="201613" cy="1857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6</a:t>
            </a:r>
          </a:p>
        </p:txBody>
      </p:sp>
      <p:sp>
        <p:nvSpPr>
          <p:cNvPr id="19540" name="TextBox 81"/>
          <p:cNvSpPr txBox="1">
            <a:spLocks noChangeArrowheads="1"/>
          </p:cNvSpPr>
          <p:nvPr/>
        </p:nvSpPr>
        <p:spPr bwMode="auto">
          <a:xfrm>
            <a:off x="1646238" y="1555774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5</a:t>
            </a:r>
          </a:p>
        </p:txBody>
      </p:sp>
      <p:sp>
        <p:nvSpPr>
          <p:cNvPr id="19541" name="TextBox 82"/>
          <p:cNvSpPr txBox="1">
            <a:spLocks noChangeArrowheads="1"/>
          </p:cNvSpPr>
          <p:nvPr/>
        </p:nvSpPr>
        <p:spPr bwMode="auto">
          <a:xfrm>
            <a:off x="8243888" y="1987574"/>
            <a:ext cx="214312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ru-RU" altLang="ru-RU" sz="1200" dirty="0" smtClean="0">
              <a:latin typeface="+mn-lt"/>
            </a:endParaRPr>
          </a:p>
        </p:txBody>
      </p:sp>
      <p:sp>
        <p:nvSpPr>
          <p:cNvPr id="19542" name="TextBox 83"/>
          <p:cNvSpPr txBox="1">
            <a:spLocks noChangeArrowheads="1"/>
          </p:cNvSpPr>
          <p:nvPr/>
        </p:nvSpPr>
        <p:spPr bwMode="auto">
          <a:xfrm>
            <a:off x="8167688" y="1535137"/>
            <a:ext cx="1524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8</a:t>
            </a:r>
          </a:p>
        </p:txBody>
      </p:sp>
      <p:sp>
        <p:nvSpPr>
          <p:cNvPr id="23566" name="Номер слайда 3"/>
          <p:cNvSpPr txBox="1">
            <a:spLocks/>
          </p:cNvSpPr>
          <p:nvPr/>
        </p:nvSpPr>
        <p:spPr bwMode="auto">
          <a:xfrm>
            <a:off x="8535988" y="6226175"/>
            <a:ext cx="45561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BC10C2F5-4FA0-453F-AE26-1DBCBAF7E384}" type="slidenum">
              <a:rPr lang="ru-RU" altLang="ru-RU" sz="1400" b="1">
                <a:solidFill>
                  <a:srgbClr val="23263C"/>
                </a:solidFill>
              </a:rPr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ru-RU" altLang="ru-RU" sz="1400" b="1">
              <a:solidFill>
                <a:srgbClr val="23263C"/>
              </a:solidFill>
            </a:endParaRPr>
          </a:p>
        </p:txBody>
      </p:sp>
      <p:sp>
        <p:nvSpPr>
          <p:cNvPr id="60" name="Стрелка вправо 59"/>
          <p:cNvSpPr/>
          <p:nvPr/>
        </p:nvSpPr>
        <p:spPr>
          <a:xfrm>
            <a:off x="1970088" y="2201887"/>
            <a:ext cx="268287" cy="793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61" name="Стрелка вправо 60"/>
          <p:cNvSpPr/>
          <p:nvPr/>
        </p:nvSpPr>
        <p:spPr>
          <a:xfrm>
            <a:off x="3808413" y="2193949"/>
            <a:ext cx="269875" cy="777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66" name="Стрелка вправо 65"/>
          <p:cNvSpPr/>
          <p:nvPr/>
        </p:nvSpPr>
        <p:spPr>
          <a:xfrm>
            <a:off x="5662613" y="2198712"/>
            <a:ext cx="269875" cy="793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67" name="Стрелка вправо 66"/>
          <p:cNvSpPr/>
          <p:nvPr/>
        </p:nvSpPr>
        <p:spPr>
          <a:xfrm>
            <a:off x="8267700" y="2209824"/>
            <a:ext cx="269875" cy="777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33" name="Прямоугольник 32"/>
          <p:cNvSpPr/>
          <p:nvPr/>
        </p:nvSpPr>
        <p:spPr>
          <a:xfrm>
            <a:off x="236538" y="3355999"/>
            <a:ext cx="1677987" cy="143827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Заместитель Губернатора области – начальник департамента утверждает график и передает для работы заместителю начальника департамента (120-360 мин.).</a:t>
            </a:r>
          </a:p>
        </p:txBody>
      </p:sp>
      <p:sp>
        <p:nvSpPr>
          <p:cNvPr id="34" name="Стрелка вправо 33"/>
          <p:cNvSpPr/>
          <p:nvPr/>
        </p:nvSpPr>
        <p:spPr>
          <a:xfrm>
            <a:off x="39688" y="3932262"/>
            <a:ext cx="196850" cy="777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35" name="Прямоугольник 34"/>
          <p:cNvSpPr/>
          <p:nvPr/>
        </p:nvSpPr>
        <p:spPr>
          <a:xfrm>
            <a:off x="2411413" y="3387749"/>
            <a:ext cx="158432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Заместитель  начальника департамента направляет график для работы начальнику отдела 1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 (5-10 мин.).</a:t>
            </a:r>
          </a:p>
        </p:txBody>
      </p:sp>
      <p:sp>
        <p:nvSpPr>
          <p:cNvPr id="38" name="TextBox 63"/>
          <p:cNvSpPr txBox="1">
            <a:spLocks noChangeArrowheads="1"/>
          </p:cNvSpPr>
          <p:nvPr/>
        </p:nvSpPr>
        <p:spPr bwMode="auto">
          <a:xfrm>
            <a:off x="3816350" y="3357587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10</a:t>
            </a:r>
          </a:p>
        </p:txBody>
      </p:sp>
      <p:sp>
        <p:nvSpPr>
          <p:cNvPr id="39" name="TextBox 63"/>
          <p:cNvSpPr txBox="1">
            <a:spLocks noChangeArrowheads="1"/>
          </p:cNvSpPr>
          <p:nvPr/>
        </p:nvSpPr>
        <p:spPr bwMode="auto">
          <a:xfrm>
            <a:off x="1754188" y="3340124"/>
            <a:ext cx="215900" cy="3698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9</a:t>
            </a:r>
          </a:p>
          <a:p>
            <a:pPr eaLnBrk="1" hangingPunct="1">
              <a:defRPr/>
            </a:pPr>
            <a:endParaRPr lang="ru-RU" altLang="ru-RU" sz="1200" dirty="0" smtClean="0">
              <a:latin typeface="+mn-lt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424363" y="3387749"/>
            <a:ext cx="1616075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отдела1 составляет электронный справочник участников заседаний секций и согласовывает его с начальником отдела1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(175-350 мин.).</a:t>
            </a:r>
          </a:p>
        </p:txBody>
      </p:sp>
      <p:sp>
        <p:nvSpPr>
          <p:cNvPr id="41" name="TextBox 63"/>
          <p:cNvSpPr txBox="1">
            <a:spLocks noChangeArrowheads="1"/>
          </p:cNvSpPr>
          <p:nvPr/>
        </p:nvSpPr>
        <p:spPr bwMode="auto">
          <a:xfrm>
            <a:off x="5892800" y="3365524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423025" y="3387749"/>
            <a:ext cx="2114550" cy="140652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Сотрудник отдела1 направляет утверждённый заместителем Губернатора области – начальником департамента график проведения заседаний секций на полугодие всем участникам заседаний </a:t>
            </a:r>
          </a:p>
          <a:p>
            <a:pPr algn="ctr" eaLnBrk="1" hangingPunct="1">
              <a:defRPr/>
            </a:pPr>
            <a:r>
              <a:rPr lang="ru-RU" sz="1050" dirty="0">
                <a:solidFill>
                  <a:schemeClr val="tx1"/>
                </a:solidFill>
                <a:cs typeface="Times New Roman" panose="02020603050405020304" pitchFamily="18" charset="0"/>
              </a:rPr>
              <a:t>(60-120 мин.).</a:t>
            </a:r>
          </a:p>
        </p:txBody>
      </p:sp>
      <p:sp>
        <p:nvSpPr>
          <p:cNvPr id="43" name="TextBox 63"/>
          <p:cNvSpPr txBox="1">
            <a:spLocks noChangeArrowheads="1"/>
          </p:cNvSpPr>
          <p:nvPr/>
        </p:nvSpPr>
        <p:spPr bwMode="auto">
          <a:xfrm>
            <a:off x="8394700" y="3333774"/>
            <a:ext cx="215900" cy="1841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1200" dirty="0" smtClean="0">
                <a:latin typeface="+mn-lt"/>
              </a:rPr>
              <a:t>12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346450" y="4868887"/>
            <a:ext cx="2298700" cy="13684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chemeClr val="tx1"/>
                </a:solidFill>
              </a:rPr>
              <a:t>Создание электронной базы данных участников заседаний секций (список  участников заседаний секций, их контактных данных,  должностей, телефонов и адресов электронной почты)</a:t>
            </a:r>
          </a:p>
          <a:p>
            <a:pPr algn="ctr" eaLnBrk="1" hangingPunct="1">
              <a:defRPr/>
            </a:pPr>
            <a:r>
              <a:rPr lang="ru-RU" altLang="ru-RU" sz="1100" b="1" i="1" dirty="0">
                <a:solidFill>
                  <a:schemeClr val="tx1"/>
                </a:solidFill>
              </a:rPr>
              <a:t>Экономия-  240 минут</a:t>
            </a:r>
          </a:p>
          <a:p>
            <a:pPr algn="ctr" eaLnBrk="1" hangingPunct="1">
              <a:defRPr/>
            </a:pPr>
            <a:endParaRPr lang="ru-RU" altLang="ru-RU" sz="1100" dirty="0">
              <a:solidFill>
                <a:schemeClr val="tx1"/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1970088" y="3932262"/>
            <a:ext cx="269875" cy="777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46" name="Стрелка вправо 45"/>
          <p:cNvSpPr/>
          <p:nvPr/>
        </p:nvSpPr>
        <p:spPr>
          <a:xfrm>
            <a:off x="4056063" y="3932262"/>
            <a:ext cx="269875" cy="777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47" name="Стрелка вправо 46"/>
          <p:cNvSpPr/>
          <p:nvPr/>
        </p:nvSpPr>
        <p:spPr>
          <a:xfrm>
            <a:off x="6145213" y="3932262"/>
            <a:ext cx="269875" cy="7778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48" name="Стрелка вправо 47"/>
          <p:cNvSpPr/>
          <p:nvPr/>
        </p:nvSpPr>
        <p:spPr>
          <a:xfrm>
            <a:off x="8612188" y="3975124"/>
            <a:ext cx="269875" cy="777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eaLnBrk="1" hangingPunct="1">
              <a:defRPr/>
            </a:pPr>
            <a:endParaRPr lang="ru-RU" sz="120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108700" y="4868887"/>
            <a:ext cx="2298700" cy="136842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11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chemeClr val="tx1"/>
                </a:solidFill>
              </a:rPr>
              <a:t>Направление графика заседаний секций рабочей группы участникам заседаний </a:t>
            </a:r>
          </a:p>
          <a:p>
            <a:pPr algn="ctr" eaLnBrk="1" hangingPunct="1">
              <a:defRPr/>
            </a:pPr>
            <a:endParaRPr lang="ru-RU" altLang="ru-RU" sz="1100" b="1" i="1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altLang="ru-RU" sz="1100" b="1" i="1" dirty="0">
                <a:solidFill>
                  <a:schemeClr val="tx1"/>
                </a:solidFill>
              </a:rPr>
              <a:t>Экономия-  180 минут</a:t>
            </a:r>
          </a:p>
          <a:p>
            <a:pPr algn="ctr" eaLnBrk="1" hangingPunct="1">
              <a:defRPr/>
            </a:pPr>
            <a:endParaRPr lang="ru-RU" altLang="ru-RU" sz="1100" dirty="0">
              <a:solidFill>
                <a:schemeClr val="tx1"/>
              </a:solidFill>
            </a:endParaRPr>
          </a:p>
        </p:txBody>
      </p:sp>
      <p:sp>
        <p:nvSpPr>
          <p:cNvPr id="36" name="Заголовок 1"/>
          <p:cNvSpPr txBox="1">
            <a:spLocks/>
          </p:cNvSpPr>
          <p:nvPr/>
        </p:nvSpPr>
        <p:spPr>
          <a:xfrm>
            <a:off x="323528" y="254248"/>
            <a:ext cx="8568952" cy="123053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800" b="1" cap="none" dirty="0" smtClean="0"/>
              <a:t>Карта целевого состояния процесса «Организация </a:t>
            </a:r>
            <a:r>
              <a:rPr lang="ru-RU" sz="1800" b="1" cap="none" dirty="0"/>
              <a:t>заседаний секций межведомственной рабочей группы </a:t>
            </a:r>
            <a:r>
              <a:rPr lang="ru-RU" sz="1800" b="1" cap="none" dirty="0" smtClean="0"/>
              <a:t>«Новые </a:t>
            </a:r>
            <a:r>
              <a:rPr lang="ru-RU" sz="1800" b="1" cap="none" dirty="0"/>
              <a:t>технологии и материалы в строительной отрасли» в рамках </a:t>
            </a:r>
            <a:r>
              <a:rPr lang="ru-RU" sz="1800" b="1" cap="none" dirty="0" smtClean="0"/>
              <a:t>Совета </a:t>
            </a:r>
            <a:r>
              <a:rPr lang="ru-RU" sz="1800" b="1" cap="none" dirty="0"/>
              <a:t>по </a:t>
            </a:r>
            <a:r>
              <a:rPr lang="ru-RU" sz="1800" b="1" cap="none" dirty="0" err="1"/>
              <a:t>инновационно</a:t>
            </a:r>
            <a:r>
              <a:rPr lang="ru-RU" sz="1800" b="1" cap="none" dirty="0"/>
              <a:t>-технологическому развитию области при </a:t>
            </a:r>
            <a:r>
              <a:rPr lang="ru-RU" sz="1800" b="1" cap="none" dirty="0" smtClean="0"/>
              <a:t>Губернаторе Белгородской </a:t>
            </a:r>
            <a:r>
              <a:rPr lang="ru-RU" sz="1800" b="1" cap="none" dirty="0"/>
              <a:t>области»</a:t>
            </a:r>
          </a:p>
          <a:p>
            <a:pPr algn="ctr">
              <a:defRPr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6575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00206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2161</Words>
  <Application>Microsoft Office PowerPoint</Application>
  <PresentationFormat>Экран (4:3)</PresentationFormat>
  <Paragraphs>350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Franklin Gothic Book</vt:lpstr>
      <vt:lpstr>Franklin Gothic Medium</vt:lpstr>
      <vt:lpstr>Times New Roman</vt:lpstr>
      <vt:lpstr>Wingdings 2</vt:lpstr>
      <vt:lpstr>Тема Office</vt:lpstr>
      <vt:lpstr>Трек</vt:lpstr>
      <vt:lpstr>think-cell Slide</vt:lpstr>
      <vt:lpstr>Acrobat Document</vt:lpstr>
      <vt:lpstr>Паспорт проекта  «Оптимизация процесса «Организация заседаний секций межведомственной рабочей группы «Новые технологии и материалы в строительной отрасли» в рамках Совета по инновационно-технологическому развитию области при Губернаторе Белгородской области»</vt:lpstr>
      <vt:lpstr>Команда проекта </vt:lpstr>
      <vt:lpstr>Карта</vt:lpstr>
      <vt:lpstr>Презентация PowerPoint</vt:lpstr>
      <vt:lpstr>Презентация PowerPoint</vt:lpstr>
      <vt:lpstr>Пирамида проблем</vt:lpstr>
      <vt:lpstr>Анализ проблем «5 почему?» </vt:lpstr>
      <vt:lpstr>Презентация PowerPoint</vt:lpstr>
      <vt:lpstr>Презентация PowerPoint</vt:lpstr>
      <vt:lpstr>Презентация PowerPoint</vt:lpstr>
      <vt:lpstr>Достигнутые результаты реализации проекта </vt:lpstr>
      <vt:lpstr>Достигнутые результаты реализации проекта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7-226-1</cp:lastModifiedBy>
  <cp:revision>52</cp:revision>
  <cp:lastPrinted>2019-04-19T12:03:40Z</cp:lastPrinted>
  <dcterms:created xsi:type="dcterms:W3CDTF">2018-08-20T14:01:12Z</dcterms:created>
  <dcterms:modified xsi:type="dcterms:W3CDTF">2020-10-15T11:06:03Z</dcterms:modified>
</cp:coreProperties>
</file>