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0" r:id="rId2"/>
    <p:sldId id="276" r:id="rId3"/>
    <p:sldId id="262" r:id="rId4"/>
    <p:sldId id="277" r:id="rId5"/>
    <p:sldId id="265" r:id="rId6"/>
    <p:sldId id="278" r:id="rId7"/>
    <p:sldId id="279" r:id="rId8"/>
    <p:sldId id="280" r:id="rId9"/>
    <p:sldId id="281" r:id="rId10"/>
    <p:sldId id="294" r:id="rId11"/>
    <p:sldId id="282" r:id="rId12"/>
    <p:sldId id="269" r:id="rId13"/>
    <p:sldId id="283" r:id="rId14"/>
    <p:sldId id="284" r:id="rId15"/>
    <p:sldId id="270" r:id="rId16"/>
    <p:sldId id="285" r:id="rId17"/>
    <p:sldId id="286" r:id="rId18"/>
    <p:sldId id="287" r:id="rId19"/>
    <p:sldId id="288" r:id="rId20"/>
    <p:sldId id="275" r:id="rId21"/>
    <p:sldId id="289" r:id="rId22"/>
    <p:sldId id="290" r:id="rId23"/>
    <p:sldId id="291" r:id="rId24"/>
    <p:sldId id="292" r:id="rId25"/>
    <p:sldId id="293" r:id="rId2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B4C739-F05B-4293-B9A8-9554AC5AEADD}" type="doc">
      <dgm:prSet loTypeId="urn:microsoft.com/office/officeart/2005/8/layout/pyramid1" loCatId="pyramid" qsTypeId="urn:microsoft.com/office/officeart/2005/8/quickstyle/3d2" qsCatId="3D" csTypeId="urn:microsoft.com/office/officeart/2005/8/colors/accent1_3" csCatId="accent1" phldr="1"/>
      <dgm:spPr/>
    </dgm:pt>
    <dgm:pt modelId="{3E156C22-469D-4557-899A-62FA5873AB6D}">
      <dgm:prSet phldrT="[Текст]" custT="1"/>
      <dgm:spPr/>
      <dgm:t>
        <a:bodyPr/>
        <a:lstStyle/>
        <a:p>
          <a:endParaRPr lang="ru-RU" sz="1800" dirty="0" smtClean="0"/>
        </a:p>
        <a:p>
          <a:endParaRPr lang="ru-RU" sz="1800" dirty="0" smtClean="0"/>
        </a:p>
        <a:p>
          <a:endParaRPr lang="ru-RU" sz="1800" dirty="0" smtClean="0"/>
        </a:p>
        <a:p>
          <a:r>
            <a:rPr lang="ru-RU" sz="1600" b="1" dirty="0" smtClean="0"/>
            <a:t>Федеральный уровень</a:t>
          </a:r>
          <a:endParaRPr lang="ru-RU" sz="1600" b="1" dirty="0"/>
        </a:p>
      </dgm:t>
    </dgm:pt>
    <dgm:pt modelId="{E38B9D46-C79E-4DB5-979E-5E12B753D8B1}" type="parTrans" cxnId="{84737562-440D-46FC-AC2A-2BE565B94E89}">
      <dgm:prSet/>
      <dgm:spPr/>
      <dgm:t>
        <a:bodyPr/>
        <a:lstStyle/>
        <a:p>
          <a:endParaRPr lang="ru-RU"/>
        </a:p>
      </dgm:t>
    </dgm:pt>
    <dgm:pt modelId="{0326061A-572B-4105-BF0C-EABCB368F635}" type="sibTrans" cxnId="{84737562-440D-46FC-AC2A-2BE565B94E89}">
      <dgm:prSet/>
      <dgm:spPr/>
      <dgm:t>
        <a:bodyPr/>
        <a:lstStyle/>
        <a:p>
          <a:endParaRPr lang="ru-RU"/>
        </a:p>
      </dgm:t>
    </dgm:pt>
    <dgm:pt modelId="{46B87C55-FB7E-4484-A42D-FD1AD7E677B6}">
      <dgm:prSet phldrT="[Текст]" custT="1"/>
      <dgm:spPr/>
      <dgm:t>
        <a:bodyPr/>
        <a:lstStyle/>
        <a:p>
          <a:r>
            <a:rPr lang="ru-RU" sz="1600" b="1" dirty="0" smtClean="0"/>
            <a:t>Региональный уровень</a:t>
          </a:r>
          <a:endParaRPr lang="ru-RU" sz="1600" b="1" dirty="0"/>
        </a:p>
      </dgm:t>
    </dgm:pt>
    <dgm:pt modelId="{CABECE8B-A24E-47EE-9A74-4C3CB44B4AEC}" type="parTrans" cxnId="{4057BBEF-CD47-4B6F-8326-EF1B3DB55AA8}">
      <dgm:prSet/>
      <dgm:spPr/>
      <dgm:t>
        <a:bodyPr/>
        <a:lstStyle/>
        <a:p>
          <a:endParaRPr lang="ru-RU"/>
        </a:p>
      </dgm:t>
    </dgm:pt>
    <dgm:pt modelId="{34D6922C-F663-4448-8D0D-9CB610B2C1EC}" type="sibTrans" cxnId="{4057BBEF-CD47-4B6F-8326-EF1B3DB55AA8}">
      <dgm:prSet/>
      <dgm:spPr/>
      <dgm:t>
        <a:bodyPr/>
        <a:lstStyle/>
        <a:p>
          <a:endParaRPr lang="ru-RU"/>
        </a:p>
      </dgm:t>
    </dgm:pt>
    <dgm:pt modelId="{1AC21790-A7D4-4B5B-8678-A491427AA4CE}">
      <dgm:prSet phldrT="[Текст]" custT="1"/>
      <dgm:spPr/>
      <dgm:t>
        <a:bodyPr/>
        <a:lstStyle/>
        <a:p>
          <a:r>
            <a:rPr lang="ru-RU" sz="1600" b="1" dirty="0" smtClean="0"/>
            <a:t>Уровень организации</a:t>
          </a:r>
        </a:p>
        <a:p>
          <a:r>
            <a:rPr lang="ru-RU" sz="1600" b="1" dirty="0" smtClean="0"/>
            <a:t>(отдела, управления, комитета)</a:t>
          </a:r>
          <a:endParaRPr lang="ru-RU" sz="1600" b="1" dirty="0"/>
        </a:p>
      </dgm:t>
    </dgm:pt>
    <dgm:pt modelId="{A7D78A86-E780-4A60-942C-55FF3C84AE43}" type="parTrans" cxnId="{A978AF10-4105-4819-ADCE-BD2F58CA36E4}">
      <dgm:prSet/>
      <dgm:spPr/>
      <dgm:t>
        <a:bodyPr/>
        <a:lstStyle/>
        <a:p>
          <a:endParaRPr lang="ru-RU"/>
        </a:p>
      </dgm:t>
    </dgm:pt>
    <dgm:pt modelId="{6B384FF9-A1CF-4D80-848B-FC401E74DA53}" type="sibTrans" cxnId="{A978AF10-4105-4819-ADCE-BD2F58CA36E4}">
      <dgm:prSet/>
      <dgm:spPr/>
      <dgm:t>
        <a:bodyPr/>
        <a:lstStyle/>
        <a:p>
          <a:endParaRPr lang="ru-RU"/>
        </a:p>
      </dgm:t>
    </dgm:pt>
    <dgm:pt modelId="{080FD20E-F521-497B-B720-93C564263A78}" type="pres">
      <dgm:prSet presAssocID="{9BB4C739-F05B-4293-B9A8-9554AC5AEADD}" presName="Name0" presStyleCnt="0">
        <dgm:presLayoutVars>
          <dgm:dir/>
          <dgm:animLvl val="lvl"/>
          <dgm:resizeHandles val="exact"/>
        </dgm:presLayoutVars>
      </dgm:prSet>
      <dgm:spPr/>
    </dgm:pt>
    <dgm:pt modelId="{19C0404D-2684-4970-A069-244B340E2469}" type="pres">
      <dgm:prSet presAssocID="{3E156C22-469D-4557-899A-62FA5873AB6D}" presName="Name8" presStyleCnt="0"/>
      <dgm:spPr/>
    </dgm:pt>
    <dgm:pt modelId="{D808C9AB-3061-44F8-BCAE-034F87645264}" type="pres">
      <dgm:prSet presAssocID="{3E156C22-469D-4557-899A-62FA5873AB6D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2F404-14B1-4EA8-9CAD-398629E735F4}" type="pres">
      <dgm:prSet presAssocID="{3E156C22-469D-4557-899A-62FA5873AB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CAA55-5651-47E5-9A3C-0A6A3D425F40}" type="pres">
      <dgm:prSet presAssocID="{46B87C55-FB7E-4484-A42D-FD1AD7E677B6}" presName="Name8" presStyleCnt="0"/>
      <dgm:spPr/>
    </dgm:pt>
    <dgm:pt modelId="{1C8D388A-0A92-4824-8690-EAD1BC6F705B}" type="pres">
      <dgm:prSet presAssocID="{46B87C55-FB7E-4484-A42D-FD1AD7E677B6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B2DFF-5FF2-48E0-AF13-49FEFA29B2C3}" type="pres">
      <dgm:prSet presAssocID="{46B87C55-FB7E-4484-A42D-FD1AD7E677B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A1C9D-4030-474B-91E1-268CBA82622C}" type="pres">
      <dgm:prSet presAssocID="{1AC21790-A7D4-4B5B-8678-A491427AA4CE}" presName="Name8" presStyleCnt="0"/>
      <dgm:spPr/>
    </dgm:pt>
    <dgm:pt modelId="{F8D17BC6-6A3E-41E9-8009-70624EF64770}" type="pres">
      <dgm:prSet presAssocID="{1AC21790-A7D4-4B5B-8678-A491427AA4C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95C1D-6C25-4E35-BFDE-1888C630524B}" type="pres">
      <dgm:prSet presAssocID="{1AC21790-A7D4-4B5B-8678-A491427AA4C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57BBEF-CD47-4B6F-8326-EF1B3DB55AA8}" srcId="{9BB4C739-F05B-4293-B9A8-9554AC5AEADD}" destId="{46B87C55-FB7E-4484-A42D-FD1AD7E677B6}" srcOrd="1" destOrd="0" parTransId="{CABECE8B-A24E-47EE-9A74-4C3CB44B4AEC}" sibTransId="{34D6922C-F663-4448-8D0D-9CB610B2C1EC}"/>
    <dgm:cxn modelId="{BE4D2DDA-8FAA-4A44-9B63-52279E7CD324}" type="presOf" srcId="{46B87C55-FB7E-4484-A42D-FD1AD7E677B6}" destId="{1C8D388A-0A92-4824-8690-EAD1BC6F705B}" srcOrd="0" destOrd="0" presId="urn:microsoft.com/office/officeart/2005/8/layout/pyramid1"/>
    <dgm:cxn modelId="{84737562-440D-46FC-AC2A-2BE565B94E89}" srcId="{9BB4C739-F05B-4293-B9A8-9554AC5AEADD}" destId="{3E156C22-469D-4557-899A-62FA5873AB6D}" srcOrd="0" destOrd="0" parTransId="{E38B9D46-C79E-4DB5-979E-5E12B753D8B1}" sibTransId="{0326061A-572B-4105-BF0C-EABCB368F635}"/>
    <dgm:cxn modelId="{A978AF10-4105-4819-ADCE-BD2F58CA36E4}" srcId="{9BB4C739-F05B-4293-B9A8-9554AC5AEADD}" destId="{1AC21790-A7D4-4B5B-8678-A491427AA4CE}" srcOrd="2" destOrd="0" parTransId="{A7D78A86-E780-4A60-942C-55FF3C84AE43}" sibTransId="{6B384FF9-A1CF-4D80-848B-FC401E74DA53}"/>
    <dgm:cxn modelId="{5A697283-74C8-4DC4-8310-7C3B6DF14144}" type="presOf" srcId="{3E156C22-469D-4557-899A-62FA5873AB6D}" destId="{F0D2F404-14B1-4EA8-9CAD-398629E735F4}" srcOrd="1" destOrd="0" presId="urn:microsoft.com/office/officeart/2005/8/layout/pyramid1"/>
    <dgm:cxn modelId="{CD463FDC-7F34-4B0A-890E-64076D5E5866}" type="presOf" srcId="{46B87C55-FB7E-4484-A42D-FD1AD7E677B6}" destId="{3A3B2DFF-5FF2-48E0-AF13-49FEFA29B2C3}" srcOrd="1" destOrd="0" presId="urn:microsoft.com/office/officeart/2005/8/layout/pyramid1"/>
    <dgm:cxn modelId="{1192E770-85D4-4BCB-B26B-2B70403E28EF}" type="presOf" srcId="{9BB4C739-F05B-4293-B9A8-9554AC5AEADD}" destId="{080FD20E-F521-497B-B720-93C564263A78}" srcOrd="0" destOrd="0" presId="urn:microsoft.com/office/officeart/2005/8/layout/pyramid1"/>
    <dgm:cxn modelId="{9A790D0C-F3A1-4C8F-BD3C-F758DCA00D72}" type="presOf" srcId="{1AC21790-A7D4-4B5B-8678-A491427AA4CE}" destId="{F8D17BC6-6A3E-41E9-8009-70624EF64770}" srcOrd="0" destOrd="0" presId="urn:microsoft.com/office/officeart/2005/8/layout/pyramid1"/>
    <dgm:cxn modelId="{A01D0839-6EC3-49C4-86EE-05E749C57BBE}" type="presOf" srcId="{1AC21790-A7D4-4B5B-8678-A491427AA4CE}" destId="{8B895C1D-6C25-4E35-BFDE-1888C630524B}" srcOrd="1" destOrd="0" presId="urn:microsoft.com/office/officeart/2005/8/layout/pyramid1"/>
    <dgm:cxn modelId="{D5F5B810-E97A-479A-85D3-1B00A63B432A}" type="presOf" srcId="{3E156C22-469D-4557-899A-62FA5873AB6D}" destId="{D808C9AB-3061-44F8-BCAE-034F87645264}" srcOrd="0" destOrd="0" presId="urn:microsoft.com/office/officeart/2005/8/layout/pyramid1"/>
    <dgm:cxn modelId="{7AE2586D-A1D3-4656-A1BB-BB16D6C52C8A}" type="presParOf" srcId="{080FD20E-F521-497B-B720-93C564263A78}" destId="{19C0404D-2684-4970-A069-244B340E2469}" srcOrd="0" destOrd="0" presId="urn:microsoft.com/office/officeart/2005/8/layout/pyramid1"/>
    <dgm:cxn modelId="{96CC3D4D-4E28-43FC-B541-29021E7875CE}" type="presParOf" srcId="{19C0404D-2684-4970-A069-244B340E2469}" destId="{D808C9AB-3061-44F8-BCAE-034F87645264}" srcOrd="0" destOrd="0" presId="urn:microsoft.com/office/officeart/2005/8/layout/pyramid1"/>
    <dgm:cxn modelId="{4A914FFC-E7D0-4EA8-8C78-5AFEB05824BC}" type="presParOf" srcId="{19C0404D-2684-4970-A069-244B340E2469}" destId="{F0D2F404-14B1-4EA8-9CAD-398629E735F4}" srcOrd="1" destOrd="0" presId="urn:microsoft.com/office/officeart/2005/8/layout/pyramid1"/>
    <dgm:cxn modelId="{3BEFFAF5-F8E3-40A2-B28E-DBFE3B31835A}" type="presParOf" srcId="{080FD20E-F521-497B-B720-93C564263A78}" destId="{107CAA55-5651-47E5-9A3C-0A6A3D425F40}" srcOrd="1" destOrd="0" presId="urn:microsoft.com/office/officeart/2005/8/layout/pyramid1"/>
    <dgm:cxn modelId="{6C6C2444-96EB-4D46-9EB0-323F5B4E6E03}" type="presParOf" srcId="{107CAA55-5651-47E5-9A3C-0A6A3D425F40}" destId="{1C8D388A-0A92-4824-8690-EAD1BC6F705B}" srcOrd="0" destOrd="0" presId="urn:microsoft.com/office/officeart/2005/8/layout/pyramid1"/>
    <dgm:cxn modelId="{CF3A8468-D456-4B30-B545-2E01CBCBA7F0}" type="presParOf" srcId="{107CAA55-5651-47E5-9A3C-0A6A3D425F40}" destId="{3A3B2DFF-5FF2-48E0-AF13-49FEFA29B2C3}" srcOrd="1" destOrd="0" presId="urn:microsoft.com/office/officeart/2005/8/layout/pyramid1"/>
    <dgm:cxn modelId="{22F5DD02-B6BE-4D9A-B6E6-1370D9E06EC2}" type="presParOf" srcId="{080FD20E-F521-497B-B720-93C564263A78}" destId="{840A1C9D-4030-474B-91E1-268CBA82622C}" srcOrd="2" destOrd="0" presId="urn:microsoft.com/office/officeart/2005/8/layout/pyramid1"/>
    <dgm:cxn modelId="{15EC5D5E-938E-47A2-AE5B-35A1EE942796}" type="presParOf" srcId="{840A1C9D-4030-474B-91E1-268CBA82622C}" destId="{F8D17BC6-6A3E-41E9-8009-70624EF64770}" srcOrd="0" destOrd="0" presId="urn:microsoft.com/office/officeart/2005/8/layout/pyramid1"/>
    <dgm:cxn modelId="{B7CBC9AA-1F3B-419E-80C5-09F04C6CB9CD}" type="presParOf" srcId="{840A1C9D-4030-474B-91E1-268CBA82622C}" destId="{8B895C1D-6C25-4E35-BFDE-1888C630524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B4C739-F05B-4293-B9A8-9554AC5AEADD}" type="doc">
      <dgm:prSet loTypeId="urn:microsoft.com/office/officeart/2005/8/layout/pyramid1" loCatId="pyramid" qsTypeId="urn:microsoft.com/office/officeart/2005/8/quickstyle/3d2" qsCatId="3D" csTypeId="urn:microsoft.com/office/officeart/2005/8/colors/accent1_3" csCatId="accent1" phldr="1"/>
      <dgm:spPr/>
    </dgm:pt>
    <dgm:pt modelId="{3E156C22-469D-4557-899A-62FA5873AB6D}">
      <dgm:prSet phldrT="[Текст]"/>
      <dgm:spPr/>
      <dgm:t>
        <a:bodyPr/>
        <a:lstStyle/>
        <a:p>
          <a:r>
            <a:rPr lang="ru-RU" dirty="0" smtClean="0"/>
            <a:t>Федеральный уровень</a:t>
          </a:r>
          <a:endParaRPr lang="ru-RU" dirty="0"/>
        </a:p>
      </dgm:t>
    </dgm:pt>
    <dgm:pt modelId="{E38B9D46-C79E-4DB5-979E-5E12B753D8B1}" type="parTrans" cxnId="{84737562-440D-46FC-AC2A-2BE565B94E89}">
      <dgm:prSet/>
      <dgm:spPr/>
      <dgm:t>
        <a:bodyPr/>
        <a:lstStyle/>
        <a:p>
          <a:endParaRPr lang="ru-RU"/>
        </a:p>
      </dgm:t>
    </dgm:pt>
    <dgm:pt modelId="{0326061A-572B-4105-BF0C-EABCB368F635}" type="sibTrans" cxnId="{84737562-440D-46FC-AC2A-2BE565B94E89}">
      <dgm:prSet/>
      <dgm:spPr/>
      <dgm:t>
        <a:bodyPr/>
        <a:lstStyle/>
        <a:p>
          <a:endParaRPr lang="ru-RU"/>
        </a:p>
      </dgm:t>
    </dgm:pt>
    <dgm:pt modelId="{46B87C55-FB7E-4484-A42D-FD1AD7E677B6}">
      <dgm:prSet phldrT="[Текст]"/>
      <dgm:spPr/>
      <dgm:t>
        <a:bodyPr/>
        <a:lstStyle/>
        <a:p>
          <a:r>
            <a:rPr lang="ru-RU" dirty="0" smtClean="0"/>
            <a:t>Региональный уровень</a:t>
          </a:r>
          <a:endParaRPr lang="ru-RU" dirty="0"/>
        </a:p>
      </dgm:t>
    </dgm:pt>
    <dgm:pt modelId="{CABECE8B-A24E-47EE-9A74-4C3CB44B4AEC}" type="parTrans" cxnId="{4057BBEF-CD47-4B6F-8326-EF1B3DB55AA8}">
      <dgm:prSet/>
      <dgm:spPr/>
      <dgm:t>
        <a:bodyPr/>
        <a:lstStyle/>
        <a:p>
          <a:endParaRPr lang="ru-RU"/>
        </a:p>
      </dgm:t>
    </dgm:pt>
    <dgm:pt modelId="{34D6922C-F663-4448-8D0D-9CB610B2C1EC}" type="sibTrans" cxnId="{4057BBEF-CD47-4B6F-8326-EF1B3DB55AA8}">
      <dgm:prSet/>
      <dgm:spPr/>
      <dgm:t>
        <a:bodyPr/>
        <a:lstStyle/>
        <a:p>
          <a:endParaRPr lang="ru-RU"/>
        </a:p>
      </dgm:t>
    </dgm:pt>
    <dgm:pt modelId="{1AC21790-A7D4-4B5B-8678-A491427AA4CE}">
      <dgm:prSet phldrT="[Текст]"/>
      <dgm:spPr/>
      <dgm:t>
        <a:bodyPr/>
        <a:lstStyle/>
        <a:p>
          <a:r>
            <a:rPr lang="ru-RU" dirty="0" smtClean="0"/>
            <a:t>Уровень ОИВ</a:t>
          </a:r>
          <a:endParaRPr lang="ru-RU" dirty="0"/>
        </a:p>
      </dgm:t>
    </dgm:pt>
    <dgm:pt modelId="{A7D78A86-E780-4A60-942C-55FF3C84AE43}" type="parTrans" cxnId="{A978AF10-4105-4819-ADCE-BD2F58CA36E4}">
      <dgm:prSet/>
      <dgm:spPr/>
      <dgm:t>
        <a:bodyPr/>
        <a:lstStyle/>
        <a:p>
          <a:endParaRPr lang="ru-RU"/>
        </a:p>
      </dgm:t>
    </dgm:pt>
    <dgm:pt modelId="{6B384FF9-A1CF-4D80-848B-FC401E74DA53}" type="sibTrans" cxnId="{A978AF10-4105-4819-ADCE-BD2F58CA36E4}">
      <dgm:prSet/>
      <dgm:spPr/>
      <dgm:t>
        <a:bodyPr/>
        <a:lstStyle/>
        <a:p>
          <a:endParaRPr lang="ru-RU"/>
        </a:p>
      </dgm:t>
    </dgm:pt>
    <dgm:pt modelId="{080FD20E-F521-497B-B720-93C564263A78}" type="pres">
      <dgm:prSet presAssocID="{9BB4C739-F05B-4293-B9A8-9554AC5AEADD}" presName="Name0" presStyleCnt="0">
        <dgm:presLayoutVars>
          <dgm:dir/>
          <dgm:animLvl val="lvl"/>
          <dgm:resizeHandles val="exact"/>
        </dgm:presLayoutVars>
      </dgm:prSet>
      <dgm:spPr/>
    </dgm:pt>
    <dgm:pt modelId="{19C0404D-2684-4970-A069-244B340E2469}" type="pres">
      <dgm:prSet presAssocID="{3E156C22-469D-4557-899A-62FA5873AB6D}" presName="Name8" presStyleCnt="0"/>
      <dgm:spPr/>
    </dgm:pt>
    <dgm:pt modelId="{D808C9AB-3061-44F8-BCAE-034F87645264}" type="pres">
      <dgm:prSet presAssocID="{3E156C22-469D-4557-899A-62FA5873AB6D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2F404-14B1-4EA8-9CAD-398629E735F4}" type="pres">
      <dgm:prSet presAssocID="{3E156C22-469D-4557-899A-62FA5873AB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CAA55-5651-47E5-9A3C-0A6A3D425F40}" type="pres">
      <dgm:prSet presAssocID="{46B87C55-FB7E-4484-A42D-FD1AD7E677B6}" presName="Name8" presStyleCnt="0"/>
      <dgm:spPr/>
    </dgm:pt>
    <dgm:pt modelId="{1C8D388A-0A92-4824-8690-EAD1BC6F705B}" type="pres">
      <dgm:prSet presAssocID="{46B87C55-FB7E-4484-A42D-FD1AD7E677B6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B2DFF-5FF2-48E0-AF13-49FEFA29B2C3}" type="pres">
      <dgm:prSet presAssocID="{46B87C55-FB7E-4484-A42D-FD1AD7E677B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A1C9D-4030-474B-91E1-268CBA82622C}" type="pres">
      <dgm:prSet presAssocID="{1AC21790-A7D4-4B5B-8678-A491427AA4CE}" presName="Name8" presStyleCnt="0"/>
      <dgm:spPr/>
    </dgm:pt>
    <dgm:pt modelId="{F8D17BC6-6A3E-41E9-8009-70624EF64770}" type="pres">
      <dgm:prSet presAssocID="{1AC21790-A7D4-4B5B-8678-A491427AA4C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95C1D-6C25-4E35-BFDE-1888C630524B}" type="pres">
      <dgm:prSet presAssocID="{1AC21790-A7D4-4B5B-8678-A491427AA4C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563404-EF9A-48DF-89DF-4CBDEA78817D}" type="presOf" srcId="{1AC21790-A7D4-4B5B-8678-A491427AA4CE}" destId="{F8D17BC6-6A3E-41E9-8009-70624EF64770}" srcOrd="0" destOrd="0" presId="urn:microsoft.com/office/officeart/2005/8/layout/pyramid1"/>
    <dgm:cxn modelId="{E612F163-3A3F-44D1-BBDC-4800F779D219}" type="presOf" srcId="{3E156C22-469D-4557-899A-62FA5873AB6D}" destId="{F0D2F404-14B1-4EA8-9CAD-398629E735F4}" srcOrd="1" destOrd="0" presId="urn:microsoft.com/office/officeart/2005/8/layout/pyramid1"/>
    <dgm:cxn modelId="{1A34E99F-764E-4A26-8983-6BE761C2330A}" type="presOf" srcId="{46B87C55-FB7E-4484-A42D-FD1AD7E677B6}" destId="{3A3B2DFF-5FF2-48E0-AF13-49FEFA29B2C3}" srcOrd="1" destOrd="0" presId="urn:microsoft.com/office/officeart/2005/8/layout/pyramid1"/>
    <dgm:cxn modelId="{4057BBEF-CD47-4B6F-8326-EF1B3DB55AA8}" srcId="{9BB4C739-F05B-4293-B9A8-9554AC5AEADD}" destId="{46B87C55-FB7E-4484-A42D-FD1AD7E677B6}" srcOrd="1" destOrd="0" parTransId="{CABECE8B-A24E-47EE-9A74-4C3CB44B4AEC}" sibTransId="{34D6922C-F663-4448-8D0D-9CB610B2C1EC}"/>
    <dgm:cxn modelId="{12D5C401-B823-435C-96C2-BED4E279D8B1}" type="presOf" srcId="{9BB4C739-F05B-4293-B9A8-9554AC5AEADD}" destId="{080FD20E-F521-497B-B720-93C564263A78}" srcOrd="0" destOrd="0" presId="urn:microsoft.com/office/officeart/2005/8/layout/pyramid1"/>
    <dgm:cxn modelId="{84737562-440D-46FC-AC2A-2BE565B94E89}" srcId="{9BB4C739-F05B-4293-B9A8-9554AC5AEADD}" destId="{3E156C22-469D-4557-899A-62FA5873AB6D}" srcOrd="0" destOrd="0" parTransId="{E38B9D46-C79E-4DB5-979E-5E12B753D8B1}" sibTransId="{0326061A-572B-4105-BF0C-EABCB368F635}"/>
    <dgm:cxn modelId="{A978AF10-4105-4819-ADCE-BD2F58CA36E4}" srcId="{9BB4C739-F05B-4293-B9A8-9554AC5AEADD}" destId="{1AC21790-A7D4-4B5B-8678-A491427AA4CE}" srcOrd="2" destOrd="0" parTransId="{A7D78A86-E780-4A60-942C-55FF3C84AE43}" sibTransId="{6B384FF9-A1CF-4D80-848B-FC401E74DA53}"/>
    <dgm:cxn modelId="{B303D131-BD09-4BEE-8EF0-8863E0A42492}" type="presOf" srcId="{46B87C55-FB7E-4484-A42D-FD1AD7E677B6}" destId="{1C8D388A-0A92-4824-8690-EAD1BC6F705B}" srcOrd="0" destOrd="0" presId="urn:microsoft.com/office/officeart/2005/8/layout/pyramid1"/>
    <dgm:cxn modelId="{08B3CF6B-A3A1-4241-9A6E-205BD9F7B262}" type="presOf" srcId="{3E156C22-469D-4557-899A-62FA5873AB6D}" destId="{D808C9AB-3061-44F8-BCAE-034F87645264}" srcOrd="0" destOrd="0" presId="urn:microsoft.com/office/officeart/2005/8/layout/pyramid1"/>
    <dgm:cxn modelId="{FCB36B5E-6884-4B90-BA7C-1A509A7D06E3}" type="presOf" srcId="{1AC21790-A7D4-4B5B-8678-A491427AA4CE}" destId="{8B895C1D-6C25-4E35-BFDE-1888C630524B}" srcOrd="1" destOrd="0" presId="urn:microsoft.com/office/officeart/2005/8/layout/pyramid1"/>
    <dgm:cxn modelId="{3A5A2E01-572B-49C7-90D5-2A2E39E0C0FC}" type="presParOf" srcId="{080FD20E-F521-497B-B720-93C564263A78}" destId="{19C0404D-2684-4970-A069-244B340E2469}" srcOrd="0" destOrd="0" presId="urn:microsoft.com/office/officeart/2005/8/layout/pyramid1"/>
    <dgm:cxn modelId="{5A3633D8-8454-47EB-A9AF-C80278F0E4F7}" type="presParOf" srcId="{19C0404D-2684-4970-A069-244B340E2469}" destId="{D808C9AB-3061-44F8-BCAE-034F87645264}" srcOrd="0" destOrd="0" presId="urn:microsoft.com/office/officeart/2005/8/layout/pyramid1"/>
    <dgm:cxn modelId="{FDD88847-75CB-4DB9-839D-5DDE680930BC}" type="presParOf" srcId="{19C0404D-2684-4970-A069-244B340E2469}" destId="{F0D2F404-14B1-4EA8-9CAD-398629E735F4}" srcOrd="1" destOrd="0" presId="urn:microsoft.com/office/officeart/2005/8/layout/pyramid1"/>
    <dgm:cxn modelId="{9D10F2ED-A3C1-47DE-96C2-E99368073F13}" type="presParOf" srcId="{080FD20E-F521-497B-B720-93C564263A78}" destId="{107CAA55-5651-47E5-9A3C-0A6A3D425F40}" srcOrd="1" destOrd="0" presId="urn:microsoft.com/office/officeart/2005/8/layout/pyramid1"/>
    <dgm:cxn modelId="{B56FBEB4-7AFD-41B3-9AA2-9EB914B5D358}" type="presParOf" srcId="{107CAA55-5651-47E5-9A3C-0A6A3D425F40}" destId="{1C8D388A-0A92-4824-8690-EAD1BC6F705B}" srcOrd="0" destOrd="0" presId="urn:microsoft.com/office/officeart/2005/8/layout/pyramid1"/>
    <dgm:cxn modelId="{17B27FD9-96AB-430E-BDCF-A45FD40F0D71}" type="presParOf" srcId="{107CAA55-5651-47E5-9A3C-0A6A3D425F40}" destId="{3A3B2DFF-5FF2-48E0-AF13-49FEFA29B2C3}" srcOrd="1" destOrd="0" presId="urn:microsoft.com/office/officeart/2005/8/layout/pyramid1"/>
    <dgm:cxn modelId="{148C4823-50F7-4473-9159-7FC51C5BC804}" type="presParOf" srcId="{080FD20E-F521-497B-B720-93C564263A78}" destId="{840A1C9D-4030-474B-91E1-268CBA82622C}" srcOrd="2" destOrd="0" presId="urn:microsoft.com/office/officeart/2005/8/layout/pyramid1"/>
    <dgm:cxn modelId="{E2FB0275-6909-4076-9E45-101DCFDE90D0}" type="presParOf" srcId="{840A1C9D-4030-474B-91E1-268CBA82622C}" destId="{F8D17BC6-6A3E-41E9-8009-70624EF64770}" srcOrd="0" destOrd="0" presId="urn:microsoft.com/office/officeart/2005/8/layout/pyramid1"/>
    <dgm:cxn modelId="{9FC42523-AD36-47C7-B039-1BB963125C15}" type="presParOf" srcId="{840A1C9D-4030-474B-91E1-268CBA82622C}" destId="{8B895C1D-6C25-4E35-BFDE-1888C630524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8C9AB-3061-44F8-BCAE-034F87645264}">
      <dsp:nvSpPr>
        <dsp:cNvPr id="0" name=""/>
        <dsp:cNvSpPr/>
      </dsp:nvSpPr>
      <dsp:spPr>
        <a:xfrm>
          <a:off x="1824202" y="0"/>
          <a:ext cx="1824202" cy="1680186"/>
        </a:xfrm>
        <a:prstGeom prst="trapezoid">
          <a:avLst>
            <a:gd name="adj" fmla="val 54286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Федеральный уровень</a:t>
          </a:r>
          <a:endParaRPr lang="ru-RU" sz="1600" b="1" kern="1200" dirty="0"/>
        </a:p>
      </dsp:txBody>
      <dsp:txXfrm>
        <a:off x="1824202" y="0"/>
        <a:ext cx="1824202" cy="1680186"/>
      </dsp:txXfrm>
    </dsp:sp>
    <dsp:sp modelId="{1C8D388A-0A92-4824-8690-EAD1BC6F705B}">
      <dsp:nvSpPr>
        <dsp:cNvPr id="0" name=""/>
        <dsp:cNvSpPr/>
      </dsp:nvSpPr>
      <dsp:spPr>
        <a:xfrm>
          <a:off x="912101" y="1680186"/>
          <a:ext cx="3648405" cy="1680186"/>
        </a:xfrm>
        <a:prstGeom prst="trapezoid">
          <a:avLst>
            <a:gd name="adj" fmla="val 54286"/>
          </a:avLst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53123"/>
                <a:satOff val="-2196"/>
                <a:lumOff val="1280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Региональный уровень</a:t>
          </a:r>
          <a:endParaRPr lang="ru-RU" sz="1600" b="1" kern="1200" dirty="0"/>
        </a:p>
      </dsp:txBody>
      <dsp:txXfrm>
        <a:off x="1550572" y="1680186"/>
        <a:ext cx="2371463" cy="1680186"/>
      </dsp:txXfrm>
    </dsp:sp>
    <dsp:sp modelId="{F8D17BC6-6A3E-41E9-8009-70624EF64770}">
      <dsp:nvSpPr>
        <dsp:cNvPr id="0" name=""/>
        <dsp:cNvSpPr/>
      </dsp:nvSpPr>
      <dsp:spPr>
        <a:xfrm>
          <a:off x="0" y="3360373"/>
          <a:ext cx="5472608" cy="1680186"/>
        </a:xfrm>
        <a:prstGeom prst="trapezoid">
          <a:avLst>
            <a:gd name="adj" fmla="val 54286"/>
          </a:avLst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6246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Уровень организации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(отдела, управления, комитета)</a:t>
          </a:r>
          <a:endParaRPr lang="ru-RU" sz="1600" b="1" kern="1200" dirty="0"/>
        </a:p>
      </dsp:txBody>
      <dsp:txXfrm>
        <a:off x="957706" y="3360373"/>
        <a:ext cx="3557195" cy="16801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8C9AB-3061-44F8-BCAE-034F87645264}">
      <dsp:nvSpPr>
        <dsp:cNvPr id="0" name=""/>
        <dsp:cNvSpPr/>
      </dsp:nvSpPr>
      <dsp:spPr>
        <a:xfrm>
          <a:off x="1272141" y="0"/>
          <a:ext cx="1272141" cy="1728192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Федеральный уровень</a:t>
          </a:r>
          <a:endParaRPr lang="ru-RU" sz="1600" kern="1200" dirty="0"/>
        </a:p>
      </dsp:txBody>
      <dsp:txXfrm>
        <a:off x="1272141" y="0"/>
        <a:ext cx="1272141" cy="1728192"/>
      </dsp:txXfrm>
    </dsp:sp>
    <dsp:sp modelId="{1C8D388A-0A92-4824-8690-EAD1BC6F705B}">
      <dsp:nvSpPr>
        <dsp:cNvPr id="0" name=""/>
        <dsp:cNvSpPr/>
      </dsp:nvSpPr>
      <dsp:spPr>
        <a:xfrm>
          <a:off x="636070" y="1728191"/>
          <a:ext cx="2544282" cy="1728192"/>
        </a:xfrm>
        <a:prstGeom prst="trapezoid">
          <a:avLst>
            <a:gd name="adj" fmla="val 36806"/>
          </a:avLst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53123"/>
                <a:satOff val="-2196"/>
                <a:lumOff val="1280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Региональный уровень</a:t>
          </a:r>
          <a:endParaRPr lang="ru-RU" sz="1600" kern="1200" dirty="0"/>
        </a:p>
      </dsp:txBody>
      <dsp:txXfrm>
        <a:off x="1081320" y="1728191"/>
        <a:ext cx="1653783" cy="1728192"/>
      </dsp:txXfrm>
    </dsp:sp>
    <dsp:sp modelId="{F8D17BC6-6A3E-41E9-8009-70624EF64770}">
      <dsp:nvSpPr>
        <dsp:cNvPr id="0" name=""/>
        <dsp:cNvSpPr/>
      </dsp:nvSpPr>
      <dsp:spPr>
        <a:xfrm>
          <a:off x="0" y="3456383"/>
          <a:ext cx="3816424" cy="1728192"/>
        </a:xfrm>
        <a:prstGeom prst="trapezoid">
          <a:avLst>
            <a:gd name="adj" fmla="val 36806"/>
          </a:avLst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6246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Уровень ОИВ</a:t>
          </a:r>
          <a:endParaRPr lang="ru-RU" sz="1600" kern="1200" dirty="0"/>
        </a:p>
      </dsp:txBody>
      <dsp:txXfrm>
        <a:off x="667874" y="3456383"/>
        <a:ext cx="2480675" cy="1728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740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127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image" Target="../media/image10.emf"/><Relationship Id="rId10" Type="http://schemas.openxmlformats.org/officeDocument/2006/relationships/image" Target="../media/image18.jpe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12" Type="http://schemas.openxmlformats.org/officeDocument/2006/relationships/image" Target="../media/image22.jpe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jpeg"/><Relationship Id="rId11" Type="http://schemas.openxmlformats.org/officeDocument/2006/relationships/image" Target="../media/image21.jpeg"/><Relationship Id="rId5" Type="http://schemas.openxmlformats.org/officeDocument/2006/relationships/image" Target="../media/image10.emf"/><Relationship Id="rId10" Type="http://schemas.microsoft.com/office/2007/relationships/hdphoto" Target="../media/hdphoto2.wdp"/><Relationship Id="rId4" Type="http://schemas.openxmlformats.org/officeDocument/2006/relationships/oleObject" Target="../embeddings/oleObject4.bin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44475" y="404664"/>
            <a:ext cx="8648700" cy="439738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Паспорт проекта  «</a:t>
            </a:r>
            <a:r>
              <a:rPr lang="ru-RU" sz="3600" i="1" dirty="0" smtClean="0"/>
              <a:t>Название проекта</a:t>
            </a:r>
            <a:r>
              <a:rPr lang="ru-RU" sz="3600" dirty="0" smtClean="0"/>
              <a:t>»</a:t>
            </a:r>
          </a:p>
        </p:txBody>
      </p:sp>
      <p:sp>
        <p:nvSpPr>
          <p:cNvPr id="5" name="Прямоугольник 4">
            <a:extLst/>
          </p:cNvPr>
          <p:cNvSpPr/>
          <p:nvPr/>
        </p:nvSpPr>
        <p:spPr>
          <a:xfrm>
            <a:off x="233363" y="1281113"/>
            <a:ext cx="8636000" cy="13350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233363" y="2697163"/>
            <a:ext cx="8636000" cy="20113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6">
            <a:extLst/>
          </p:cNvPr>
          <p:cNvSpPr txBox="1"/>
          <p:nvPr/>
        </p:nvSpPr>
        <p:spPr>
          <a:xfrm>
            <a:off x="260350" y="1309688"/>
            <a:ext cx="1941513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Общая информация </a:t>
            </a:r>
          </a:p>
        </p:txBody>
      </p:sp>
      <p:sp>
        <p:nvSpPr>
          <p:cNvPr id="8" name="Прямоугольник 7">
            <a:extLst/>
          </p:cNvPr>
          <p:cNvSpPr/>
          <p:nvPr/>
        </p:nvSpPr>
        <p:spPr>
          <a:xfrm>
            <a:off x="247650" y="4746625"/>
            <a:ext cx="8621713" cy="113064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TextBox 8">
            <a:extLst/>
          </p:cNvPr>
          <p:cNvSpPr txBox="1"/>
          <p:nvPr/>
        </p:nvSpPr>
        <p:spPr>
          <a:xfrm>
            <a:off x="255588" y="2714625"/>
            <a:ext cx="258013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2"/>
                </a:solidFill>
              </a:rPr>
              <a:t>Обоснование выбора процесса</a:t>
            </a:r>
            <a:endParaRPr lang="ru-RU" sz="1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extBox 9">
            <a:extLst/>
          </p:cNvPr>
          <p:cNvSpPr txBox="1"/>
          <p:nvPr/>
        </p:nvSpPr>
        <p:spPr>
          <a:xfrm>
            <a:off x="255588" y="4760913"/>
            <a:ext cx="1320800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Цели проекта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2187029" y="1282700"/>
            <a:ext cx="51212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Наименование органа местного  самоуправления: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Наименование отдела :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ru-RU" sz="1200" dirty="0" smtClean="0">
                <a:solidFill>
                  <a:srgbClr val="002060"/>
                </a:solidFill>
              </a:rPr>
              <a:t>Границы процесса: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Дата начала  проекта: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Дата окончания проекта: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463550" y="2980690"/>
            <a:ext cx="83153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9250" indent="-349250">
              <a:buFont typeface="Arial" charset="0"/>
              <a:buAutoNum type="arabicPeriod"/>
            </a:pPr>
            <a:r>
              <a:rPr lang="ru-RU" sz="1400" dirty="0" smtClean="0">
                <a:solidFill>
                  <a:srgbClr val="002060"/>
                </a:solidFill>
              </a:rPr>
              <a:t>.</a:t>
            </a:r>
          </a:p>
          <a:p>
            <a:pPr marL="349250" indent="-349250">
              <a:buFont typeface="Arial" charset="0"/>
              <a:buAutoNum type="arabicPeriod"/>
            </a:pPr>
            <a:r>
              <a:rPr lang="ru-RU" sz="1400" dirty="0" smtClean="0">
                <a:solidFill>
                  <a:srgbClr val="002060"/>
                </a:solidFill>
              </a:rPr>
              <a:t>.</a:t>
            </a:r>
          </a:p>
          <a:p>
            <a:pPr marL="349250" indent="-349250">
              <a:buFont typeface="Arial" charset="0"/>
              <a:buAutoNum type="arabicPeriod"/>
            </a:pPr>
            <a:endParaRPr lang="ru-RU" sz="1400" dirty="0">
              <a:solidFill>
                <a:srgbClr val="002060"/>
              </a:solidFill>
            </a:endParaRPr>
          </a:p>
          <a:p>
            <a:pPr marL="349250" indent="-349250">
              <a:buFont typeface="Arial" charset="0"/>
              <a:buAutoNum type="arabicPeriod"/>
            </a:pPr>
            <a:endParaRPr lang="ru-RU" sz="1400" dirty="0" smtClean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6100" y="4797152"/>
            <a:ext cx="832326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                         </a:t>
            </a:r>
            <a:endParaRPr lang="ru-RU" sz="1600" dirty="0" smtClean="0">
              <a:solidFill>
                <a:srgbClr val="00206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1.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2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.</a:t>
            </a:r>
            <a:endParaRPr lang="ru-RU" sz="1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6" name="Прямоугольник 15">
            <a:extLst/>
          </p:cNvPr>
          <p:cNvSpPr/>
          <p:nvPr/>
        </p:nvSpPr>
        <p:spPr>
          <a:xfrm>
            <a:off x="251520" y="5949280"/>
            <a:ext cx="8621713" cy="83929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TextBox 16">
            <a:extLst/>
          </p:cNvPr>
          <p:cNvSpPr txBox="1"/>
          <p:nvPr/>
        </p:nvSpPr>
        <p:spPr>
          <a:xfrm>
            <a:off x="260350" y="5999156"/>
            <a:ext cx="1519968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2"/>
                </a:solidFill>
                <a:latin typeface="+mn-lt"/>
              </a:rPr>
              <a:t>Эффекты </a:t>
            </a:r>
            <a:r>
              <a:rPr lang="ru-RU" sz="1400" dirty="0">
                <a:solidFill>
                  <a:schemeClr val="accent2"/>
                </a:solidFill>
                <a:latin typeface="+mn-lt"/>
              </a:rPr>
              <a:t>проекта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9970" y="5971928"/>
            <a:ext cx="832326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1. Для организации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2. Для населения</a:t>
            </a:r>
            <a:endParaRPr lang="ru-RU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350" y="1617663"/>
            <a:ext cx="18700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Фотография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983945" y="1350542"/>
            <a:ext cx="187007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Фотография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01842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Box 151"/>
          <p:cNvSpPr txBox="1"/>
          <p:nvPr/>
        </p:nvSpPr>
        <p:spPr>
          <a:xfrm>
            <a:off x="3707904" y="1645349"/>
            <a:ext cx="2862618" cy="830997"/>
          </a:xfrm>
          <a:prstGeom prst="rect">
            <a:avLst/>
          </a:prstGeom>
          <a:noFill/>
          <a:ln w="63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роблемы, решение которых требует внесения изменений в федеральное законодательство, работу федеральных программных продуктов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90543" y="1412776"/>
            <a:ext cx="3841697" cy="1440160"/>
          </a:xfrm>
          <a:prstGeom prst="round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23929" y="4725144"/>
            <a:ext cx="4968552" cy="1512168"/>
          </a:xfrm>
          <a:prstGeom prst="round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131841" y="2996952"/>
            <a:ext cx="4320480" cy="1512168"/>
          </a:xfrm>
          <a:prstGeom prst="round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304800" y="429865"/>
            <a:ext cx="8587680" cy="5508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0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Пирамида проблем</a:t>
            </a:r>
            <a:endParaRPr lang="ru-RU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562685191"/>
              </p:ext>
            </p:extLst>
          </p:nvPr>
        </p:nvGraphicFramePr>
        <p:xfrm>
          <a:off x="179512" y="1268760"/>
          <a:ext cx="54726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598640" y="3245204"/>
            <a:ext cx="2664296" cy="1015663"/>
          </a:xfrm>
          <a:prstGeom prst="rect">
            <a:avLst/>
          </a:prstGeom>
          <a:noFill/>
          <a:ln w="63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роблемы, решение которых требует проведения мероприятий с привлечением  органов власти области, внесения изменений в региональное законодательства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52120" y="4973396"/>
            <a:ext cx="2924214" cy="1015663"/>
          </a:xfrm>
          <a:prstGeom prst="rect">
            <a:avLst/>
          </a:prstGeom>
          <a:noFill/>
          <a:ln w="63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роблемы, решение которых не требует привлечение дополнительных ресурсов и возможно силами органа местного самоуправления , в котором проходит картирование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57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125538"/>
            <a:ext cx="3167062" cy="3587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/>
              <a:t>Пирамида проблем</a:t>
            </a:r>
            <a:endParaRPr lang="ru-RU" sz="24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288" y="115888"/>
            <a:ext cx="8686800" cy="865187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3000" dirty="0" smtClean="0">
                <a:solidFill>
                  <a:srgbClr val="464646"/>
                </a:solidFill>
              </a:rPr>
              <a:t>Введение в предметную область</a:t>
            </a:r>
            <a:br>
              <a:rPr lang="ru-RU" sz="3000" dirty="0" smtClean="0">
                <a:solidFill>
                  <a:srgbClr val="464646"/>
                </a:solidFill>
              </a:rPr>
            </a:br>
            <a:r>
              <a:rPr lang="ru-RU" sz="3000" dirty="0" smtClean="0">
                <a:solidFill>
                  <a:srgbClr val="464646"/>
                </a:solidFill>
              </a:rPr>
              <a:t>(описание ситуации «как есть»)</a:t>
            </a:r>
            <a:endParaRPr lang="ru-RU" sz="3000" dirty="0">
              <a:solidFill>
                <a:srgbClr val="464646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07504" y="1556792"/>
          <a:ext cx="381642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24375" y="1484313"/>
            <a:ext cx="4295775" cy="4047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Arial" charset="0"/>
              </a:rPr>
              <a:t>Несвоевременное уведомление о новом протоколе Губернатора области;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Arial" charset="0"/>
              </a:rPr>
              <a:t>Отсутствие возможности мгновенного назначения ответственных исполнителей;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Arial" charset="0"/>
              </a:rPr>
              <a:t>Несвоевременное реагирование ответственных исполнителей на резолюцию заместителя Губернатора области – начальника </a:t>
            </a:r>
            <a:r>
              <a:rPr lang="ru-RU" sz="1200" dirty="0" smtClean="0">
                <a:solidFill>
                  <a:prstClr val="black"/>
                </a:solidFill>
                <a:cs typeface="Arial" charset="0"/>
              </a:rPr>
              <a:t>департамента </a:t>
            </a:r>
            <a:r>
              <a:rPr lang="ru-RU" sz="1200" dirty="0">
                <a:solidFill>
                  <a:prstClr val="black"/>
                </a:solidFill>
                <a:cs typeface="Arial" charset="0"/>
              </a:rPr>
              <a:t>или первого заместителя начальника департамента;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Arial" charset="0"/>
              </a:rPr>
              <a:t>Длительность процесса контроля в виду отсутствия  наглядности сортировки по срокам исполнения поручений;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Arial" charset="0"/>
              </a:rPr>
              <a:t>Необходимость </a:t>
            </a:r>
            <a:r>
              <a:rPr lang="ru-RU" sz="1200" dirty="0" smtClean="0">
                <a:solidFill>
                  <a:prstClr val="black"/>
                </a:solidFill>
                <a:cs typeface="Arial" charset="0"/>
              </a:rPr>
              <a:t>многократного </a:t>
            </a:r>
            <a:r>
              <a:rPr lang="ru-RU" sz="1200" dirty="0">
                <a:solidFill>
                  <a:prstClr val="black"/>
                </a:solidFill>
                <a:cs typeface="Arial" charset="0"/>
              </a:rPr>
              <a:t>обзвона исполнителей поручений или курируемых управлений;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dirty="0" smtClean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Arial" charset="0"/>
              </a:rPr>
              <a:t>Неоднократная корректировка информации об исполнении поручений (о ходе исполнения поручений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dirty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cs typeface="Arial" charset="0"/>
              </a:rPr>
              <a:t>Несогласованность </a:t>
            </a:r>
            <a:r>
              <a:rPr lang="ru-RU" sz="1200" dirty="0">
                <a:solidFill>
                  <a:prstClr val="black"/>
                </a:solidFill>
                <a:cs typeface="Arial" charset="0"/>
              </a:rPr>
              <a:t>действий сотрудников управлений при подготовке справки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Пятно 1 88">
            <a:extLst/>
          </p:cNvPr>
          <p:cNvSpPr/>
          <p:nvPr/>
        </p:nvSpPr>
        <p:spPr>
          <a:xfrm>
            <a:off x="4074680" y="2507967"/>
            <a:ext cx="46095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973638" y="1125538"/>
            <a:ext cx="3168650" cy="35877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2400" dirty="0" smtClean="0">
                <a:solidFill>
                  <a:srgbClr val="464646"/>
                </a:solidFill>
              </a:rPr>
              <a:t>Перечень проблем</a:t>
            </a:r>
            <a:endParaRPr lang="ru-RU" sz="2400" dirty="0">
              <a:solidFill>
                <a:srgbClr val="464646"/>
              </a:solidFill>
            </a:endParaRPr>
          </a:p>
        </p:txBody>
      </p:sp>
      <p:sp>
        <p:nvSpPr>
          <p:cNvPr id="13" name="Пятно 1 88">
            <a:extLst/>
          </p:cNvPr>
          <p:cNvSpPr/>
          <p:nvPr/>
        </p:nvSpPr>
        <p:spPr>
          <a:xfrm>
            <a:off x="3975865" y="4907468"/>
            <a:ext cx="535998" cy="417057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15" name="Пятно 1 88">
            <a:extLst/>
          </p:cNvPr>
          <p:cNvSpPr/>
          <p:nvPr/>
        </p:nvSpPr>
        <p:spPr>
          <a:xfrm>
            <a:off x="4051412" y="3377264"/>
            <a:ext cx="46095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16" name="Пятно 1 88">
            <a:extLst/>
          </p:cNvPr>
          <p:cNvSpPr/>
          <p:nvPr/>
        </p:nvSpPr>
        <p:spPr>
          <a:xfrm>
            <a:off x="4022899" y="3861048"/>
            <a:ext cx="56451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20" name="Пятно 1 88">
            <a:extLst/>
          </p:cNvPr>
          <p:cNvSpPr/>
          <p:nvPr/>
        </p:nvSpPr>
        <p:spPr>
          <a:xfrm>
            <a:off x="4022899" y="4348700"/>
            <a:ext cx="553254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24" name="Пятно 1 88">
            <a:extLst/>
          </p:cNvPr>
          <p:cNvSpPr/>
          <p:nvPr/>
        </p:nvSpPr>
        <p:spPr>
          <a:xfrm>
            <a:off x="4082230" y="1988840"/>
            <a:ext cx="46095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20125" y="6572250"/>
            <a:ext cx="531813" cy="285750"/>
          </a:xfrm>
        </p:spPr>
        <p:txBody>
          <a:bodyPr/>
          <a:lstStyle/>
          <a:p>
            <a:pPr algn="ctr">
              <a:defRPr/>
            </a:pPr>
            <a:fld id="{665F7093-1B63-4552-81E3-3AEB9A14D1DF}" type="slidenum">
              <a:rPr lang="ru-RU" b="1" smtClean="0">
                <a:solidFill>
                  <a:srgbClr val="474B78">
                    <a:lumMod val="50000"/>
                  </a:srgbClr>
                </a:solidFill>
              </a:rPr>
              <a:pPr algn="ctr">
                <a:defRPr/>
              </a:pPr>
              <a:t>11</a:t>
            </a:fld>
            <a:endParaRPr lang="ru-RU" b="1" dirty="0">
              <a:solidFill>
                <a:srgbClr val="474B78">
                  <a:lumMod val="50000"/>
                </a:srgbClr>
              </a:solidFill>
            </a:endParaRPr>
          </a:p>
        </p:txBody>
      </p:sp>
      <p:sp>
        <p:nvSpPr>
          <p:cNvPr id="21" name="Пятно 1 88">
            <a:extLst/>
          </p:cNvPr>
          <p:cNvSpPr/>
          <p:nvPr/>
        </p:nvSpPr>
        <p:spPr>
          <a:xfrm>
            <a:off x="4082230" y="1463428"/>
            <a:ext cx="46095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3" name="Пятно 1 88">
            <a:extLst/>
          </p:cNvPr>
          <p:cNvSpPr/>
          <p:nvPr/>
        </p:nvSpPr>
        <p:spPr>
          <a:xfrm>
            <a:off x="1738648" y="4389543"/>
            <a:ext cx="46095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29" name="Пятно 1 88">
            <a:extLst/>
          </p:cNvPr>
          <p:cNvSpPr/>
          <p:nvPr/>
        </p:nvSpPr>
        <p:spPr>
          <a:xfrm>
            <a:off x="654603" y="5866781"/>
            <a:ext cx="46095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30" name="Пятно 1 88">
            <a:extLst/>
          </p:cNvPr>
          <p:cNvSpPr/>
          <p:nvPr/>
        </p:nvSpPr>
        <p:spPr>
          <a:xfrm>
            <a:off x="971600" y="5523674"/>
            <a:ext cx="46095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31" name="Пятно 1 88">
            <a:extLst/>
          </p:cNvPr>
          <p:cNvSpPr/>
          <p:nvPr/>
        </p:nvSpPr>
        <p:spPr>
          <a:xfrm>
            <a:off x="1508171" y="5251484"/>
            <a:ext cx="46095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alibri"/>
              </a:rPr>
              <a:t>4</a:t>
            </a:r>
          </a:p>
        </p:txBody>
      </p:sp>
      <p:sp>
        <p:nvSpPr>
          <p:cNvPr id="32" name="Пятно 1 88">
            <a:extLst/>
          </p:cNvPr>
          <p:cNvSpPr/>
          <p:nvPr/>
        </p:nvSpPr>
        <p:spPr>
          <a:xfrm>
            <a:off x="2169169" y="5285676"/>
            <a:ext cx="46095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alibri"/>
              </a:rPr>
              <a:t>5</a:t>
            </a:r>
          </a:p>
        </p:txBody>
      </p:sp>
      <p:sp>
        <p:nvSpPr>
          <p:cNvPr id="33" name="Пятно 1 88">
            <a:extLst/>
          </p:cNvPr>
          <p:cNvSpPr/>
          <p:nvPr/>
        </p:nvSpPr>
        <p:spPr>
          <a:xfrm>
            <a:off x="2695696" y="6045364"/>
            <a:ext cx="46095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alibri"/>
              </a:rPr>
              <a:t>6</a:t>
            </a:r>
          </a:p>
        </p:txBody>
      </p:sp>
      <p:sp>
        <p:nvSpPr>
          <p:cNvPr id="35" name="Пятно 1 88">
            <a:extLst/>
          </p:cNvPr>
          <p:cNvSpPr/>
          <p:nvPr/>
        </p:nvSpPr>
        <p:spPr>
          <a:xfrm>
            <a:off x="2693339" y="5531998"/>
            <a:ext cx="46095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alibri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28384" y="44624"/>
            <a:ext cx="1057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ПРИМЕР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27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293961"/>
            <a:ext cx="8686800" cy="5508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000" b="1" dirty="0" smtClean="0">
                <a:solidFill>
                  <a:schemeClr val="accent1"/>
                </a:solidFill>
              </a:rPr>
              <a:t>Анализ проблем «5 почему?»</a:t>
            </a:r>
            <a:br>
              <a:rPr lang="ru-RU" sz="3000" b="1" dirty="0" smtClean="0">
                <a:solidFill>
                  <a:schemeClr val="accent1"/>
                </a:solidFill>
              </a:rPr>
            </a:br>
            <a:endParaRPr lang="ru-RU" sz="3000" b="1" dirty="0">
              <a:solidFill>
                <a:schemeClr val="accent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21352" y="6453335"/>
            <a:ext cx="459160" cy="261789"/>
          </a:xfrm>
        </p:spPr>
        <p:txBody>
          <a:bodyPr/>
          <a:lstStyle/>
          <a:p>
            <a:pPr algn="ctr">
              <a:defRPr/>
            </a:pPr>
            <a:fld id="{F48B357E-A65A-4108-8AF2-FFAC4E6EF974}" type="slidenum">
              <a:rPr lang="ru-RU" sz="1400" smtClean="0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12</a:t>
            </a:fld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2625" y="2495104"/>
            <a:ext cx="7705725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latin typeface="+mn-lt"/>
                <a:cs typeface="Arial" charset="0"/>
              </a:rPr>
              <a:t>Представление выявленных первопричин, путей решения, вклад в достижение цели</a:t>
            </a:r>
          </a:p>
        </p:txBody>
      </p:sp>
    </p:spTree>
    <p:extLst>
      <p:ext uri="{BB962C8B-B14F-4D97-AF65-F5344CB8AC3E}">
        <p14:creationId xmlns:p14="http://schemas.microsoft.com/office/powerpoint/2010/main" val="256340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62988" y="6570606"/>
            <a:ext cx="450850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fld id="{F6EFED9C-3036-4EBC-806E-ED89E0143B16}" type="slidenum">
              <a:rPr lang="ru-RU" altLang="ru-RU" b="1" smtClean="0">
                <a:solidFill>
                  <a:srgbClr val="23263C"/>
                </a:solidFill>
                <a:latin typeface="Franklin Gothic Book" pitchFamily="34" charset="0"/>
              </a:rPr>
              <a:pPr algn="ctr"/>
              <a:t>13</a:t>
            </a:fld>
            <a:endParaRPr lang="ru-RU" altLang="ru-RU" b="1" dirty="0" smtClean="0">
              <a:solidFill>
                <a:srgbClr val="23263C"/>
              </a:solidFill>
              <a:latin typeface="Franklin Gothic Book" pitchFamily="34" charset="0"/>
            </a:endParaRPr>
          </a:p>
        </p:txBody>
      </p:sp>
      <p:sp>
        <p:nvSpPr>
          <p:cNvPr id="25605" name="Text Box 14"/>
          <p:cNvSpPr txBox="1">
            <a:spLocks noChangeArrowheads="1"/>
          </p:cNvSpPr>
          <p:nvPr/>
        </p:nvSpPr>
        <p:spPr bwMode="auto">
          <a:xfrm>
            <a:off x="7029302" y="797617"/>
            <a:ext cx="1811931" cy="42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chemeClr val="tx2"/>
                </a:solidFill>
              </a:rPr>
              <a:t>Вклад в достижение цели, мин.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5170481" y="797617"/>
            <a:ext cx="15938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Решение</a:t>
            </a:r>
          </a:p>
        </p:txBody>
      </p:sp>
      <p:sp>
        <p:nvSpPr>
          <p:cNvPr id="25608" name="TextBox 41"/>
          <p:cNvSpPr txBox="1">
            <a:spLocks noChangeArrowheads="1"/>
          </p:cNvSpPr>
          <p:nvPr/>
        </p:nvSpPr>
        <p:spPr bwMode="auto">
          <a:xfrm>
            <a:off x="4526" y="1431705"/>
            <a:ext cx="2110011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black"/>
                </a:solidFill>
              </a:rPr>
              <a:t>Несвоевременное уведомление о новом перечне поручений  Губернатора области</a:t>
            </a:r>
          </a:p>
        </p:txBody>
      </p:sp>
      <p:sp>
        <p:nvSpPr>
          <p:cNvPr id="25609" name="TextBox 41"/>
          <p:cNvSpPr txBox="1">
            <a:spLocks noChangeArrowheads="1"/>
          </p:cNvSpPr>
          <p:nvPr/>
        </p:nvSpPr>
        <p:spPr bwMode="auto">
          <a:xfrm>
            <a:off x="2528376" y="1412776"/>
            <a:ext cx="2304257" cy="112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200" b="1" dirty="0"/>
              <a:t>- </a:t>
            </a:r>
            <a:r>
              <a:rPr lang="ru-RU" altLang="ru-RU" sz="1200" b="1" dirty="0" smtClean="0"/>
              <a:t>отсутствие </a:t>
            </a:r>
            <a:r>
              <a:rPr lang="ru-RU" altLang="ru-RU" sz="1200" b="1" dirty="0"/>
              <a:t>установленных временных нормативов;</a:t>
            </a:r>
          </a:p>
          <a:p>
            <a:pPr algn="ctr">
              <a:lnSpc>
                <a:spcPct val="80000"/>
              </a:lnSpc>
            </a:pPr>
            <a:r>
              <a:rPr lang="ru-RU" altLang="ru-RU" sz="1200" b="1" dirty="0"/>
              <a:t>- отсутствие всплывающих уведомлений в ПУВП РИАС новых перечнях поручений  Губернатора области.</a:t>
            </a:r>
          </a:p>
        </p:txBody>
      </p:sp>
      <p:sp>
        <p:nvSpPr>
          <p:cNvPr id="25610" name="TextBox 41"/>
          <p:cNvSpPr txBox="1">
            <a:spLocks noChangeArrowheads="1"/>
          </p:cNvSpPr>
          <p:nvPr/>
        </p:nvSpPr>
        <p:spPr bwMode="auto">
          <a:xfrm>
            <a:off x="7808676" y="1812016"/>
            <a:ext cx="1032557" cy="26686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10-720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9691" y="1412776"/>
            <a:ext cx="8788870" cy="1224136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9" name="Стрелка: вправо 3"/>
          <p:cNvSpPr/>
          <p:nvPr/>
        </p:nvSpPr>
        <p:spPr>
          <a:xfrm>
            <a:off x="2241309" y="1812015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: вправо 3"/>
          <p:cNvSpPr/>
          <p:nvPr/>
        </p:nvSpPr>
        <p:spPr>
          <a:xfrm>
            <a:off x="7364771" y="1848294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222125" y="797617"/>
            <a:ext cx="16748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Проблема</a:t>
            </a:r>
          </a:p>
        </p:txBody>
      </p:sp>
      <p:sp>
        <p:nvSpPr>
          <p:cNvPr id="31" name="TextBox 41"/>
          <p:cNvSpPr txBox="1">
            <a:spLocks noChangeArrowheads="1"/>
          </p:cNvSpPr>
          <p:nvPr/>
        </p:nvSpPr>
        <p:spPr bwMode="auto">
          <a:xfrm>
            <a:off x="5156287" y="1474331"/>
            <a:ext cx="2088232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200" b="1" dirty="0"/>
              <a:t>Разработка системы оповещения в СЭД </a:t>
            </a:r>
          </a:p>
          <a:p>
            <a:pPr algn="ctr">
              <a:lnSpc>
                <a:spcPct val="80000"/>
              </a:lnSpc>
            </a:pPr>
            <a:r>
              <a:rPr lang="ru-RU" altLang="ru-RU" sz="1200" b="1" dirty="0"/>
              <a:t>о поступлении </a:t>
            </a:r>
          </a:p>
          <a:p>
            <a:pPr algn="ctr">
              <a:lnSpc>
                <a:spcPct val="80000"/>
              </a:lnSpc>
            </a:pPr>
            <a:r>
              <a:rPr lang="ru-RU" altLang="ru-RU" sz="1200" b="1" dirty="0"/>
              <a:t>перечней поручений </a:t>
            </a:r>
          </a:p>
          <a:p>
            <a:pPr algn="ctr">
              <a:lnSpc>
                <a:spcPct val="80000"/>
              </a:lnSpc>
            </a:pPr>
            <a:r>
              <a:rPr lang="ru-RU" altLang="ru-RU" sz="1200" b="1" dirty="0"/>
              <a:t>Губернатора области</a:t>
            </a:r>
          </a:p>
        </p:txBody>
      </p:sp>
      <p:sp>
        <p:nvSpPr>
          <p:cNvPr id="33" name="Стрелка: вправо 3"/>
          <p:cNvSpPr/>
          <p:nvPr/>
        </p:nvSpPr>
        <p:spPr>
          <a:xfrm>
            <a:off x="4954947" y="1812016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2720498" y="797617"/>
            <a:ext cx="16748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chemeClr val="tx2"/>
                </a:solidFill>
              </a:rPr>
              <a:t>Первопричина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201613" y="188640"/>
            <a:ext cx="8686800" cy="421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Анализ проблем «5 почему?»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6" name="TextBox 41"/>
          <p:cNvSpPr txBox="1">
            <a:spLocks noChangeArrowheads="1"/>
          </p:cNvSpPr>
          <p:nvPr/>
        </p:nvSpPr>
        <p:spPr bwMode="auto">
          <a:xfrm>
            <a:off x="99691" y="3029318"/>
            <a:ext cx="2110011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200" b="1" dirty="0"/>
              <a:t>Отсутствие возможности оперативного назначения ответственных исполнителей</a:t>
            </a:r>
          </a:p>
        </p:txBody>
      </p:sp>
      <p:sp>
        <p:nvSpPr>
          <p:cNvPr id="37" name="TextBox 41"/>
          <p:cNvSpPr txBox="1">
            <a:spLocks noChangeArrowheads="1"/>
          </p:cNvSpPr>
          <p:nvPr/>
        </p:nvSpPr>
        <p:spPr bwMode="auto">
          <a:xfrm>
            <a:off x="2516704" y="3151673"/>
            <a:ext cx="2304257" cy="53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200" b="1" dirty="0"/>
              <a:t>- </a:t>
            </a:r>
            <a:r>
              <a:rPr lang="ru-RU" altLang="ru-RU" sz="1200" b="1" dirty="0" smtClean="0"/>
              <a:t>отсутствие </a:t>
            </a:r>
            <a:r>
              <a:rPr lang="ru-RU" altLang="ru-RU" sz="1200" b="1" dirty="0"/>
              <a:t>установленных временных нормативов</a:t>
            </a:r>
            <a:r>
              <a:rPr lang="ru-RU" altLang="ru-RU" sz="1200" b="1" dirty="0" smtClean="0"/>
              <a:t>;</a:t>
            </a:r>
            <a:endParaRPr lang="ru-RU" altLang="ru-RU" sz="12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99691" y="2873148"/>
            <a:ext cx="8779104" cy="1211615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3" name="Стрелка: вправо 3"/>
          <p:cNvSpPr/>
          <p:nvPr/>
        </p:nvSpPr>
        <p:spPr>
          <a:xfrm>
            <a:off x="2225573" y="3311785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Стрелка: вправо 3"/>
          <p:cNvSpPr/>
          <p:nvPr/>
        </p:nvSpPr>
        <p:spPr>
          <a:xfrm>
            <a:off x="7339515" y="3320255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TextBox 41"/>
          <p:cNvSpPr txBox="1">
            <a:spLocks noChangeArrowheads="1"/>
          </p:cNvSpPr>
          <p:nvPr/>
        </p:nvSpPr>
        <p:spPr bwMode="auto">
          <a:xfrm>
            <a:off x="5097966" y="2856209"/>
            <a:ext cx="2088232" cy="112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200" b="1" dirty="0"/>
              <a:t>Разработка регламента администрирования в департаменте АПК И ВОС области и курируемых </a:t>
            </a:r>
            <a:r>
              <a:rPr lang="ru-RU" altLang="ru-RU" sz="1200" b="1" dirty="0" smtClean="0"/>
              <a:t>органах исполнительной власти </a:t>
            </a:r>
            <a:r>
              <a:rPr lang="ru-RU" altLang="ru-RU" sz="1200" b="1" dirty="0"/>
              <a:t>области</a:t>
            </a:r>
          </a:p>
        </p:txBody>
      </p:sp>
      <p:sp>
        <p:nvSpPr>
          <p:cNvPr id="49" name="Стрелка: вправо 3"/>
          <p:cNvSpPr/>
          <p:nvPr/>
        </p:nvSpPr>
        <p:spPr>
          <a:xfrm>
            <a:off x="4929691" y="3320255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TextBox 41"/>
          <p:cNvSpPr txBox="1">
            <a:spLocks noChangeArrowheads="1"/>
          </p:cNvSpPr>
          <p:nvPr/>
        </p:nvSpPr>
        <p:spPr bwMode="auto">
          <a:xfrm>
            <a:off x="99690" y="4310916"/>
            <a:ext cx="2110011" cy="171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200" b="1" dirty="0"/>
              <a:t>Несвоевременное реагирование ответственных исполнителей на резолюцию заместителя Губернатора области – начальника департамента или первого заместителя начальника департамента</a:t>
            </a:r>
          </a:p>
        </p:txBody>
      </p:sp>
      <p:sp>
        <p:nvSpPr>
          <p:cNvPr id="51" name="TextBox 41"/>
          <p:cNvSpPr txBox="1">
            <a:spLocks noChangeArrowheads="1"/>
          </p:cNvSpPr>
          <p:nvPr/>
        </p:nvSpPr>
        <p:spPr bwMode="auto">
          <a:xfrm>
            <a:off x="2494952" y="4474053"/>
            <a:ext cx="2304257" cy="142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200" b="1" dirty="0"/>
              <a:t>- </a:t>
            </a:r>
            <a:r>
              <a:rPr lang="ru-RU" altLang="ru-RU" sz="1200" b="1" dirty="0" smtClean="0"/>
              <a:t>отсутствие </a:t>
            </a:r>
            <a:r>
              <a:rPr lang="ru-RU" altLang="ru-RU" sz="1200" b="1" dirty="0"/>
              <a:t>установленных временных нормативов;</a:t>
            </a:r>
          </a:p>
          <a:p>
            <a:pPr algn="ctr">
              <a:lnSpc>
                <a:spcPct val="80000"/>
              </a:lnSpc>
            </a:pPr>
            <a:r>
              <a:rPr lang="ru-RU" altLang="ru-RU" sz="1200" b="1" dirty="0"/>
              <a:t>- заместителя Губернатора области – начальника департамента или первого заместителя начальника департамента,  (рабочая поездка</a:t>
            </a:r>
            <a:r>
              <a:rPr lang="ru-RU" altLang="ru-RU" sz="1200" b="1" dirty="0" smtClean="0"/>
              <a:t>)</a:t>
            </a:r>
            <a:endParaRPr lang="ru-RU" altLang="ru-RU" sz="1200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99691" y="4310916"/>
            <a:ext cx="8765428" cy="1854387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7" name="Стрелка: вправо 3"/>
          <p:cNvSpPr/>
          <p:nvPr/>
        </p:nvSpPr>
        <p:spPr>
          <a:xfrm>
            <a:off x="2211897" y="5077363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Стрелка: вправо 3"/>
          <p:cNvSpPr/>
          <p:nvPr/>
        </p:nvSpPr>
        <p:spPr>
          <a:xfrm>
            <a:off x="7335810" y="5061959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Стрелка: вправо 3"/>
          <p:cNvSpPr/>
          <p:nvPr/>
        </p:nvSpPr>
        <p:spPr>
          <a:xfrm>
            <a:off x="4916015" y="5077362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TextBox 41"/>
          <p:cNvSpPr txBox="1">
            <a:spLocks noChangeArrowheads="1"/>
          </p:cNvSpPr>
          <p:nvPr/>
        </p:nvSpPr>
        <p:spPr bwMode="auto">
          <a:xfrm>
            <a:off x="7727060" y="3302606"/>
            <a:ext cx="1032557" cy="26686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30-480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60" name="TextBox 41"/>
          <p:cNvSpPr txBox="1">
            <a:spLocks noChangeArrowheads="1"/>
          </p:cNvSpPr>
          <p:nvPr/>
        </p:nvSpPr>
        <p:spPr bwMode="auto">
          <a:xfrm>
            <a:off x="5171131" y="4701598"/>
            <a:ext cx="2088232" cy="112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200" b="1" dirty="0"/>
              <a:t>Разработка регламента администрирования в департаменте АПК И ВОС области и курируемых </a:t>
            </a:r>
            <a:r>
              <a:rPr lang="ru-RU" altLang="ru-RU" sz="1200" b="1" dirty="0" smtClean="0"/>
              <a:t>органах исполнительной власти </a:t>
            </a:r>
            <a:r>
              <a:rPr lang="ru-RU" altLang="ru-RU" sz="1200" b="1" dirty="0"/>
              <a:t>области</a:t>
            </a:r>
          </a:p>
        </p:txBody>
      </p:sp>
      <p:sp>
        <p:nvSpPr>
          <p:cNvPr id="88" name="TextBox 41"/>
          <p:cNvSpPr txBox="1">
            <a:spLocks noChangeArrowheads="1"/>
          </p:cNvSpPr>
          <p:nvPr/>
        </p:nvSpPr>
        <p:spPr bwMode="auto">
          <a:xfrm>
            <a:off x="7755091" y="5063230"/>
            <a:ext cx="1032557" cy="26686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30-480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28384" y="251356"/>
            <a:ext cx="1057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ПРИМЕР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20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62988" y="6570606"/>
            <a:ext cx="450850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fld id="{F6EFED9C-3036-4EBC-806E-ED89E0143B16}" type="slidenum">
              <a:rPr lang="ru-RU" altLang="ru-RU" b="1" smtClean="0">
                <a:solidFill>
                  <a:srgbClr val="23263C"/>
                </a:solidFill>
                <a:latin typeface="Franklin Gothic Book" pitchFamily="34" charset="0"/>
              </a:rPr>
              <a:pPr algn="ctr"/>
              <a:t>14</a:t>
            </a:fld>
            <a:endParaRPr lang="ru-RU" altLang="ru-RU" b="1" dirty="0" smtClean="0">
              <a:solidFill>
                <a:srgbClr val="23263C"/>
              </a:solidFill>
              <a:latin typeface="Franklin Gothic Book" pitchFamily="34" charset="0"/>
            </a:endParaRPr>
          </a:p>
        </p:txBody>
      </p:sp>
      <p:sp>
        <p:nvSpPr>
          <p:cNvPr id="25605" name="Text Box 14"/>
          <p:cNvSpPr txBox="1">
            <a:spLocks noChangeArrowheads="1"/>
          </p:cNvSpPr>
          <p:nvPr/>
        </p:nvSpPr>
        <p:spPr bwMode="auto">
          <a:xfrm>
            <a:off x="7288387" y="930198"/>
            <a:ext cx="1811931" cy="42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chemeClr val="tx2"/>
                </a:solidFill>
              </a:rPr>
              <a:t>Вклад в достижение цели, мин.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5571455" y="960219"/>
            <a:ext cx="15938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Решение</a:t>
            </a:r>
          </a:p>
        </p:txBody>
      </p:sp>
      <p:sp>
        <p:nvSpPr>
          <p:cNvPr id="25608" name="TextBox 41"/>
          <p:cNvSpPr txBox="1">
            <a:spLocks noChangeArrowheads="1"/>
          </p:cNvSpPr>
          <p:nvPr/>
        </p:nvSpPr>
        <p:spPr bwMode="auto">
          <a:xfrm>
            <a:off x="94969" y="5116256"/>
            <a:ext cx="2110011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black"/>
                </a:solidFill>
              </a:rPr>
              <a:t>несогласованность действий сотрудников управлений при подготовке справки</a:t>
            </a:r>
          </a:p>
        </p:txBody>
      </p:sp>
      <p:sp>
        <p:nvSpPr>
          <p:cNvPr id="25609" name="TextBox 41"/>
          <p:cNvSpPr txBox="1">
            <a:spLocks noChangeArrowheads="1"/>
          </p:cNvSpPr>
          <p:nvPr/>
        </p:nvSpPr>
        <p:spPr bwMode="auto">
          <a:xfrm>
            <a:off x="2503549" y="4968524"/>
            <a:ext cx="2697767" cy="112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200" b="1" dirty="0"/>
              <a:t>- Низкая степень межведомственной проработки проекта</a:t>
            </a:r>
          </a:p>
          <a:p>
            <a:pPr algn="ctr">
              <a:lnSpc>
                <a:spcPct val="80000"/>
              </a:lnSpc>
            </a:pPr>
            <a:r>
              <a:rPr lang="ru-RU" altLang="ru-RU" sz="1200" b="1" dirty="0"/>
              <a:t>- Отсутствие полного учёта всех выявленных замечаний в соответствии с рекомендациями отраслевого </a:t>
            </a:r>
            <a:r>
              <a:rPr lang="ru-RU" altLang="ru-RU" sz="1200" b="1" dirty="0" smtClean="0"/>
              <a:t>ПО</a:t>
            </a:r>
            <a:endParaRPr lang="ru-RU" altLang="ru-RU" sz="1200" b="1" dirty="0"/>
          </a:p>
        </p:txBody>
      </p:sp>
      <p:sp>
        <p:nvSpPr>
          <p:cNvPr id="25610" name="TextBox 41"/>
          <p:cNvSpPr txBox="1">
            <a:spLocks noChangeArrowheads="1"/>
          </p:cNvSpPr>
          <p:nvPr/>
        </p:nvSpPr>
        <p:spPr bwMode="auto">
          <a:xfrm>
            <a:off x="7881805" y="5399407"/>
            <a:ext cx="1032557" cy="26686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30-2280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1305" y="4976319"/>
            <a:ext cx="8905875" cy="1440160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9" name="Стрелка: вправо 3"/>
          <p:cNvSpPr/>
          <p:nvPr/>
        </p:nvSpPr>
        <p:spPr>
          <a:xfrm>
            <a:off x="2268365" y="5424100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: вправо 3"/>
          <p:cNvSpPr/>
          <p:nvPr/>
        </p:nvSpPr>
        <p:spPr>
          <a:xfrm>
            <a:off x="7437899" y="5424099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179313" y="960219"/>
            <a:ext cx="16748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Проблема</a:t>
            </a:r>
          </a:p>
        </p:txBody>
      </p:sp>
      <p:sp>
        <p:nvSpPr>
          <p:cNvPr id="31" name="TextBox 41"/>
          <p:cNvSpPr txBox="1">
            <a:spLocks noChangeArrowheads="1"/>
          </p:cNvSpPr>
          <p:nvPr/>
        </p:nvSpPr>
        <p:spPr bwMode="auto">
          <a:xfrm>
            <a:off x="5425484" y="5190121"/>
            <a:ext cx="1944316" cy="68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200" b="1" dirty="0"/>
              <a:t>Организация  и проведение внутрикорпоративного обучения</a:t>
            </a:r>
          </a:p>
        </p:txBody>
      </p:sp>
      <p:sp>
        <p:nvSpPr>
          <p:cNvPr id="33" name="Стрелка: вправо 3"/>
          <p:cNvSpPr/>
          <p:nvPr/>
        </p:nvSpPr>
        <p:spPr>
          <a:xfrm>
            <a:off x="5209051" y="5441270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2995427" y="960219"/>
            <a:ext cx="16748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chemeClr val="tx2"/>
                </a:solidFill>
              </a:rPr>
              <a:t>Первопричина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201613" y="408720"/>
            <a:ext cx="8686800" cy="421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Анализ проблем «5 почему?»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9" name="TextBox 41"/>
          <p:cNvSpPr txBox="1">
            <a:spLocks noChangeArrowheads="1"/>
          </p:cNvSpPr>
          <p:nvPr/>
        </p:nvSpPr>
        <p:spPr bwMode="auto">
          <a:xfrm>
            <a:off x="-46004" y="1497708"/>
            <a:ext cx="2285182" cy="98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200" b="1" dirty="0"/>
              <a:t>Длительность процесса контроля за исполнением поручений в виду отсутствия  наглядности сортировки по срокам исполнения поручений</a:t>
            </a:r>
          </a:p>
        </p:txBody>
      </p:sp>
      <p:sp>
        <p:nvSpPr>
          <p:cNvPr id="50" name="TextBox 41"/>
          <p:cNvSpPr txBox="1">
            <a:spLocks noChangeArrowheads="1"/>
          </p:cNvSpPr>
          <p:nvPr/>
        </p:nvSpPr>
        <p:spPr bwMode="auto">
          <a:xfrm>
            <a:off x="2441311" y="1510788"/>
            <a:ext cx="2304257" cy="68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200" b="1" dirty="0"/>
              <a:t>- отсутствие наглядности сортировки поручений Губернатора области по срокам исполнения.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71306" y="1414555"/>
            <a:ext cx="8905874" cy="1042011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2" name="Стрелка: вправо 3"/>
          <p:cNvSpPr/>
          <p:nvPr/>
        </p:nvSpPr>
        <p:spPr>
          <a:xfrm>
            <a:off x="2253966" y="1718073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Стрелка: вправо 3"/>
          <p:cNvSpPr/>
          <p:nvPr/>
        </p:nvSpPr>
        <p:spPr>
          <a:xfrm>
            <a:off x="7302445" y="1774937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TextBox 41"/>
          <p:cNvSpPr txBox="1">
            <a:spLocks noChangeArrowheads="1"/>
          </p:cNvSpPr>
          <p:nvPr/>
        </p:nvSpPr>
        <p:spPr bwMode="auto">
          <a:xfrm>
            <a:off x="5062587" y="1452057"/>
            <a:ext cx="2208484" cy="98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200" b="1" dirty="0"/>
              <a:t>Р</a:t>
            </a:r>
            <a:r>
              <a:rPr lang="ru-RU" altLang="ru-RU" sz="1200" b="1" dirty="0" smtClean="0"/>
              <a:t>азработка </a:t>
            </a:r>
            <a:r>
              <a:rPr lang="ru-RU" altLang="ru-RU" sz="1200" b="1" dirty="0"/>
              <a:t>наглядной таблицы  контроля за исполнением поручений Губернатора области и еженедельная ее актуализация</a:t>
            </a:r>
          </a:p>
        </p:txBody>
      </p:sp>
      <p:sp>
        <p:nvSpPr>
          <p:cNvPr id="55" name="Стрелка: вправо 3"/>
          <p:cNvSpPr/>
          <p:nvPr/>
        </p:nvSpPr>
        <p:spPr>
          <a:xfrm>
            <a:off x="4887102" y="1833768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TextBox 41"/>
          <p:cNvSpPr txBox="1">
            <a:spLocks noChangeArrowheads="1"/>
          </p:cNvSpPr>
          <p:nvPr/>
        </p:nvSpPr>
        <p:spPr bwMode="auto">
          <a:xfrm>
            <a:off x="67909" y="2610893"/>
            <a:ext cx="2110011" cy="68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200" b="1" dirty="0"/>
              <a:t>Необходимость </a:t>
            </a:r>
            <a:r>
              <a:rPr lang="ru-RU" altLang="ru-RU" sz="1200" b="1" dirty="0" smtClean="0"/>
              <a:t>многократного </a:t>
            </a:r>
            <a:r>
              <a:rPr lang="ru-RU" altLang="ru-RU" sz="1200" b="1" dirty="0"/>
              <a:t>обзвона исполнителей </a:t>
            </a:r>
            <a:r>
              <a:rPr lang="ru-RU" altLang="ru-RU" sz="1200" b="1" dirty="0" smtClean="0"/>
              <a:t>поручений</a:t>
            </a:r>
            <a:endParaRPr lang="ru-RU" altLang="ru-RU" sz="1200" b="1" dirty="0"/>
          </a:p>
        </p:txBody>
      </p:sp>
      <p:sp>
        <p:nvSpPr>
          <p:cNvPr id="57" name="TextBox 41"/>
          <p:cNvSpPr txBox="1">
            <a:spLocks noChangeArrowheads="1"/>
          </p:cNvSpPr>
          <p:nvPr/>
        </p:nvSpPr>
        <p:spPr bwMode="auto">
          <a:xfrm>
            <a:off x="2603617" y="2656906"/>
            <a:ext cx="2304257" cy="53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200" b="1" dirty="0" smtClean="0"/>
              <a:t>- несвоевременная </a:t>
            </a:r>
            <a:r>
              <a:rPr lang="ru-RU" altLang="ru-RU" sz="1200" b="1" dirty="0"/>
              <a:t>подготовка информации об исполнении </a:t>
            </a:r>
            <a:r>
              <a:rPr lang="ru-RU" altLang="ru-RU" sz="1200" b="1" dirty="0" smtClean="0"/>
              <a:t>поручений</a:t>
            </a:r>
            <a:endParaRPr lang="ru-RU" altLang="ru-RU" sz="1200" b="1" dirty="0"/>
          </a:p>
        </p:txBody>
      </p:sp>
      <p:sp>
        <p:nvSpPr>
          <p:cNvPr id="58" name="TextBox 41"/>
          <p:cNvSpPr txBox="1">
            <a:spLocks noChangeArrowheads="1"/>
          </p:cNvSpPr>
          <p:nvPr/>
        </p:nvSpPr>
        <p:spPr bwMode="auto">
          <a:xfrm>
            <a:off x="7872060" y="2803481"/>
            <a:ext cx="1032557" cy="26686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30-720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5224" y="2636912"/>
            <a:ext cx="8905875" cy="792088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0" name="Стрелка: вправо 3"/>
          <p:cNvSpPr/>
          <p:nvPr/>
        </p:nvSpPr>
        <p:spPr>
          <a:xfrm>
            <a:off x="2367918" y="2833726"/>
            <a:ext cx="174625" cy="24066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Стрелка: вправо 3"/>
          <p:cNvSpPr/>
          <p:nvPr/>
        </p:nvSpPr>
        <p:spPr>
          <a:xfrm>
            <a:off x="7451819" y="2817018"/>
            <a:ext cx="174625" cy="24066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TextBox 41"/>
          <p:cNvSpPr txBox="1">
            <a:spLocks noChangeArrowheads="1"/>
          </p:cNvSpPr>
          <p:nvPr/>
        </p:nvSpPr>
        <p:spPr bwMode="auto">
          <a:xfrm>
            <a:off x="5252346" y="2589799"/>
            <a:ext cx="2214834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200" b="1" dirty="0"/>
              <a:t>Разработка методики сопровождения процесса вычитки-согласования письма ответственным исполнителем</a:t>
            </a:r>
          </a:p>
        </p:txBody>
      </p:sp>
      <p:sp>
        <p:nvSpPr>
          <p:cNvPr id="63" name="Стрелка: вправо 3"/>
          <p:cNvSpPr/>
          <p:nvPr/>
        </p:nvSpPr>
        <p:spPr>
          <a:xfrm>
            <a:off x="5018330" y="2817018"/>
            <a:ext cx="174625" cy="24066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TextBox 41"/>
          <p:cNvSpPr txBox="1">
            <a:spLocks noChangeArrowheads="1"/>
          </p:cNvSpPr>
          <p:nvPr/>
        </p:nvSpPr>
        <p:spPr bwMode="auto">
          <a:xfrm>
            <a:off x="124605" y="3692706"/>
            <a:ext cx="2259344" cy="68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200" b="1" dirty="0"/>
              <a:t>Неоднократная корректировка информации об исполнении поручения</a:t>
            </a:r>
          </a:p>
        </p:txBody>
      </p:sp>
      <p:sp>
        <p:nvSpPr>
          <p:cNvPr id="65" name="TextBox 41"/>
          <p:cNvSpPr txBox="1">
            <a:spLocks noChangeArrowheads="1"/>
          </p:cNvSpPr>
          <p:nvPr/>
        </p:nvSpPr>
        <p:spPr bwMode="auto">
          <a:xfrm>
            <a:off x="2594568" y="3598911"/>
            <a:ext cx="2607977" cy="112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200" b="1" dirty="0"/>
              <a:t>- недостоверная информация об исполнении поручений;</a:t>
            </a:r>
          </a:p>
          <a:p>
            <a:pPr algn="ctr">
              <a:lnSpc>
                <a:spcPct val="80000"/>
              </a:lnSpc>
            </a:pPr>
            <a:r>
              <a:rPr lang="ru-RU" altLang="ru-RU" sz="1200" b="1" dirty="0"/>
              <a:t>- орфографические ошибки;</a:t>
            </a:r>
          </a:p>
          <a:p>
            <a:pPr algn="ctr">
              <a:lnSpc>
                <a:spcPct val="80000"/>
              </a:lnSpc>
            </a:pPr>
            <a:r>
              <a:rPr lang="ru-RU" altLang="ru-RU" sz="1200" b="1" dirty="0"/>
              <a:t>-многократное согласование информации с </a:t>
            </a:r>
            <a:r>
              <a:rPr lang="ru-RU" altLang="ru-RU" sz="1200" b="1" dirty="0" smtClean="0"/>
              <a:t>заместителем </a:t>
            </a:r>
            <a:r>
              <a:rPr lang="ru-RU" altLang="ru-RU" sz="1200" b="1" dirty="0"/>
              <a:t>Губернатора - начальником </a:t>
            </a:r>
            <a:r>
              <a:rPr lang="ru-RU" altLang="ru-RU" sz="1200" b="1" dirty="0" smtClean="0"/>
              <a:t>департамента</a:t>
            </a:r>
            <a:endParaRPr lang="ru-RU" altLang="ru-RU" sz="1200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84491" y="3630121"/>
            <a:ext cx="8905875" cy="1188566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7" name="Стрелка: вправо 3"/>
          <p:cNvSpPr/>
          <p:nvPr/>
        </p:nvSpPr>
        <p:spPr>
          <a:xfrm>
            <a:off x="2419943" y="3848641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Стрелка: вправо 3"/>
          <p:cNvSpPr/>
          <p:nvPr/>
        </p:nvSpPr>
        <p:spPr>
          <a:xfrm>
            <a:off x="7519741" y="3945745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TextBox 41"/>
          <p:cNvSpPr txBox="1">
            <a:spLocks noChangeArrowheads="1"/>
          </p:cNvSpPr>
          <p:nvPr/>
        </p:nvSpPr>
        <p:spPr bwMode="auto">
          <a:xfrm>
            <a:off x="5367667" y="3817942"/>
            <a:ext cx="2208484" cy="68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200" b="1" dirty="0"/>
              <a:t>Организация  и проведение внутрикорпоративного обучения</a:t>
            </a:r>
          </a:p>
        </p:txBody>
      </p:sp>
      <p:sp>
        <p:nvSpPr>
          <p:cNvPr id="70" name="Стрелка: вправо 3"/>
          <p:cNvSpPr/>
          <p:nvPr/>
        </p:nvSpPr>
        <p:spPr>
          <a:xfrm>
            <a:off x="5160128" y="3957385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TextBox 41"/>
          <p:cNvSpPr txBox="1">
            <a:spLocks noChangeArrowheads="1"/>
          </p:cNvSpPr>
          <p:nvPr/>
        </p:nvSpPr>
        <p:spPr bwMode="auto">
          <a:xfrm>
            <a:off x="7726783" y="1750245"/>
            <a:ext cx="1032557" cy="26686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400" b="1" dirty="0">
                <a:solidFill>
                  <a:schemeClr val="tx2"/>
                </a:solidFill>
              </a:rPr>
              <a:t>920-5760</a:t>
            </a:r>
          </a:p>
        </p:txBody>
      </p:sp>
      <p:sp>
        <p:nvSpPr>
          <p:cNvPr id="72" name="TextBox 41"/>
          <p:cNvSpPr txBox="1">
            <a:spLocks noChangeArrowheads="1"/>
          </p:cNvSpPr>
          <p:nvPr/>
        </p:nvSpPr>
        <p:spPr bwMode="auto">
          <a:xfrm>
            <a:off x="7881210" y="3945745"/>
            <a:ext cx="1032557" cy="26686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30-720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28384" y="251356"/>
            <a:ext cx="1057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ПРИМЕР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12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440" y="6453335"/>
            <a:ext cx="459160" cy="261789"/>
          </a:xfrm>
        </p:spPr>
        <p:txBody>
          <a:bodyPr/>
          <a:lstStyle/>
          <a:p>
            <a:pPr algn="ctr">
              <a:defRPr/>
            </a:pPr>
            <a:fld id="{DBEB33D3-76AA-4949-96C8-A2DCFE619E36}" type="slidenum">
              <a:rPr lang="ru-RU" sz="1400" smtClean="0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15</a:t>
            </a:fld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24050" y="1484784"/>
            <a:ext cx="4752206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2400" b="1" dirty="0" smtClean="0"/>
              <a:t>Карта целевого состояния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0518" y="2814638"/>
            <a:ext cx="813593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>
                <a:latin typeface="+mn-lt"/>
                <a:cs typeface="Arial" charset="0"/>
              </a:rPr>
              <a:t>Представление карты целевого состояния процесса с указанием изменений по времени, структуре, участникам</a:t>
            </a:r>
          </a:p>
        </p:txBody>
      </p:sp>
    </p:spTree>
    <p:extLst>
      <p:ext uri="{BB962C8B-B14F-4D97-AF65-F5344CB8AC3E}">
        <p14:creationId xmlns:p14="http://schemas.microsoft.com/office/powerpoint/2010/main" val="379330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031875"/>
            <a:ext cx="8686800" cy="3365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/>
              <a:t>Карта текущего состояния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813" y="6527800"/>
            <a:ext cx="438150" cy="285750"/>
          </a:xfrm>
        </p:spPr>
        <p:txBody>
          <a:bodyPr/>
          <a:lstStyle/>
          <a:p>
            <a:pPr algn="ctr">
              <a:defRPr/>
            </a:pPr>
            <a:fld id="{C413DAE7-17BA-4981-A504-F12DEEB334FD}" type="slidenum">
              <a:rPr lang="ru-RU" sz="1300" b="1" smtClean="0">
                <a:solidFill>
                  <a:srgbClr val="474B78">
                    <a:lumMod val="50000"/>
                  </a:srgbClr>
                </a:solidFill>
              </a:rPr>
              <a:pPr algn="ctr">
                <a:defRPr/>
              </a:pPr>
              <a:t>16</a:t>
            </a:fld>
            <a:endParaRPr lang="ru-RU" sz="1300" b="1" dirty="0">
              <a:solidFill>
                <a:srgbClr val="474B78">
                  <a:lumMod val="50000"/>
                </a:srgb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88913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3000" dirty="0" smtClean="0">
                <a:solidFill>
                  <a:srgbClr val="464646"/>
                </a:solidFill>
              </a:rPr>
              <a:t>Введение в предметную область</a:t>
            </a:r>
            <a:br>
              <a:rPr lang="ru-RU" sz="3000" dirty="0" smtClean="0">
                <a:solidFill>
                  <a:srgbClr val="464646"/>
                </a:solidFill>
              </a:rPr>
            </a:br>
            <a:r>
              <a:rPr lang="ru-RU" sz="3000" dirty="0" smtClean="0">
                <a:solidFill>
                  <a:srgbClr val="464646"/>
                </a:solidFill>
              </a:rPr>
              <a:t>(описание ситуации «как есть»)</a:t>
            </a:r>
            <a:endParaRPr lang="ru-RU" sz="3000" dirty="0">
              <a:solidFill>
                <a:srgbClr val="464646"/>
              </a:solidFill>
            </a:endParaRPr>
          </a:p>
        </p:txBody>
      </p:sp>
      <p:sp>
        <p:nvSpPr>
          <p:cNvPr id="41" name="Штриховая стрелка вправо 40"/>
          <p:cNvSpPr/>
          <p:nvPr/>
        </p:nvSpPr>
        <p:spPr>
          <a:xfrm>
            <a:off x="1558925" y="3055938"/>
            <a:ext cx="479425" cy="287337"/>
          </a:xfrm>
          <a:prstGeom prst="strip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60513" y="3394075"/>
            <a:ext cx="503237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cs typeface="Arial" charset="0"/>
              </a:rPr>
              <a:t>50-720 мин.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254375" y="3381375"/>
            <a:ext cx="5032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cs typeface="Arial" charset="0"/>
              </a:rPr>
              <a:t>2-10 мин.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616200" y="3716338"/>
            <a:ext cx="503238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cs typeface="Arial" charset="0"/>
              </a:rPr>
              <a:t>60-1440 мин.</a:t>
            </a:r>
          </a:p>
        </p:txBody>
      </p:sp>
      <p:sp>
        <p:nvSpPr>
          <p:cNvPr id="78" name="Штриховая стрелка вправо 77"/>
          <p:cNvSpPr/>
          <p:nvPr/>
        </p:nvSpPr>
        <p:spPr>
          <a:xfrm>
            <a:off x="6697663" y="3090863"/>
            <a:ext cx="495300" cy="287337"/>
          </a:xfrm>
          <a:prstGeom prst="strip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5" name="Штриховая стрелка вправо 84"/>
          <p:cNvSpPr/>
          <p:nvPr/>
        </p:nvSpPr>
        <p:spPr>
          <a:xfrm>
            <a:off x="3348038" y="3055938"/>
            <a:ext cx="317500" cy="287337"/>
          </a:xfrm>
          <a:prstGeom prst="strip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87" name="Таблица 86"/>
          <p:cNvGraphicFramePr>
            <a:graphicFrameLocks noGrp="1"/>
          </p:cNvGraphicFramePr>
          <p:nvPr/>
        </p:nvGraphicFramePr>
        <p:xfrm>
          <a:off x="2038350" y="2668588"/>
          <a:ext cx="1296988" cy="4057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50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Сотрудник отдела</a:t>
                      </a:r>
                      <a:endParaRPr lang="ru-RU" sz="1300" dirty="0"/>
                    </a:p>
                  </a:txBody>
                  <a:tcPr marL="91516" marR="91516" marT="43022" marB="4302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771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Направляет</a:t>
                      </a:r>
                      <a:r>
                        <a:rPr lang="ru-RU" sz="1300" baseline="0" dirty="0" smtClean="0"/>
                        <a:t> перечень поручений для определения ответственных исполнителей заместителем Губернатора области – начальником департамента</a:t>
                      </a:r>
                      <a:endParaRPr lang="ru-RU" sz="1300" dirty="0" smtClean="0"/>
                    </a:p>
                  </a:txBody>
                  <a:tcPr marL="91516" marR="91516" marT="43022" marB="4302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43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2-5 мин.</a:t>
                      </a:r>
                    </a:p>
                  </a:txBody>
                  <a:tcPr marL="91516" marR="91516" marT="43022" marB="4302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marL="91516" marR="91516" marT="43022" marB="43022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0" name="Штриховая стрелка вправо 89"/>
          <p:cNvSpPr/>
          <p:nvPr/>
        </p:nvSpPr>
        <p:spPr>
          <a:xfrm>
            <a:off x="5003800" y="3043238"/>
            <a:ext cx="401638" cy="287337"/>
          </a:xfrm>
          <a:prstGeom prst="strip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640763" y="3433763"/>
            <a:ext cx="503237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cs typeface="Arial" charset="0"/>
              </a:rPr>
              <a:t>30-960 мин.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700838" y="3433763"/>
            <a:ext cx="5032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cs typeface="Arial" charset="0"/>
              </a:rPr>
              <a:t>2-10 мин.</a:t>
            </a:r>
          </a:p>
        </p:txBody>
      </p:sp>
      <p:sp>
        <p:nvSpPr>
          <p:cNvPr id="98" name="Штриховая стрелка вправо 97"/>
          <p:cNvSpPr/>
          <p:nvPr/>
        </p:nvSpPr>
        <p:spPr>
          <a:xfrm>
            <a:off x="8101013" y="4648200"/>
            <a:ext cx="487362" cy="287338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99" name="Таблица 98"/>
          <p:cNvGraphicFramePr>
            <a:graphicFrameLocks noGrp="1"/>
          </p:cNvGraphicFramePr>
          <p:nvPr/>
        </p:nvGraphicFramePr>
        <p:xfrm>
          <a:off x="168275" y="2668588"/>
          <a:ext cx="1393825" cy="2128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7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64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Сотрудник отдела</a:t>
                      </a:r>
                      <a:endParaRPr lang="ru-RU" sz="1400" dirty="0"/>
                    </a:p>
                  </a:txBody>
                  <a:tcPr marL="91474" marR="91474" marT="45719" marB="4571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64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Распечатывает перечень поручений  </a:t>
                      </a:r>
                      <a:r>
                        <a:rPr lang="ru-RU" sz="1400" baseline="0" dirty="0" smtClean="0"/>
                        <a:t>Губернатора области</a:t>
                      </a:r>
                      <a:endParaRPr lang="ru-RU" sz="1400" dirty="0"/>
                    </a:p>
                  </a:txBody>
                  <a:tcPr marL="91474" marR="91474" marT="45719" marB="4571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55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</a:rPr>
                        <a:t>2-5 мин.</a:t>
                      </a:r>
                    </a:p>
                  </a:txBody>
                  <a:tcPr marL="91474" marR="91474" marT="45719" marB="457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91474" marR="91474" marT="45719" marB="45719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0" name="Таблица 99"/>
          <p:cNvGraphicFramePr>
            <a:graphicFrameLocks noGrp="1"/>
          </p:cNvGraphicFramePr>
          <p:nvPr/>
        </p:nvGraphicFramePr>
        <p:xfrm>
          <a:off x="3708400" y="2687638"/>
          <a:ext cx="1295400" cy="260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3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Сотрудник отдела</a:t>
                      </a:r>
                      <a:endParaRPr lang="ru-RU" sz="1400" dirty="0"/>
                    </a:p>
                  </a:txBody>
                  <a:tcPr marL="91404" marR="91404" marT="45282" marB="4528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750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Вносит резолюцию </a:t>
                      </a:r>
                      <a:r>
                        <a:rPr lang="ru-RU" sz="1400" baseline="0" dirty="0" smtClean="0"/>
                        <a:t>заместителя Губернатора области – начальника департамента</a:t>
                      </a:r>
                      <a:endParaRPr lang="ru-RU" sz="1400" dirty="0" smtClean="0"/>
                    </a:p>
                  </a:txBody>
                  <a:tcPr marL="91404" marR="91404" marT="45282" marB="4528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69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7030A0"/>
                          </a:solidFill>
                        </a:rPr>
                        <a:t>5-10 мин.</a:t>
                      </a:r>
                    </a:p>
                  </a:txBody>
                  <a:tcPr marL="91404" marR="91404" marT="45282" marB="452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marL="91404" marR="91404" marT="45282" marB="45282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1" name="Таблица 100"/>
          <p:cNvGraphicFramePr>
            <a:graphicFrameLocks noGrp="1"/>
          </p:cNvGraphicFramePr>
          <p:nvPr/>
        </p:nvGraphicFramePr>
        <p:xfrm>
          <a:off x="5435600" y="2687638"/>
          <a:ext cx="1296988" cy="2833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44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Сотрудник отдела</a:t>
                      </a:r>
                      <a:endParaRPr lang="ru-RU" sz="1100" dirty="0"/>
                    </a:p>
                  </a:txBody>
                  <a:tcPr marL="91516" marR="91516" marT="37318" marB="3731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29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Направляет</a:t>
                      </a:r>
                      <a:r>
                        <a:rPr lang="ru-RU" sz="1100" baseline="0" dirty="0" smtClean="0"/>
                        <a:t> протокол для определения ответственных исполнителей первым заместителем начальника департамента</a:t>
                      </a:r>
                      <a:endParaRPr lang="ru-RU" sz="1100" dirty="0" smtClean="0"/>
                    </a:p>
                  </a:txBody>
                  <a:tcPr marL="91516" marR="91516" marT="37318" marB="3731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29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</a:rPr>
                        <a:t>2-5 мин.</a:t>
                      </a:r>
                    </a:p>
                  </a:txBody>
                  <a:tcPr marL="91516" marR="91516" marT="37318" marB="373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marL="91516" marR="91516" marT="37318" marB="37318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2" name="Таблица 101"/>
          <p:cNvGraphicFramePr>
            <a:graphicFrameLocks noGrp="1"/>
          </p:cNvGraphicFramePr>
          <p:nvPr/>
        </p:nvGraphicFramePr>
        <p:xfrm>
          <a:off x="7235825" y="2687638"/>
          <a:ext cx="1474788" cy="2401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58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Сотрудник отдела</a:t>
                      </a:r>
                      <a:endParaRPr lang="ru-RU" sz="1300" dirty="0"/>
                    </a:p>
                  </a:txBody>
                  <a:tcPr marL="91466" marR="91466" marT="42033" marB="4203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230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Определяет</a:t>
                      </a:r>
                      <a:r>
                        <a:rPr lang="ru-RU" sz="1300" baseline="0" dirty="0" smtClean="0"/>
                        <a:t>  ответственными исполнителями руководителей структурных подразделений департамента</a:t>
                      </a:r>
                      <a:endParaRPr lang="ru-RU" sz="1300" dirty="0" smtClean="0"/>
                    </a:p>
                  </a:txBody>
                  <a:tcPr marL="91466" marR="91466" marT="42033" marB="4203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0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5-10 мин.</a:t>
                      </a:r>
                    </a:p>
                  </a:txBody>
                  <a:tcPr marL="91466" marR="91466" marT="42033" marB="420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marL="91466" marR="91466" marT="42033" marB="42033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3" name="Штриховая стрелка вправо 102"/>
          <p:cNvSpPr/>
          <p:nvPr/>
        </p:nvSpPr>
        <p:spPr>
          <a:xfrm>
            <a:off x="8637588" y="3055938"/>
            <a:ext cx="495300" cy="287337"/>
          </a:xfrm>
          <a:prstGeom prst="strip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972050" y="3394075"/>
            <a:ext cx="503238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cs typeface="Arial" charset="0"/>
              </a:rPr>
              <a:t>30-960 мин.</a:t>
            </a:r>
          </a:p>
        </p:txBody>
      </p:sp>
      <p:sp>
        <p:nvSpPr>
          <p:cNvPr id="110" name="Скругленная прямоугольная выноска 109"/>
          <p:cNvSpPr/>
          <p:nvPr/>
        </p:nvSpPr>
        <p:spPr>
          <a:xfrm>
            <a:off x="1081088" y="1412875"/>
            <a:ext cx="2266950" cy="1138238"/>
          </a:xfrm>
          <a:prstGeom prst="wedgeRoundRect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white"/>
                </a:solidFill>
              </a:rPr>
              <a:t>Разработка системы оповещения в СЭД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white"/>
                </a:solidFill>
              </a:rPr>
              <a:t>о поступлении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white"/>
                </a:solidFill>
              </a:rPr>
              <a:t>перечней поручений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white"/>
                </a:solidFill>
              </a:rPr>
              <a:t>Губернатора области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00"/>
                </a:solidFill>
              </a:rPr>
              <a:t>Экономия: 10-720 мин.</a:t>
            </a: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4572000" y="1412875"/>
            <a:ext cx="2266950" cy="1087438"/>
          </a:xfrm>
          <a:prstGeom prst="wedgeRoundRect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>
                <a:solidFill>
                  <a:prstClr val="white"/>
                </a:solidFill>
              </a:rPr>
              <a:t>Разработка регламента администрирования в департаменте АПК И ВОС области и курируемых управлениях области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>
                <a:solidFill>
                  <a:srgbClr val="FFFF00"/>
                </a:solidFill>
              </a:rPr>
              <a:t>Экономия: 30-480 мин.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28384" y="251356"/>
            <a:ext cx="1057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ПРИМЕР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88" y="1055688"/>
            <a:ext cx="8686800" cy="3365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/>
              <a:t>Карта текущего состояния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813" y="6527800"/>
            <a:ext cx="438150" cy="285750"/>
          </a:xfrm>
        </p:spPr>
        <p:txBody>
          <a:bodyPr/>
          <a:lstStyle/>
          <a:p>
            <a:pPr algn="ctr">
              <a:defRPr/>
            </a:pPr>
            <a:fld id="{7645A879-355E-4D8C-815E-A9D9164CF0E5}" type="slidenum">
              <a:rPr lang="ru-RU" b="1" smtClean="0">
                <a:solidFill>
                  <a:srgbClr val="474B78">
                    <a:lumMod val="50000"/>
                  </a:srgbClr>
                </a:solidFill>
              </a:rPr>
              <a:pPr algn="ctr">
                <a:defRPr/>
              </a:pPr>
              <a:t>17</a:t>
            </a:fld>
            <a:endParaRPr lang="ru-RU" b="1" dirty="0">
              <a:solidFill>
                <a:srgbClr val="474B78">
                  <a:lumMod val="50000"/>
                </a:srgb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88913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3000" dirty="0" smtClean="0">
                <a:solidFill>
                  <a:srgbClr val="464646"/>
                </a:solidFill>
              </a:rPr>
              <a:t>Введение в предметную область</a:t>
            </a:r>
            <a:br>
              <a:rPr lang="ru-RU" sz="3000" dirty="0" smtClean="0">
                <a:solidFill>
                  <a:srgbClr val="464646"/>
                </a:solidFill>
              </a:rPr>
            </a:br>
            <a:r>
              <a:rPr lang="ru-RU" sz="3000" dirty="0" smtClean="0">
                <a:solidFill>
                  <a:srgbClr val="464646"/>
                </a:solidFill>
              </a:rPr>
              <a:t>(описание ситуации «как есть»)</a:t>
            </a:r>
            <a:endParaRPr lang="ru-RU" sz="3000" dirty="0">
              <a:solidFill>
                <a:srgbClr val="464646"/>
              </a:solidFill>
            </a:endParaRPr>
          </a:p>
        </p:txBody>
      </p:sp>
      <p:sp>
        <p:nvSpPr>
          <p:cNvPr id="41" name="Штриховая стрелка вправо 40"/>
          <p:cNvSpPr/>
          <p:nvPr/>
        </p:nvSpPr>
        <p:spPr>
          <a:xfrm>
            <a:off x="85725" y="3976688"/>
            <a:ext cx="741363" cy="287337"/>
          </a:xfrm>
          <a:prstGeom prst="striped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0" name="Штриховая стрелка вправо 89"/>
          <p:cNvSpPr/>
          <p:nvPr/>
        </p:nvSpPr>
        <p:spPr>
          <a:xfrm>
            <a:off x="4800600" y="3900488"/>
            <a:ext cx="576263" cy="287337"/>
          </a:xfrm>
          <a:prstGeom prst="striped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99" name="Таблица 98"/>
          <p:cNvGraphicFramePr>
            <a:graphicFrameLocks noGrp="1"/>
          </p:cNvGraphicFramePr>
          <p:nvPr/>
        </p:nvGraphicFramePr>
        <p:xfrm>
          <a:off x="879475" y="3622675"/>
          <a:ext cx="1471613" cy="2405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37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Сотрудник отдела</a:t>
                      </a:r>
                      <a:endParaRPr lang="ru-RU" sz="1300" dirty="0"/>
                    </a:p>
                  </a:txBody>
                  <a:tcPr marL="91514" marR="91514" marT="42025" marB="420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209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Определяет</a:t>
                      </a:r>
                      <a:r>
                        <a:rPr lang="ru-RU" sz="1300" baseline="0" dirty="0" smtClean="0"/>
                        <a:t> ответственными исполнителями руководителей структурных подразделений департамента</a:t>
                      </a:r>
                      <a:endParaRPr lang="ru-RU" sz="1300" dirty="0"/>
                    </a:p>
                  </a:txBody>
                  <a:tcPr marL="91514" marR="91514" marT="42025" marB="420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59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60-120 мин.</a:t>
                      </a:r>
                    </a:p>
                  </a:txBody>
                  <a:tcPr marL="91514" marR="91514" marT="42025" marB="420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marL="91514" marR="91514" marT="42025" marB="42025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4" name="TextBox 103"/>
          <p:cNvSpPr txBox="1"/>
          <p:nvPr/>
        </p:nvSpPr>
        <p:spPr>
          <a:xfrm>
            <a:off x="204788" y="4252913"/>
            <a:ext cx="503237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cs typeface="Arial" charset="0"/>
              </a:rPr>
              <a:t>30-960 мин.</a:t>
            </a:r>
          </a:p>
        </p:txBody>
      </p:sp>
      <p:sp>
        <p:nvSpPr>
          <p:cNvPr id="24" name="Штриховая стрелка вправо 23"/>
          <p:cNvSpPr/>
          <p:nvPr/>
        </p:nvSpPr>
        <p:spPr>
          <a:xfrm>
            <a:off x="2398713" y="4019550"/>
            <a:ext cx="650875" cy="287338"/>
          </a:xfrm>
          <a:prstGeom prst="striped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3049588" y="3579813"/>
          <a:ext cx="1727200" cy="2378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29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Сотрудник </a:t>
                      </a:r>
                    </a:p>
                    <a:p>
                      <a:pPr algn="ctr"/>
                      <a:r>
                        <a:rPr lang="ru-RU" sz="1400" dirty="0" smtClean="0"/>
                        <a:t>отдела</a:t>
                      </a:r>
                      <a:endParaRPr lang="ru-RU" sz="1400" dirty="0"/>
                    </a:p>
                  </a:txBody>
                  <a:tcPr marL="91470" marR="91470" marT="45730" marB="4573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96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Работает по</a:t>
                      </a:r>
                      <a:r>
                        <a:rPr lang="ru-RU" sz="1400" baseline="0" dirty="0" smtClean="0"/>
                        <a:t> непосредственному исполнению поручений Губернатора области</a:t>
                      </a:r>
                      <a:endParaRPr lang="ru-RU" sz="1400" dirty="0"/>
                    </a:p>
                  </a:txBody>
                  <a:tcPr marL="91470" marR="91470" marT="45730" marB="4573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80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7030A0"/>
                          </a:solidFill>
                        </a:rPr>
                        <a:t>4320-129600</a:t>
                      </a:r>
                      <a:r>
                        <a:rPr lang="ru-RU" sz="1300" baseline="0" dirty="0" smtClean="0">
                          <a:solidFill>
                            <a:srgbClr val="7030A0"/>
                          </a:solidFill>
                        </a:rPr>
                        <a:t> мин.</a:t>
                      </a:r>
                      <a:endParaRPr lang="ru-RU" sz="13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91470" marR="91470" marT="45730" marB="4573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 marL="91470" marR="91470" marT="45730" marB="4573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5376863" y="3644900"/>
          <a:ext cx="1306512" cy="229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1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Сотрудник </a:t>
                      </a:r>
                    </a:p>
                    <a:p>
                      <a:pPr algn="ctr"/>
                      <a:r>
                        <a:rPr lang="ru-RU" sz="1300" dirty="0" smtClean="0"/>
                        <a:t>отдела</a:t>
                      </a:r>
                      <a:endParaRPr lang="ru-RU" sz="1300" dirty="0"/>
                    </a:p>
                  </a:txBody>
                  <a:tcPr marL="91414" marR="91414" marT="41823" marB="4182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095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Контролирует ход исполнения поручений</a:t>
                      </a:r>
                      <a:r>
                        <a:rPr lang="ru-RU" sz="1300" baseline="0" dirty="0" smtClean="0"/>
                        <a:t> Губернатора области в СЭД</a:t>
                      </a:r>
                      <a:endParaRPr lang="ru-RU" sz="1300" dirty="0"/>
                    </a:p>
                  </a:txBody>
                  <a:tcPr marL="91414" marR="91414" marT="41823" marB="4182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73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60-480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</a:rPr>
                        <a:t> мин.</a:t>
                      </a:r>
                      <a:endParaRPr lang="ru-RU" sz="12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91414" marR="91414" marT="41823" marB="418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 marL="91414" marR="91414" marT="41823" marB="41823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Штриховая стрелка вправо 30"/>
          <p:cNvSpPr/>
          <p:nvPr/>
        </p:nvSpPr>
        <p:spPr>
          <a:xfrm>
            <a:off x="6740525" y="3960813"/>
            <a:ext cx="503238" cy="287337"/>
          </a:xfrm>
          <a:prstGeom prst="striped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7262813" y="3635375"/>
          <a:ext cx="1366837" cy="2200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7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Сотрудник </a:t>
                      </a:r>
                    </a:p>
                    <a:p>
                      <a:pPr algn="ctr"/>
                      <a:r>
                        <a:rPr lang="ru-RU" sz="1400" dirty="0" smtClean="0"/>
                        <a:t>отдела</a:t>
                      </a:r>
                      <a:endParaRPr lang="ru-RU" sz="1400" dirty="0"/>
                    </a:p>
                  </a:txBody>
                  <a:tcPr marL="91515" marR="91515" marT="45728" marB="4572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90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Напоминает</a:t>
                      </a:r>
                      <a:r>
                        <a:rPr lang="ru-RU" sz="1400" baseline="0" dirty="0" smtClean="0"/>
                        <a:t> исполнителям о сроках поручений</a:t>
                      </a:r>
                      <a:endParaRPr lang="ru-RU" sz="1400" dirty="0"/>
                    </a:p>
                  </a:txBody>
                  <a:tcPr marL="91515" marR="91515" marT="45728" marB="4572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19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7030A0"/>
                          </a:solidFill>
                        </a:rPr>
                        <a:t>60-480</a:t>
                      </a:r>
                      <a:r>
                        <a:rPr lang="ru-RU" sz="1300" baseline="0" dirty="0" smtClean="0">
                          <a:solidFill>
                            <a:srgbClr val="7030A0"/>
                          </a:solidFill>
                        </a:rPr>
                        <a:t> мин.</a:t>
                      </a:r>
                      <a:endParaRPr lang="ru-RU" sz="13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91515" marR="91515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 marL="91515" marR="91515" marT="45728" marB="45728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403475" y="4365625"/>
            <a:ext cx="598488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cs typeface="Arial" charset="0"/>
              </a:rPr>
              <a:t>720-4320 мин.</a:t>
            </a:r>
          </a:p>
        </p:txBody>
      </p:sp>
      <p:sp>
        <p:nvSpPr>
          <p:cNvPr id="37" name="Штриховая стрелка вправо 36"/>
          <p:cNvSpPr/>
          <p:nvPr/>
        </p:nvSpPr>
        <p:spPr>
          <a:xfrm>
            <a:off x="8675688" y="3976688"/>
            <a:ext cx="468312" cy="287337"/>
          </a:xfrm>
          <a:prstGeom prst="striped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32588" y="4192588"/>
            <a:ext cx="503237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cs typeface="Arial" charset="0"/>
              </a:rPr>
              <a:t>30-720 мин.</a:t>
            </a: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85725" y="1989138"/>
            <a:ext cx="2109788" cy="1381125"/>
          </a:xfrm>
          <a:prstGeom prst="wedgeRoundRect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white"/>
                </a:solidFill>
              </a:rPr>
              <a:t>Разработка Регламента администрирования в департаменте АПК И ВОС области и курируемых управлениях области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00"/>
                </a:solidFill>
              </a:rPr>
              <a:t>Экономия: 30-480 мин.</a:t>
            </a: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2355850" y="1989138"/>
            <a:ext cx="2244725" cy="1381125"/>
          </a:xfrm>
          <a:prstGeom prst="wedgeRoundRect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white"/>
                </a:solidFill>
              </a:rPr>
              <a:t>Разработка наглядной таблицы  контроля за исполнением поручений Губернатора области и еженедельная ее актуализация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00"/>
                </a:solidFill>
              </a:rPr>
              <a:t>Экономия: 920-5760 мин.</a:t>
            </a:r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>
            <a:off x="6372225" y="1989138"/>
            <a:ext cx="2420938" cy="1381125"/>
          </a:xfrm>
          <a:prstGeom prst="wedgeRoundRect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dirty="0">
                <a:solidFill>
                  <a:prstClr val="white"/>
                </a:solidFill>
              </a:rPr>
              <a:t>Разработка методики сопровождения процесса вычитки-согласования письма ответственным исполнителем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dirty="0">
                <a:solidFill>
                  <a:srgbClr val="FFFF00"/>
                </a:solidFill>
              </a:rPr>
              <a:t>Экономия: 30-720  мин.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28384" y="251356"/>
            <a:ext cx="1057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ПРИМЕР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25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75688" y="6572250"/>
            <a:ext cx="461962" cy="285750"/>
          </a:xfrm>
        </p:spPr>
        <p:txBody>
          <a:bodyPr/>
          <a:lstStyle/>
          <a:p>
            <a:pPr algn="ctr">
              <a:defRPr/>
            </a:pPr>
            <a:fld id="{297FC374-964E-4B61-825A-321338F42648}" type="slidenum">
              <a:rPr lang="ru-RU" b="1" smtClean="0">
                <a:solidFill>
                  <a:srgbClr val="474B78">
                    <a:lumMod val="50000"/>
                  </a:srgbClr>
                </a:solidFill>
              </a:rPr>
              <a:pPr algn="ctr">
                <a:defRPr/>
              </a:pPr>
              <a:t>18</a:t>
            </a:fld>
            <a:endParaRPr lang="ru-RU" b="1" dirty="0">
              <a:solidFill>
                <a:srgbClr val="474B78">
                  <a:lumMod val="50000"/>
                </a:srgb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88913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3000" dirty="0" smtClean="0">
                <a:solidFill>
                  <a:srgbClr val="464646"/>
                </a:solidFill>
              </a:rPr>
              <a:t>Введение в предметную область</a:t>
            </a:r>
            <a:br>
              <a:rPr lang="ru-RU" sz="3000" dirty="0" smtClean="0">
                <a:solidFill>
                  <a:srgbClr val="464646"/>
                </a:solidFill>
              </a:rPr>
            </a:br>
            <a:r>
              <a:rPr lang="ru-RU" sz="3000" dirty="0" smtClean="0">
                <a:solidFill>
                  <a:srgbClr val="464646"/>
                </a:solidFill>
              </a:rPr>
              <a:t>(описание ситуации «как есть»)</a:t>
            </a:r>
            <a:endParaRPr lang="ru-RU" sz="3000" dirty="0">
              <a:solidFill>
                <a:srgbClr val="464646"/>
              </a:solidFill>
            </a:endParaRPr>
          </a:p>
        </p:txBody>
      </p:sp>
      <p:graphicFrame>
        <p:nvGraphicFramePr>
          <p:cNvPr id="78" name="Таблица 77"/>
          <p:cNvGraphicFramePr>
            <a:graphicFrameLocks noGrp="1"/>
          </p:cNvGraphicFramePr>
          <p:nvPr/>
        </p:nvGraphicFramePr>
        <p:xfrm>
          <a:off x="149225" y="1128713"/>
          <a:ext cx="1901825" cy="2170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23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Сотрудник </a:t>
                      </a:r>
                    </a:p>
                    <a:p>
                      <a:pPr algn="ctr"/>
                      <a:r>
                        <a:rPr lang="ru-RU" sz="1400" dirty="0" smtClean="0"/>
                        <a:t>отдела</a:t>
                      </a:r>
                      <a:endParaRPr lang="ru-RU" sz="1400" dirty="0"/>
                    </a:p>
                  </a:txBody>
                  <a:tcPr marL="91432" marR="91432" marT="44257" marB="4425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24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Готовит</a:t>
                      </a:r>
                      <a:r>
                        <a:rPr lang="ru-RU" sz="1400" baseline="0" dirty="0" smtClean="0"/>
                        <a:t> информацию об (о ходе) исполнения поручений Губернатора области</a:t>
                      </a:r>
                      <a:endParaRPr lang="ru-RU" sz="1400" dirty="0"/>
                    </a:p>
                  </a:txBody>
                  <a:tcPr marL="91432" marR="91432" marT="44257" marB="4425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63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7030A0"/>
                          </a:solidFill>
                        </a:rPr>
                        <a:t>60-120</a:t>
                      </a:r>
                      <a:r>
                        <a:rPr lang="ru-RU" sz="1300" baseline="0" dirty="0" smtClean="0">
                          <a:solidFill>
                            <a:srgbClr val="7030A0"/>
                          </a:solidFill>
                        </a:rPr>
                        <a:t> мин.</a:t>
                      </a:r>
                      <a:endParaRPr lang="ru-RU" sz="13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91432" marR="91432" marT="44257" marB="4425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</a:rPr>
                        <a:t> «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А»</a:t>
                      </a:r>
                    </a:p>
                  </a:txBody>
                  <a:tcPr marL="91432" marR="91432" marT="44257" marB="44257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/>
        </p:nvGraphicFramePr>
        <p:xfrm>
          <a:off x="169863" y="3429000"/>
          <a:ext cx="1881187" cy="2393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7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Сотрудник </a:t>
                      </a:r>
                    </a:p>
                    <a:p>
                      <a:pPr algn="ctr"/>
                      <a:r>
                        <a:rPr lang="ru-RU" sz="1200" dirty="0" smtClean="0"/>
                        <a:t>отдела</a:t>
                      </a:r>
                      <a:endParaRPr lang="ru-RU" sz="1200" dirty="0"/>
                    </a:p>
                  </a:txBody>
                  <a:tcPr marL="91390" marR="91390" marT="39006" marB="3900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413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Готовит</a:t>
                      </a:r>
                      <a:r>
                        <a:rPr lang="ru-RU" sz="1200" baseline="0" dirty="0" smtClean="0"/>
                        <a:t> сводную информацию об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(о ходе) исполнения поручений Губернатора области от курируемых управлений области</a:t>
                      </a:r>
                      <a:endParaRPr lang="ru-RU" sz="1200" dirty="0"/>
                    </a:p>
                  </a:txBody>
                  <a:tcPr marL="91390" marR="91390" marT="39006" marB="3900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04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</a:rPr>
                        <a:t>120--480</a:t>
                      </a:r>
                      <a:r>
                        <a:rPr lang="ru-RU" sz="1100" baseline="0" dirty="0" smtClean="0">
                          <a:solidFill>
                            <a:srgbClr val="7030A0"/>
                          </a:solidFill>
                        </a:rPr>
                        <a:t> мин.</a:t>
                      </a:r>
                      <a:endParaRPr lang="ru-RU" sz="11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91390" marR="91390" marT="39006" marB="3900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ru-RU" sz="1000" baseline="0" dirty="0" smtClean="0">
                          <a:solidFill>
                            <a:srgbClr val="FF0000"/>
                          </a:solidFill>
                        </a:rPr>
                        <a:t> «Б»</a:t>
                      </a:r>
                      <a:endParaRPr lang="ru-RU" sz="10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91390" marR="91390" marT="39006" marB="39006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Стрелка вправо 5"/>
          <p:cNvSpPr/>
          <p:nvPr/>
        </p:nvSpPr>
        <p:spPr>
          <a:xfrm rot="19486884">
            <a:off x="-15875" y="3087688"/>
            <a:ext cx="319088" cy="261937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0" name="Стрелка вправо 79"/>
          <p:cNvSpPr/>
          <p:nvPr/>
        </p:nvSpPr>
        <p:spPr>
          <a:xfrm rot="1381404">
            <a:off x="22225" y="3322638"/>
            <a:ext cx="223838" cy="263525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1" name="Стрелка вправо 80"/>
          <p:cNvSpPr/>
          <p:nvPr/>
        </p:nvSpPr>
        <p:spPr>
          <a:xfrm rot="18659633">
            <a:off x="2025651" y="3302000"/>
            <a:ext cx="341312" cy="261937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2" name="Стрелка вправо 81"/>
          <p:cNvSpPr/>
          <p:nvPr/>
        </p:nvSpPr>
        <p:spPr>
          <a:xfrm rot="2436545">
            <a:off x="2030413" y="2941638"/>
            <a:ext cx="330200" cy="261937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 rot="1998816">
            <a:off x="1943100" y="2566988"/>
            <a:ext cx="5032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cs typeface="Arial" charset="0"/>
              </a:rPr>
              <a:t>5-30 мин.</a:t>
            </a:r>
          </a:p>
        </p:txBody>
      </p:sp>
      <p:graphicFrame>
        <p:nvGraphicFramePr>
          <p:cNvPr id="84" name="Таблица 83"/>
          <p:cNvGraphicFramePr>
            <a:graphicFrameLocks noGrp="1"/>
          </p:cNvGraphicFramePr>
          <p:nvPr/>
        </p:nvGraphicFramePr>
        <p:xfrm>
          <a:off x="2371725" y="2087563"/>
          <a:ext cx="1368425" cy="2200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7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Сотрудник </a:t>
                      </a:r>
                    </a:p>
                    <a:p>
                      <a:pPr algn="ctr"/>
                      <a:r>
                        <a:rPr lang="ru-RU" sz="1400" dirty="0" smtClean="0"/>
                        <a:t>отдела</a:t>
                      </a:r>
                      <a:endParaRPr lang="ru-RU" sz="1400" dirty="0"/>
                    </a:p>
                  </a:txBody>
                  <a:tcPr marL="91505" marR="91505" marT="45728" marB="4572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90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Вычитывает информацию</a:t>
                      </a:r>
                      <a:r>
                        <a:rPr lang="ru-RU" sz="1400" baseline="0" dirty="0" smtClean="0"/>
                        <a:t>  об исполнении поручений</a:t>
                      </a:r>
                      <a:endParaRPr lang="ru-RU" sz="1400" dirty="0"/>
                    </a:p>
                  </a:txBody>
                  <a:tcPr marL="91505" marR="91505" marT="45728" marB="4572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19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7030A0"/>
                          </a:solidFill>
                        </a:rPr>
                        <a:t>15-60</a:t>
                      </a:r>
                      <a:r>
                        <a:rPr lang="ru-RU" sz="1300" baseline="0" dirty="0" smtClean="0">
                          <a:solidFill>
                            <a:srgbClr val="7030A0"/>
                          </a:solidFill>
                        </a:rPr>
                        <a:t> мин.</a:t>
                      </a:r>
                      <a:endParaRPr lang="ru-RU" sz="13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91505" marR="91505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</a:p>
                  </a:txBody>
                  <a:tcPr marL="91505" marR="91505" marT="45728" marB="45728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5" name="Таблица 84"/>
          <p:cNvGraphicFramePr>
            <a:graphicFrameLocks noGrp="1"/>
          </p:cNvGraphicFramePr>
          <p:nvPr/>
        </p:nvGraphicFramePr>
        <p:xfrm>
          <a:off x="3889375" y="2114550"/>
          <a:ext cx="1368425" cy="2389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51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Сотрудник </a:t>
                      </a:r>
                    </a:p>
                    <a:p>
                      <a:pPr algn="ctr"/>
                      <a:r>
                        <a:rPr lang="ru-RU" sz="1300" dirty="0" smtClean="0"/>
                        <a:t>отдела</a:t>
                      </a:r>
                      <a:endParaRPr lang="ru-RU" sz="1300" dirty="0"/>
                    </a:p>
                  </a:txBody>
                  <a:tcPr marL="91505" marR="91505" marT="42095" marB="4209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864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Согласовывает проект письма</a:t>
                      </a:r>
                      <a:r>
                        <a:rPr lang="ru-RU" sz="1300" baseline="0" dirty="0" smtClean="0"/>
                        <a:t> с первым заместителем начальника департамента</a:t>
                      </a:r>
                      <a:endParaRPr lang="ru-RU" sz="1300" dirty="0"/>
                    </a:p>
                  </a:txBody>
                  <a:tcPr marL="91505" marR="91505" marT="42095" marB="4209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02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15-60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</a:rPr>
                        <a:t> мин.</a:t>
                      </a:r>
                      <a:endParaRPr lang="ru-RU" sz="12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91505" marR="91505" marT="42095" marB="4209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 marL="91505" marR="91505" marT="42095" marB="42095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6" name="Штриховая стрелка вправо 85"/>
          <p:cNvSpPr/>
          <p:nvPr/>
        </p:nvSpPr>
        <p:spPr>
          <a:xfrm>
            <a:off x="3687763" y="2535238"/>
            <a:ext cx="260350" cy="287337"/>
          </a:xfrm>
          <a:prstGeom prst="striped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565525" y="2887663"/>
            <a:ext cx="503238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cs typeface="Arial" charset="0"/>
              </a:rPr>
              <a:t>60-1440 мин.</a:t>
            </a:r>
          </a:p>
        </p:txBody>
      </p:sp>
      <p:graphicFrame>
        <p:nvGraphicFramePr>
          <p:cNvPr id="88" name="Таблица 87"/>
          <p:cNvGraphicFramePr>
            <a:graphicFrameLocks noGrp="1"/>
          </p:cNvGraphicFramePr>
          <p:nvPr/>
        </p:nvGraphicFramePr>
        <p:xfrm>
          <a:off x="5756275" y="2103438"/>
          <a:ext cx="1366838" cy="2697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26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Сотрудник </a:t>
                      </a:r>
                    </a:p>
                    <a:p>
                      <a:pPr algn="ctr"/>
                      <a:r>
                        <a:rPr lang="ru-RU" sz="1400" dirty="0" smtClean="0"/>
                        <a:t>отдела</a:t>
                      </a:r>
                      <a:endParaRPr lang="ru-RU" sz="1400" dirty="0"/>
                    </a:p>
                  </a:txBody>
                  <a:tcPr marL="91399" marR="91399" marT="45727" marB="4572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870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Направляет документ</a:t>
                      </a:r>
                      <a:r>
                        <a:rPr lang="ru-RU" sz="1400" baseline="0" dirty="0" smtClean="0"/>
                        <a:t> на подпись заместителю Губернатора области -начальнику департамента</a:t>
                      </a:r>
                      <a:endParaRPr lang="ru-RU" sz="1400" dirty="0"/>
                    </a:p>
                  </a:txBody>
                  <a:tcPr marL="91399" marR="91399" marT="45727" marB="4572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18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7030A0"/>
                          </a:solidFill>
                        </a:rPr>
                        <a:t>15-60</a:t>
                      </a:r>
                      <a:r>
                        <a:rPr lang="ru-RU" sz="1300" baseline="0" dirty="0" smtClean="0">
                          <a:solidFill>
                            <a:srgbClr val="7030A0"/>
                          </a:solidFill>
                        </a:rPr>
                        <a:t> мин.</a:t>
                      </a:r>
                      <a:endParaRPr lang="ru-RU" sz="13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91399" marR="91399" marT="45727" marB="4572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marL="91399" marR="91399" marT="45727" marB="45727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9" name="Штриховая стрелка вправо 88"/>
          <p:cNvSpPr/>
          <p:nvPr/>
        </p:nvSpPr>
        <p:spPr>
          <a:xfrm>
            <a:off x="5346700" y="2535238"/>
            <a:ext cx="379413" cy="287337"/>
          </a:xfrm>
          <a:prstGeom prst="striped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222875" y="2822575"/>
            <a:ext cx="503238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cs typeface="Arial" charset="0"/>
              </a:rPr>
              <a:t>30-720 мин.</a:t>
            </a:r>
          </a:p>
        </p:txBody>
      </p:sp>
      <p:sp>
        <p:nvSpPr>
          <p:cNvPr id="91" name="Штриховая стрелка вправо 90"/>
          <p:cNvSpPr/>
          <p:nvPr/>
        </p:nvSpPr>
        <p:spPr>
          <a:xfrm>
            <a:off x="7175500" y="2530475"/>
            <a:ext cx="266700" cy="287338"/>
          </a:xfrm>
          <a:prstGeom prst="striped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92" name="Таблица 91"/>
          <p:cNvGraphicFramePr>
            <a:graphicFrameLocks noGrp="1"/>
          </p:cNvGraphicFramePr>
          <p:nvPr/>
        </p:nvGraphicFramePr>
        <p:xfrm>
          <a:off x="7439025" y="2058988"/>
          <a:ext cx="1439863" cy="447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31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Сотрудник </a:t>
                      </a:r>
                    </a:p>
                    <a:p>
                      <a:pPr algn="ctr"/>
                      <a:r>
                        <a:rPr lang="ru-RU" sz="1300" dirty="0" smtClean="0"/>
                        <a:t>отдела</a:t>
                      </a:r>
                      <a:endParaRPr lang="ru-RU" sz="1300" dirty="0"/>
                    </a:p>
                  </a:txBody>
                  <a:tcPr marL="91536" marR="91536" marT="43710" marB="4371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16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/>
                        <a:t>Осуществляет работу по сопровождению документа:</a:t>
                      </a:r>
                    </a:p>
                    <a:p>
                      <a:pPr algn="ctr"/>
                      <a:r>
                        <a:rPr lang="ru-RU" sz="1300" dirty="0" smtClean="0"/>
                        <a:t>-сканирование;</a:t>
                      </a:r>
                    </a:p>
                    <a:p>
                      <a:pPr algn="ctr"/>
                      <a:r>
                        <a:rPr lang="ru-RU" sz="1300" dirty="0" smtClean="0"/>
                        <a:t>-присвоение</a:t>
                      </a:r>
                      <a:r>
                        <a:rPr lang="ru-RU" sz="1300" baseline="0" dirty="0" smtClean="0"/>
                        <a:t> номера;</a:t>
                      </a:r>
                    </a:p>
                    <a:p>
                      <a:pPr algn="ctr"/>
                      <a:r>
                        <a:rPr lang="ru-RU" sz="1300" baseline="0" dirty="0" smtClean="0"/>
                        <a:t>-размещение в СЭД;</a:t>
                      </a:r>
                    </a:p>
                    <a:p>
                      <a:pPr algn="ctr"/>
                      <a:r>
                        <a:rPr lang="ru-RU" sz="1300" baseline="0" dirty="0" smtClean="0"/>
                        <a:t>-отправка оригинала документа  в контрольное управление Администрации Губернатора области</a:t>
                      </a:r>
                      <a:endParaRPr lang="ru-RU" sz="1300" dirty="0"/>
                    </a:p>
                  </a:txBody>
                  <a:tcPr marL="91536" marR="91536" marT="43710" marB="4371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4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15-30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</a:rPr>
                        <a:t> мин.</a:t>
                      </a:r>
                      <a:endParaRPr lang="ru-RU" sz="12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91536" marR="91536" marT="43710" marB="4371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</a:p>
                  </a:txBody>
                  <a:tcPr marL="91536" marR="91536" marT="43710" marB="4371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3" name="Штриховая стрелка вправо 92"/>
          <p:cNvSpPr/>
          <p:nvPr/>
        </p:nvSpPr>
        <p:spPr>
          <a:xfrm>
            <a:off x="8893175" y="2492375"/>
            <a:ext cx="250825" cy="287338"/>
          </a:xfrm>
          <a:prstGeom prst="striped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010400" y="2887663"/>
            <a:ext cx="503238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cs typeface="Arial" charset="0"/>
              </a:rPr>
              <a:t>60-1440 мин.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8766175" y="2797175"/>
            <a:ext cx="503238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cs typeface="Arial" charset="0"/>
              </a:rPr>
              <a:t>10-4320мин.</a:t>
            </a: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4816475" y="1123950"/>
            <a:ext cx="2276475" cy="936625"/>
          </a:xfrm>
          <a:prstGeom prst="wedgeRoundRect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white"/>
                </a:solidFill>
              </a:rPr>
              <a:t>Организация  и проведение внутрикорпоративного обучения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00"/>
                </a:solidFill>
              </a:rPr>
              <a:t>Экономия: 30-720  мин</a:t>
            </a:r>
            <a:r>
              <a:rPr lang="ru-RU" sz="13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28384" y="251356"/>
            <a:ext cx="1057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ПРИМЕР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02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04250" y="6572250"/>
            <a:ext cx="533400" cy="285750"/>
          </a:xfrm>
        </p:spPr>
        <p:txBody>
          <a:bodyPr/>
          <a:lstStyle/>
          <a:p>
            <a:pPr algn="ctr">
              <a:defRPr/>
            </a:pPr>
            <a:fld id="{A661AD41-C856-4A65-A368-133F556F218B}" type="slidenum">
              <a:rPr lang="ru-RU" b="1" smtClean="0">
                <a:solidFill>
                  <a:srgbClr val="474B78">
                    <a:lumMod val="50000"/>
                  </a:srgbClr>
                </a:solidFill>
              </a:rPr>
              <a:pPr algn="ctr">
                <a:defRPr/>
              </a:pPr>
              <a:t>19</a:t>
            </a:fld>
            <a:endParaRPr lang="ru-RU" b="1" dirty="0">
              <a:solidFill>
                <a:srgbClr val="474B78">
                  <a:lumMod val="50000"/>
                </a:srgb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0850" y="188913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3000" dirty="0" smtClean="0">
                <a:solidFill>
                  <a:srgbClr val="464646"/>
                </a:solidFill>
              </a:rPr>
              <a:t>Введение в предметную область</a:t>
            </a:r>
            <a:br>
              <a:rPr lang="ru-RU" sz="3000" dirty="0" smtClean="0">
                <a:solidFill>
                  <a:srgbClr val="464646"/>
                </a:solidFill>
              </a:rPr>
            </a:br>
            <a:r>
              <a:rPr lang="ru-RU" sz="3000" dirty="0" smtClean="0">
                <a:solidFill>
                  <a:srgbClr val="464646"/>
                </a:solidFill>
              </a:rPr>
              <a:t>(описание ситуации «как есть»)</a:t>
            </a:r>
            <a:endParaRPr lang="ru-RU" sz="3000" dirty="0">
              <a:solidFill>
                <a:srgbClr val="464646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-71438" y="2878138"/>
            <a:ext cx="504826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cs typeface="Arial" charset="0"/>
              </a:rPr>
              <a:t>10-4320мин.</a:t>
            </a:r>
          </a:p>
        </p:txBody>
      </p:sp>
      <p:sp>
        <p:nvSpPr>
          <p:cNvPr id="63" name="Штриховая стрелка вправо 62"/>
          <p:cNvSpPr/>
          <p:nvPr/>
        </p:nvSpPr>
        <p:spPr>
          <a:xfrm>
            <a:off x="34925" y="2457450"/>
            <a:ext cx="360363" cy="287338"/>
          </a:xfrm>
          <a:prstGeom prst="striped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34521" y="4869160"/>
            <a:ext cx="4885952" cy="1733573"/>
          </a:xfrm>
          <a:prstGeom prst="roundRect">
            <a:avLst/>
          </a:prstGeom>
          <a:gradFill>
            <a:gsLst>
              <a:gs pos="0">
                <a:schemeClr val="accent1">
                  <a:tint val="30000"/>
                  <a:satMod val="250000"/>
                </a:schemeClr>
              </a:gs>
              <a:gs pos="72000">
                <a:schemeClr val="accent1">
                  <a:tint val="75000"/>
                  <a:satMod val="210000"/>
                </a:schemeClr>
              </a:gs>
              <a:gs pos="100000">
                <a:schemeClr val="accent1">
                  <a:tint val="85000"/>
                  <a:satMod val="21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1438" y="4941888"/>
            <a:ext cx="4794250" cy="170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Franklin Gothic Medium"/>
                <a:cs typeface="Arial" charset="0"/>
              </a:rPr>
              <a:t>Экономия: 880 - 11760 мин.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Franklin Gothic Medium"/>
                <a:cs typeface="Arial" charset="0"/>
              </a:rPr>
              <a:t>              0,61 – 8,17 дней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  <a:latin typeface="Franklin Gothic Medium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Franklin Gothic Medium"/>
                <a:cs typeface="Arial" charset="0"/>
              </a:rPr>
              <a:t>ВПП: 4906 - 132570 мин.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Franklin Gothic Medium"/>
                <a:cs typeface="Arial" charset="0"/>
              </a:rPr>
              <a:t>  </a:t>
            </a: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3,41 – 92,1 дней </a:t>
            </a:r>
            <a:endParaRPr lang="ru-RU" dirty="0">
              <a:solidFill>
                <a:prstClr val="black"/>
              </a:solidFill>
              <a:latin typeface="Franklin Gothic Medium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600" dirty="0">
              <a:solidFill>
                <a:prstClr val="black"/>
              </a:solidFill>
              <a:latin typeface="Franklin Gothic Medium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err="1" smtClean="0">
                <a:solidFill>
                  <a:prstClr val="black"/>
                </a:solidFill>
                <a:latin typeface="Franklin Gothic Medium"/>
                <a:cs typeface="Arial" charset="0"/>
              </a:rPr>
              <a:t>Кэф</a:t>
            </a:r>
            <a:r>
              <a:rPr lang="ru-RU" dirty="0" smtClean="0">
                <a:solidFill>
                  <a:prstClr val="black"/>
                </a:solidFill>
                <a:latin typeface="Franklin Gothic Medium"/>
                <a:cs typeface="Arial" charset="0"/>
              </a:rPr>
              <a:t>.: 8,9 % - 17,9%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395288" y="2066925"/>
          <a:ext cx="1368425" cy="2697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00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Начальник </a:t>
                      </a:r>
                    </a:p>
                    <a:p>
                      <a:pPr algn="ctr"/>
                      <a:r>
                        <a:rPr lang="ru-RU" sz="1300" dirty="0" smtClean="0"/>
                        <a:t>отдела</a:t>
                      </a:r>
                      <a:endParaRPr lang="ru-RU" sz="1300" dirty="0"/>
                    </a:p>
                  </a:txBody>
                  <a:tcPr marL="91505" marR="91505" marT="42381" marB="4238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37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Согласовывает информацию</a:t>
                      </a:r>
                      <a:r>
                        <a:rPr lang="ru-RU" sz="1300" baseline="0" dirty="0" smtClean="0"/>
                        <a:t> с заместителем Губернатора области –начальником департамента</a:t>
                      </a:r>
                      <a:endParaRPr lang="ru-RU" sz="1300" dirty="0"/>
                    </a:p>
                  </a:txBody>
                  <a:tcPr marL="91505" marR="91505" marT="42381" marB="4238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3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20-60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</a:rPr>
                        <a:t> мин.</a:t>
                      </a:r>
                      <a:endParaRPr lang="ru-RU" sz="12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91505" marR="91505" marT="42381" marB="4238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</a:p>
                  </a:txBody>
                  <a:tcPr marL="91505" marR="91505" marT="42381" marB="42381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2124075" y="2033588"/>
          <a:ext cx="1368425" cy="3444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27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Сотрудник отдела</a:t>
                      </a:r>
                      <a:endParaRPr lang="ru-RU" sz="1400" dirty="0"/>
                    </a:p>
                  </a:txBody>
                  <a:tcPr marL="91505" marR="91505" marT="45745" marB="4574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80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Готовит справочные материалы,</a:t>
                      </a:r>
                      <a:r>
                        <a:rPr lang="ru-RU" sz="1400" baseline="0" dirty="0" smtClean="0"/>
                        <a:t> презентацию заместителю Губернатора области – начальнику департамента для доклада 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на РЧ</a:t>
                      </a:r>
                      <a:endParaRPr lang="ru-RU" sz="1400" dirty="0"/>
                    </a:p>
                  </a:txBody>
                  <a:tcPr marL="91505" marR="91505" marT="45745" marB="4574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79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7030A0"/>
                          </a:solidFill>
                        </a:rPr>
                        <a:t>60-480</a:t>
                      </a:r>
                      <a:r>
                        <a:rPr lang="ru-RU" sz="1300" baseline="0" dirty="0" smtClean="0">
                          <a:solidFill>
                            <a:srgbClr val="7030A0"/>
                          </a:solidFill>
                        </a:rPr>
                        <a:t> мин.</a:t>
                      </a:r>
                      <a:endParaRPr lang="ru-RU" sz="13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91505" marR="91505" marT="45745" marB="4574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</a:p>
                  </a:txBody>
                  <a:tcPr marL="91505" marR="91505" marT="45745" marB="45745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4" name="Штриховая стрелка вправо 43"/>
          <p:cNvSpPr/>
          <p:nvPr/>
        </p:nvSpPr>
        <p:spPr>
          <a:xfrm>
            <a:off x="1792288" y="2457450"/>
            <a:ext cx="360362" cy="287338"/>
          </a:xfrm>
          <a:prstGeom prst="striped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90688" y="2744788"/>
            <a:ext cx="504825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cs typeface="Arial" charset="0"/>
              </a:rPr>
              <a:t>120-4320мин.</a:t>
            </a:r>
          </a:p>
        </p:txBody>
      </p:sp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3881438" y="2000250"/>
          <a:ext cx="1655762" cy="2308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22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Сотрудник </a:t>
                      </a:r>
                    </a:p>
                    <a:p>
                      <a:pPr algn="ctr"/>
                      <a:r>
                        <a:rPr lang="ru-RU" sz="1400" dirty="0" smtClean="0"/>
                        <a:t>отдела</a:t>
                      </a:r>
                      <a:endParaRPr lang="ru-RU" sz="1400" dirty="0"/>
                    </a:p>
                  </a:txBody>
                  <a:tcPr marL="91433" marR="91433" marT="45740" marB="4574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226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Оповещает заинтересованных лиц о</a:t>
                      </a:r>
                      <a:r>
                        <a:rPr lang="ru-RU" sz="1400" baseline="0" dirty="0" smtClean="0"/>
                        <a:t> дате рассмотрения вопроса на РЧ</a:t>
                      </a:r>
                      <a:endParaRPr lang="ru-RU" sz="1400" dirty="0"/>
                    </a:p>
                  </a:txBody>
                  <a:tcPr marL="91433" marR="91433" marT="45740" marB="4574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74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7030A0"/>
                          </a:solidFill>
                        </a:rPr>
                        <a:t>60-480</a:t>
                      </a:r>
                      <a:r>
                        <a:rPr lang="ru-RU" sz="1300" baseline="0" dirty="0" smtClean="0">
                          <a:solidFill>
                            <a:srgbClr val="7030A0"/>
                          </a:solidFill>
                        </a:rPr>
                        <a:t> мин.</a:t>
                      </a:r>
                      <a:endParaRPr lang="ru-RU" sz="13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91433" marR="91433" marT="45740" marB="4574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</a:p>
                  </a:txBody>
                  <a:tcPr marL="91433" marR="91433" marT="45740" marB="4574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9" name="Штриховая стрелка вправо 68"/>
          <p:cNvSpPr/>
          <p:nvPr/>
        </p:nvSpPr>
        <p:spPr>
          <a:xfrm>
            <a:off x="3521075" y="2360613"/>
            <a:ext cx="360363" cy="287337"/>
          </a:xfrm>
          <a:prstGeom prst="striped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429000" y="2733675"/>
            <a:ext cx="504825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cs typeface="Arial" charset="0"/>
              </a:rPr>
              <a:t>30-1440мин.</a:t>
            </a:r>
          </a:p>
        </p:txBody>
      </p:sp>
      <p:graphicFrame>
        <p:nvGraphicFramePr>
          <p:cNvPr id="73" name="Таблица 72"/>
          <p:cNvGraphicFramePr>
            <a:graphicFrameLocks noGrp="1"/>
          </p:cNvGraphicFramePr>
          <p:nvPr/>
        </p:nvGraphicFramePr>
        <p:xfrm>
          <a:off x="5867400" y="1939925"/>
          <a:ext cx="1323975" cy="2803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531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Заместитель Губернатора области – начальник</a:t>
                      </a:r>
                      <a:r>
                        <a:rPr lang="ru-RU" sz="1200" baseline="0" dirty="0" smtClean="0"/>
                        <a:t> департамента</a:t>
                      </a:r>
                      <a:endParaRPr lang="ru-RU" sz="1200" dirty="0"/>
                    </a:p>
                  </a:txBody>
                  <a:tcPr marL="91497" marR="91497" marT="39669" marB="3966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03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Докладывает об исполнении поручения </a:t>
                      </a:r>
                    </a:p>
                    <a:p>
                      <a:pPr algn="ctr"/>
                      <a:r>
                        <a:rPr lang="ru-RU" sz="1200" dirty="0" smtClean="0"/>
                        <a:t>на РЧ</a:t>
                      </a:r>
                      <a:endParaRPr lang="ru-RU" sz="1200" dirty="0"/>
                    </a:p>
                  </a:txBody>
                  <a:tcPr marL="91497" marR="91497" marT="39669" marB="3966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16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</a:rPr>
                        <a:t>5-10 </a:t>
                      </a:r>
                      <a:r>
                        <a:rPr lang="ru-RU" sz="1100" baseline="0" dirty="0" smtClean="0">
                          <a:solidFill>
                            <a:srgbClr val="7030A0"/>
                          </a:solidFill>
                        </a:rPr>
                        <a:t>мин.</a:t>
                      </a:r>
                      <a:endParaRPr lang="ru-RU" sz="11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91497" marR="91497" marT="39669" marB="396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</a:p>
                  </a:txBody>
                  <a:tcPr marL="91497" marR="91497" marT="39669" marB="39669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4" name="Штриховая стрелка вправо 73"/>
          <p:cNvSpPr/>
          <p:nvPr/>
        </p:nvSpPr>
        <p:spPr>
          <a:xfrm>
            <a:off x="5526088" y="2360613"/>
            <a:ext cx="360362" cy="287337"/>
          </a:xfrm>
          <a:prstGeom prst="striped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75" name="Таблица 74"/>
          <p:cNvGraphicFramePr>
            <a:graphicFrameLocks noGrp="1"/>
          </p:cNvGraphicFramePr>
          <p:nvPr/>
        </p:nvGraphicFramePr>
        <p:xfrm>
          <a:off x="7566025" y="1939925"/>
          <a:ext cx="1323975" cy="2139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8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Сотрудник отдела</a:t>
                      </a:r>
                      <a:endParaRPr lang="ru-RU" sz="1400" dirty="0"/>
                    </a:p>
                  </a:txBody>
                  <a:tcPr marL="91497" marR="91497" marT="45734" marB="45734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05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Снимает поручение с контроля</a:t>
                      </a:r>
                      <a:endParaRPr lang="ru-RU" sz="1400" dirty="0"/>
                    </a:p>
                  </a:txBody>
                  <a:tcPr marL="91497" marR="91497" marT="45734" marB="45734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70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7030A0"/>
                          </a:solidFill>
                        </a:rPr>
                        <a:t>5-10 </a:t>
                      </a:r>
                      <a:r>
                        <a:rPr lang="ru-RU" sz="1300" baseline="0" dirty="0" smtClean="0">
                          <a:solidFill>
                            <a:srgbClr val="7030A0"/>
                          </a:solidFill>
                        </a:rPr>
                        <a:t>мин.</a:t>
                      </a:r>
                      <a:endParaRPr lang="ru-RU" sz="13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91497" marR="91497" marT="45734" marB="4573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 marL="91497" marR="91497" marT="45734" marB="45734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6" name="Штриховая стрелка вправо 75"/>
          <p:cNvSpPr/>
          <p:nvPr/>
        </p:nvSpPr>
        <p:spPr>
          <a:xfrm>
            <a:off x="7164388" y="2360613"/>
            <a:ext cx="360362" cy="287337"/>
          </a:xfrm>
          <a:prstGeom prst="striped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3132138" y="1125538"/>
            <a:ext cx="2393950" cy="822325"/>
          </a:xfrm>
          <a:prstGeom prst="wedgeRoundRect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white"/>
                </a:solidFill>
              </a:rPr>
              <a:t>Организация  и проведение внутрикорпоративного обучения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FFFF00"/>
                </a:solidFill>
              </a:rPr>
              <a:t>Экономия: 30-2280  мин.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28384" y="251356"/>
            <a:ext cx="1057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ПРИМЕР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44475" y="260649"/>
            <a:ext cx="8648700" cy="792087"/>
          </a:xfrm>
        </p:spPr>
        <p:txBody>
          <a:bodyPr>
            <a:noAutofit/>
          </a:bodyPr>
          <a:lstStyle/>
          <a:p>
            <a:r>
              <a:rPr lang="ru-RU" sz="1800" dirty="0" smtClean="0"/>
              <a:t>Паспорт проекта  «</a:t>
            </a:r>
            <a:r>
              <a:rPr lang="ru-RU" sz="1800" i="1" dirty="0" smtClean="0"/>
              <a:t>Оптимизация процесса осуществления контроля за подготовкой и представлением в установленные сроки информации на имя Губернатора области об исполнении поручений</a:t>
            </a:r>
            <a:r>
              <a:rPr lang="ru-RU" sz="1800" dirty="0" smtClean="0"/>
              <a:t>»</a:t>
            </a:r>
          </a:p>
        </p:txBody>
      </p:sp>
      <p:sp>
        <p:nvSpPr>
          <p:cNvPr id="5" name="Прямоугольник 4">
            <a:extLst/>
          </p:cNvPr>
          <p:cNvSpPr/>
          <p:nvPr/>
        </p:nvSpPr>
        <p:spPr>
          <a:xfrm>
            <a:off x="233363" y="1281113"/>
            <a:ext cx="8620658" cy="1531371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245473" y="2888709"/>
            <a:ext cx="8608547" cy="1560563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6">
            <a:extLst/>
          </p:cNvPr>
          <p:cNvSpPr txBox="1"/>
          <p:nvPr/>
        </p:nvSpPr>
        <p:spPr>
          <a:xfrm>
            <a:off x="260350" y="1309688"/>
            <a:ext cx="1941513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Общая информация </a:t>
            </a:r>
          </a:p>
        </p:txBody>
      </p:sp>
      <p:sp>
        <p:nvSpPr>
          <p:cNvPr id="8" name="Прямоугольник 7">
            <a:extLst/>
          </p:cNvPr>
          <p:cNvSpPr/>
          <p:nvPr/>
        </p:nvSpPr>
        <p:spPr>
          <a:xfrm>
            <a:off x="254000" y="4462390"/>
            <a:ext cx="8600020" cy="95410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TextBox 8">
            <a:extLst/>
          </p:cNvPr>
          <p:cNvSpPr txBox="1"/>
          <p:nvPr/>
        </p:nvSpPr>
        <p:spPr>
          <a:xfrm>
            <a:off x="323528" y="2894625"/>
            <a:ext cx="2575368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2"/>
                </a:solidFill>
              </a:rPr>
              <a:t>Обоснование выбора процесса</a:t>
            </a:r>
            <a:endParaRPr lang="ru-RU" sz="1400" dirty="0">
              <a:solidFill>
                <a:schemeClr val="accent2"/>
              </a:solidFill>
            </a:endParaRPr>
          </a:p>
        </p:txBody>
      </p:sp>
      <p:sp>
        <p:nvSpPr>
          <p:cNvPr id="10" name="TextBox 9">
            <a:extLst/>
          </p:cNvPr>
          <p:cNvSpPr txBox="1"/>
          <p:nvPr/>
        </p:nvSpPr>
        <p:spPr>
          <a:xfrm>
            <a:off x="312444" y="4462390"/>
            <a:ext cx="152473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Цели проекта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2187029" y="1282700"/>
            <a:ext cx="4689227" cy="15696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Наименование органа власти: Департамент агропромышленного комплекса  и воспроизводства окружающей среды области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Наименование отдела : Отдел организационной работы и 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взаимодействия со СМИ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ru-RU" sz="1200" dirty="0" smtClean="0">
                <a:solidFill>
                  <a:srgbClr val="002060"/>
                </a:solidFill>
              </a:rPr>
              <a:t>Границы процесса: от подготовки инициативной заявки до перехода проекта в стадию реализации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Дата начала  проекта: 01.09.2018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Дата окончания проекта: 28.01.2019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264052" y="3120261"/>
            <a:ext cx="862236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300" dirty="0" smtClean="0">
                <a:solidFill>
                  <a:srgbClr val="002060"/>
                </a:solidFill>
              </a:rPr>
              <a:t>От функционирования данного процесса зависят прочие процессы, протекающие в департаменте.</a:t>
            </a:r>
          </a:p>
          <a:p>
            <a:pPr marL="342900" indent="-342900" algn="just">
              <a:buAutoNum type="arabicPeriod"/>
            </a:pPr>
            <a:r>
              <a:rPr lang="ru-RU" sz="1300" dirty="0" smtClean="0">
                <a:solidFill>
                  <a:srgbClr val="002060"/>
                </a:solidFill>
              </a:rPr>
              <a:t>Процесс является особо значимым в рамках работа отдела, требующий значительных трудовых затрат, ввиду большого количества поступающих поручений Губернатора области в департамент (за 2017 год около </a:t>
            </a:r>
            <a:br>
              <a:rPr lang="ru-RU" sz="1300" dirty="0" smtClean="0">
                <a:solidFill>
                  <a:srgbClr val="002060"/>
                </a:solidFill>
              </a:rPr>
            </a:br>
            <a:r>
              <a:rPr lang="ru-RU" sz="1300" dirty="0" smtClean="0">
                <a:solidFill>
                  <a:srgbClr val="002060"/>
                </a:solidFill>
              </a:rPr>
              <a:t>360 поручений Губернатора области).</a:t>
            </a:r>
          </a:p>
          <a:p>
            <a:pPr marL="342900" indent="-342900" algn="just">
              <a:buAutoNum type="arabicPeriod"/>
            </a:pPr>
            <a:r>
              <a:rPr lang="ru-RU" sz="1300" dirty="0" smtClean="0">
                <a:solidFill>
                  <a:srgbClr val="002060"/>
                </a:solidFill>
              </a:rPr>
              <a:t>За год направляется в адрес Губернатора области и в иные органы исполнительной власти области более </a:t>
            </a:r>
            <a:br>
              <a:rPr lang="ru-RU" sz="1300" dirty="0" smtClean="0">
                <a:solidFill>
                  <a:srgbClr val="002060"/>
                </a:solidFill>
              </a:rPr>
            </a:br>
            <a:r>
              <a:rPr lang="ru-RU" sz="1300" dirty="0" smtClean="0">
                <a:solidFill>
                  <a:srgbClr val="002060"/>
                </a:solidFill>
              </a:rPr>
              <a:t>1000 писем в части исполнения и о ходе исполнения поручений Губернатора области.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4052" y="4462390"/>
            <a:ext cx="8267986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srgbClr val="002060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1. </a:t>
            </a:r>
            <a:r>
              <a:rPr lang="ru-RU" sz="1400" dirty="0">
                <a:solidFill>
                  <a:srgbClr val="002060"/>
                </a:solidFill>
              </a:rPr>
              <a:t>Сократить время протекания процесса осуществления контроля за подготовкой и представлением в установленные сроки информации на имя Губернатора области об исполнении поручений не менее чем на 17% (текущее время протекания процесса </a:t>
            </a:r>
            <a:r>
              <a:rPr lang="ru-RU" sz="1400" dirty="0" smtClean="0">
                <a:solidFill>
                  <a:srgbClr val="002060"/>
                </a:solidFill>
              </a:rPr>
              <a:t>47,8 </a:t>
            </a:r>
            <a:r>
              <a:rPr lang="ru-RU" sz="1400" dirty="0">
                <a:solidFill>
                  <a:srgbClr val="002060"/>
                </a:solidFill>
              </a:rPr>
              <a:t>дней) к концу января 2019 года</a:t>
            </a:r>
          </a:p>
        </p:txBody>
      </p:sp>
      <p:sp>
        <p:nvSpPr>
          <p:cNvPr id="16" name="Прямоугольник 15">
            <a:extLst/>
          </p:cNvPr>
          <p:cNvSpPr/>
          <p:nvPr/>
        </p:nvSpPr>
        <p:spPr>
          <a:xfrm>
            <a:off x="206513" y="5574094"/>
            <a:ext cx="8647507" cy="1023258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TextBox 16">
            <a:extLst/>
          </p:cNvPr>
          <p:cNvSpPr txBox="1"/>
          <p:nvPr/>
        </p:nvSpPr>
        <p:spPr>
          <a:xfrm>
            <a:off x="215343" y="5623970"/>
            <a:ext cx="1519968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2"/>
                </a:solidFill>
                <a:latin typeface="+mn-lt"/>
              </a:rPr>
              <a:t>Эффекты </a:t>
            </a:r>
            <a:r>
              <a:rPr lang="ru-RU" sz="1400" dirty="0">
                <a:solidFill>
                  <a:schemeClr val="accent2"/>
                </a:solidFill>
                <a:latin typeface="+mn-lt"/>
              </a:rPr>
              <a:t>проекта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5343" y="5574094"/>
            <a:ext cx="8612884" cy="98488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1. Повышение качества исполнения поручений.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2. Повышение управляемости, контролируемости процесса для его участников.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3. Улучшение межведомственного взаимодействия.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8009" y="1668809"/>
            <a:ext cx="140969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Фотография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158401" y="1494141"/>
            <a:ext cx="137363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Фотография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b="1" smtClean="0">
                <a:solidFill>
                  <a:schemeClr val="tx1"/>
                </a:solidFill>
              </a:rPr>
              <a:t>2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/>
          </p:cNvPr>
          <p:cNvSpPr txBox="1"/>
          <p:nvPr/>
        </p:nvSpPr>
        <p:spPr>
          <a:xfrm>
            <a:off x="283415" y="4464923"/>
            <a:ext cx="145189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2"/>
                </a:solidFill>
              </a:rPr>
              <a:t>Цель проекта</a:t>
            </a:r>
            <a:endParaRPr lang="ru-RU" sz="1400" dirty="0">
              <a:solidFill>
                <a:schemeClr val="accent2"/>
              </a:solidFill>
            </a:endParaRPr>
          </a:p>
        </p:txBody>
      </p:sp>
      <p:pic>
        <p:nvPicPr>
          <p:cNvPr id="14342" name="Picture 6" descr="D:\Выскребенцев\загрузки\IMG_20190410_1052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4" t="8335" r="20209" b="5185"/>
          <a:stretch/>
        </p:blipFill>
        <p:spPr bwMode="auto">
          <a:xfrm>
            <a:off x="498009" y="1608352"/>
            <a:ext cx="1466193" cy="112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D:\Выскребенцев\загрузки\IMG_20190410_1049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7" b="27343"/>
          <a:stretch/>
        </p:blipFill>
        <p:spPr bwMode="auto">
          <a:xfrm>
            <a:off x="7197331" y="1525153"/>
            <a:ext cx="1334707" cy="118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979493" y="-27384"/>
            <a:ext cx="1057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ПРИМЕР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0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5" name="Заголовок 1"/>
          <p:cNvSpPr>
            <a:spLocks noGrp="1"/>
          </p:cNvSpPr>
          <p:nvPr>
            <p:ph type="title"/>
          </p:nvPr>
        </p:nvSpPr>
        <p:spPr>
          <a:xfrm>
            <a:off x="244475" y="757014"/>
            <a:ext cx="8648700" cy="43973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Достигнутые результаты (было и стало)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2093947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Описать достигнутые результаты, решенные проблемы, внедренные улучшения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20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4108593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5" name="Заголовок 1"/>
          <p:cNvSpPr>
            <a:spLocks noGrp="1"/>
          </p:cNvSpPr>
          <p:nvPr>
            <p:ph type="title"/>
          </p:nvPr>
        </p:nvSpPr>
        <p:spPr>
          <a:xfrm>
            <a:off x="244475" y="757014"/>
            <a:ext cx="8648700" cy="43973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259015" y="1272123"/>
            <a:ext cx="8636000" cy="51259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TextBox 14">
            <a:extLst/>
          </p:cNvPr>
          <p:cNvSpPr txBox="1"/>
          <p:nvPr/>
        </p:nvSpPr>
        <p:spPr>
          <a:xfrm>
            <a:off x="292026" y="1357402"/>
            <a:ext cx="1635125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+mn-lt"/>
              </a:rPr>
              <a:t>Факторы успеха</a:t>
            </a:r>
          </a:p>
        </p:txBody>
      </p:sp>
      <p:sp>
        <p:nvSpPr>
          <p:cNvPr id="21" name="TextBox 20">
            <a:extLst/>
          </p:cNvPr>
          <p:cNvSpPr txBox="1"/>
          <p:nvPr/>
        </p:nvSpPr>
        <p:spPr>
          <a:xfrm>
            <a:off x="493638" y="3720395"/>
            <a:ext cx="2098675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2"/>
                </a:solidFill>
                <a:latin typeface="+mn-lt"/>
              </a:rPr>
              <a:t>Устранили потери времени в процессе: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dirty="0" smtClean="0"/>
              <a:t>Длительности</a:t>
            </a:r>
            <a:r>
              <a:rPr lang="ru-RU" sz="1200" dirty="0" smtClean="0">
                <a:solidFill>
                  <a:schemeClr val="accent2"/>
                </a:solidFill>
              </a:rPr>
              <a:t> контроля </a:t>
            </a:r>
            <a:r>
              <a:rPr lang="ru-RU" sz="1200" dirty="0">
                <a:solidFill>
                  <a:schemeClr val="accent2"/>
                </a:solidFill>
              </a:rPr>
              <a:t>за исполнением поручений в виду отсутствия  наглядности сортировки по срокам исполнения поручений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dirty="0" smtClean="0"/>
              <a:t>Ожидания</a:t>
            </a:r>
            <a:r>
              <a:rPr lang="ru-RU" sz="1200" dirty="0">
                <a:solidFill>
                  <a:schemeClr val="accent2"/>
                </a:solidFill>
              </a:rPr>
              <a:t>,</a:t>
            </a:r>
            <a:r>
              <a:rPr lang="ru-RU" sz="1200" dirty="0">
                <a:solidFill>
                  <a:schemeClr val="accent2"/>
                </a:solidFill>
                <a:latin typeface="+mn-lt"/>
              </a:rPr>
              <a:t> связанные </a:t>
            </a:r>
            <a:r>
              <a:rPr lang="ru-RU" sz="1200" dirty="0" smtClean="0">
                <a:solidFill>
                  <a:schemeClr val="accent2"/>
                </a:solidFill>
                <a:latin typeface="+mn-lt"/>
              </a:rPr>
              <a:t>с назначением ответственных исполнителей руководством департамента </a:t>
            </a:r>
            <a:endParaRPr lang="ru-RU" sz="12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3" name="TextBox 22">
            <a:extLst/>
          </p:cNvPr>
          <p:cNvSpPr txBox="1"/>
          <p:nvPr/>
        </p:nvSpPr>
        <p:spPr>
          <a:xfrm>
            <a:off x="3141588" y="3720395"/>
            <a:ext cx="284241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2"/>
                </a:solidFill>
                <a:latin typeface="+mn-lt"/>
              </a:rPr>
              <a:t>Организовали: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dirty="0" smtClean="0"/>
              <a:t>Внутрикорпоративное </a:t>
            </a:r>
            <a:r>
              <a:rPr lang="ru-RU" sz="1200" dirty="0"/>
              <a:t>обучение </a:t>
            </a:r>
            <a:r>
              <a:rPr lang="ru-RU" sz="1200" dirty="0">
                <a:solidFill>
                  <a:schemeClr val="accent2"/>
                </a:solidFill>
              </a:rPr>
              <a:t>для </a:t>
            </a:r>
            <a:r>
              <a:rPr lang="ru-RU" sz="1200" dirty="0" smtClean="0">
                <a:solidFill>
                  <a:schemeClr val="accent2"/>
                </a:solidFill>
              </a:rPr>
              <a:t>работников </a:t>
            </a:r>
            <a:r>
              <a:rPr lang="ru-RU" sz="1200" dirty="0">
                <a:solidFill>
                  <a:schemeClr val="accent2"/>
                </a:solidFill>
              </a:rPr>
              <a:t>департамента агропромышленного комплекса и воспроизводства окружающей среды области и курируемых </a:t>
            </a:r>
            <a:r>
              <a:rPr lang="ru-RU" sz="1200" dirty="0" smtClean="0">
                <a:solidFill>
                  <a:schemeClr val="accent2"/>
                </a:solidFill>
              </a:rPr>
              <a:t>органов исполнительной власти области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>
              <a:solidFill>
                <a:schemeClr val="accent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4" name="TextBox 23">
            <a:extLst/>
          </p:cNvPr>
          <p:cNvSpPr txBox="1"/>
          <p:nvPr/>
        </p:nvSpPr>
        <p:spPr>
          <a:xfrm>
            <a:off x="6346751" y="3720395"/>
            <a:ext cx="252571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2"/>
                </a:solidFill>
                <a:latin typeface="+mn-lt"/>
              </a:rPr>
              <a:t>Сформировалась команда единомышленников: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dirty="0"/>
              <a:t>Внедрена система проведения «мозговых штурмов» </a:t>
            </a:r>
            <a:r>
              <a:rPr lang="ru-RU" sz="1200" dirty="0">
                <a:solidFill>
                  <a:schemeClr val="accent2"/>
                </a:solidFill>
              </a:rPr>
              <a:t>с участием команды проекта, заказчика, </a:t>
            </a:r>
            <a:r>
              <a:rPr lang="ru-RU" sz="1200" dirty="0" smtClean="0">
                <a:solidFill>
                  <a:schemeClr val="accent2"/>
                </a:solidFill>
              </a:rPr>
              <a:t>сотрудников департамента и курируемых органов исполнительной власти области</a:t>
            </a:r>
            <a:endParaRPr lang="ru-RU" sz="1200" dirty="0">
              <a:solidFill>
                <a:schemeClr val="accent2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21</a:t>
            </a:fld>
            <a:endParaRPr lang="ru-RU" sz="1400" dirty="0"/>
          </a:p>
        </p:txBody>
      </p:sp>
      <p:sp>
        <p:nvSpPr>
          <p:cNvPr id="3" name="Плюс 2"/>
          <p:cNvSpPr/>
          <p:nvPr/>
        </p:nvSpPr>
        <p:spPr>
          <a:xfrm>
            <a:off x="2710301" y="2492896"/>
            <a:ext cx="435372" cy="432048"/>
          </a:xfrm>
          <a:prstGeom prst="mathPl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люс 19"/>
          <p:cNvSpPr/>
          <p:nvPr/>
        </p:nvSpPr>
        <p:spPr>
          <a:xfrm>
            <a:off x="5984007" y="2276872"/>
            <a:ext cx="435372" cy="432048"/>
          </a:xfrm>
          <a:prstGeom prst="mathPl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19" name="Picture 47" descr="C:\Users\Евгений\Desktop\бережливое производство\документы на подтверждение\DSC_12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688" y="1656497"/>
            <a:ext cx="2678319" cy="177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2" name="Picture 50" descr="C:\Users\Евгений\Desktop\бережливое производство\IMG_20190410_11595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t="1068" r="32296" b="9232"/>
          <a:stretch/>
        </p:blipFill>
        <p:spPr bwMode="auto">
          <a:xfrm>
            <a:off x="395536" y="1665229"/>
            <a:ext cx="2119734" cy="177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7" name="Picture 55" descr="C:\Users\Евгений\Desktop\бережливое производство\документы на подтверждение\DSC_120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40" y="1665377"/>
            <a:ext cx="2357869" cy="161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028384" y="251356"/>
            <a:ext cx="1057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ПРИМЕР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7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8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>
            <a:extLst/>
          </p:cNvPr>
          <p:cNvSpPr/>
          <p:nvPr/>
        </p:nvSpPr>
        <p:spPr>
          <a:xfrm>
            <a:off x="244475" y="3971975"/>
            <a:ext cx="8636000" cy="23902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730" name="Заголовок 1"/>
          <p:cNvSpPr>
            <a:spLocks noGrp="1"/>
          </p:cNvSpPr>
          <p:nvPr>
            <p:ph type="title"/>
          </p:nvPr>
        </p:nvSpPr>
        <p:spPr>
          <a:xfrm>
            <a:off x="244475" y="620688"/>
            <a:ext cx="8648700" cy="43973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296863" y="1251826"/>
            <a:ext cx="8636000" cy="2449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TextBox 13">
            <a:extLst/>
          </p:cNvPr>
          <p:cNvSpPr txBox="1"/>
          <p:nvPr/>
        </p:nvSpPr>
        <p:spPr>
          <a:xfrm>
            <a:off x="296863" y="1249047"/>
            <a:ext cx="2022475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+mn-lt"/>
              </a:rPr>
              <a:t>Результаты проекта </a:t>
            </a:r>
          </a:p>
        </p:txBody>
      </p:sp>
      <p:sp>
        <p:nvSpPr>
          <p:cNvPr id="72738" name="TextBox 16"/>
          <p:cNvSpPr txBox="1">
            <a:spLocks noChangeArrowheads="1"/>
          </p:cNvSpPr>
          <p:nvPr/>
        </p:nvSpPr>
        <p:spPr bwMode="auto">
          <a:xfrm>
            <a:off x="4558796" y="1677748"/>
            <a:ext cx="13652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Разработан алгоритм исполнения поручений Губернатора </a:t>
            </a:r>
            <a:r>
              <a:rPr lang="ru-RU" sz="1200" dirty="0" smtClean="0">
                <a:solidFill>
                  <a:srgbClr val="002060"/>
                </a:solidFill>
              </a:rPr>
              <a:t>области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72740" name="TextBox 18"/>
          <p:cNvSpPr txBox="1">
            <a:spLocks noChangeArrowheads="1"/>
          </p:cNvSpPr>
          <p:nvPr/>
        </p:nvSpPr>
        <p:spPr bwMode="auto">
          <a:xfrm>
            <a:off x="2702719" y="1539636"/>
            <a:ext cx="1039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БЫЛО</a:t>
            </a:r>
          </a:p>
        </p:txBody>
      </p:sp>
      <p:sp>
        <p:nvSpPr>
          <p:cNvPr id="72741" name="TextBox 19"/>
          <p:cNvSpPr txBox="1">
            <a:spLocks noChangeArrowheads="1"/>
          </p:cNvSpPr>
          <p:nvPr/>
        </p:nvSpPr>
        <p:spPr bwMode="auto">
          <a:xfrm>
            <a:off x="4355976" y="1418034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92D050"/>
                </a:solidFill>
              </a:rPr>
              <a:t>СТАЛО</a:t>
            </a:r>
          </a:p>
        </p:txBody>
      </p:sp>
      <p:sp>
        <p:nvSpPr>
          <p:cNvPr id="72743" name="TextBox 24"/>
          <p:cNvSpPr txBox="1">
            <a:spLocks noChangeArrowheads="1"/>
          </p:cNvSpPr>
          <p:nvPr/>
        </p:nvSpPr>
        <p:spPr bwMode="auto">
          <a:xfrm>
            <a:off x="539552" y="4099063"/>
            <a:ext cx="10398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БЫЛО</a:t>
            </a:r>
          </a:p>
        </p:txBody>
      </p:sp>
      <p:sp>
        <p:nvSpPr>
          <p:cNvPr id="72748" name="TextBox 29"/>
          <p:cNvSpPr txBox="1">
            <a:spLocks noChangeArrowheads="1"/>
          </p:cNvSpPr>
          <p:nvPr/>
        </p:nvSpPr>
        <p:spPr bwMode="auto">
          <a:xfrm>
            <a:off x="5205585" y="4003049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92D050"/>
                </a:solidFill>
              </a:rPr>
              <a:t>СТАЛО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22</a:t>
            </a:fld>
            <a:endParaRPr lang="ru-RU" sz="1400"/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346362" y="4507016"/>
            <a:ext cx="18502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r>
              <a:rPr lang="ru-RU" sz="1200" dirty="0"/>
              <a:t>У сотрудников департамента отсутствовало чёткое представление последовательности действий </a:t>
            </a:r>
            <a:r>
              <a:rPr lang="ru-RU" sz="1200" dirty="0" smtClean="0"/>
              <a:t>при исполнении поручений</a:t>
            </a:r>
            <a:endParaRPr lang="ru-RU" sz="1200" dirty="0"/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4704441" y="4285841"/>
            <a:ext cx="18962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Разработана стандартная операционная процедура (</a:t>
            </a:r>
            <a:r>
              <a:rPr lang="ru-RU" sz="1200" dirty="0" smtClean="0">
                <a:solidFill>
                  <a:srgbClr val="002060"/>
                </a:solidFill>
              </a:rPr>
              <a:t>СОП) процесса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9234" name="Picture 1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6" t="31799" r="16862" b="10939"/>
          <a:stretch/>
        </p:blipFill>
        <p:spPr bwMode="auto">
          <a:xfrm>
            <a:off x="5490092" y="1385888"/>
            <a:ext cx="3384459" cy="218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0" b="7024"/>
          <a:stretch>
            <a:fillRect/>
          </a:stretch>
        </p:blipFill>
        <p:spPr bwMode="auto">
          <a:xfrm>
            <a:off x="7055678" y="4032727"/>
            <a:ext cx="1774411" cy="226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21" descr="https://im0-tub-ru.yandex.net/i?id=373ae64c9d7c1a5d6ec9746ffe34aef9-l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84" y="1891675"/>
            <a:ext cx="1973851" cy="189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2542835" y="1816716"/>
            <a:ext cx="185026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r>
              <a:rPr lang="ru-RU" sz="1200" dirty="0" smtClean="0"/>
              <a:t>У сотрудников департамента и курируемых органов исполнительной власти области отсутствовало четкое понимание сроков предоставления информации об исполнении поручений</a:t>
            </a:r>
            <a:endParaRPr lang="ru-RU" sz="1200" dirty="0"/>
          </a:p>
        </p:txBody>
      </p:sp>
      <p:pic>
        <p:nvPicPr>
          <p:cNvPr id="9239" name="Picture 23" descr="https://im0-tub-ru.yandex.net/i?id=8813a313505fd0ca9dcf963adbc9f0bf-l&amp;n=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942" y="4237969"/>
            <a:ext cx="2205389" cy="165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1" name="Picture 25" descr="https://d2gg9evh47fn9z.cloudfront.net/800px_COLOURBOX336902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338" y="4941368"/>
            <a:ext cx="1057340" cy="129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028384" y="251356"/>
            <a:ext cx="1057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ПРИМЕР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5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8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>
            <a:extLst/>
          </p:cNvPr>
          <p:cNvSpPr/>
          <p:nvPr/>
        </p:nvSpPr>
        <p:spPr>
          <a:xfrm>
            <a:off x="244475" y="3971975"/>
            <a:ext cx="8636000" cy="23902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730" name="Заголовок 1"/>
          <p:cNvSpPr>
            <a:spLocks noGrp="1"/>
          </p:cNvSpPr>
          <p:nvPr>
            <p:ph type="title"/>
          </p:nvPr>
        </p:nvSpPr>
        <p:spPr>
          <a:xfrm>
            <a:off x="244475" y="620688"/>
            <a:ext cx="8648700" cy="43973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296863" y="1251826"/>
            <a:ext cx="8636000" cy="2449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A2BF"/>
              </a:buClr>
              <a:buSzPct val="70000"/>
            </a:pPr>
            <a:endParaRPr lang="ru-RU" altLang="ru-RU" sz="1000" b="1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4" name="TextBox 13">
            <a:extLst/>
          </p:cNvPr>
          <p:cNvSpPr txBox="1"/>
          <p:nvPr/>
        </p:nvSpPr>
        <p:spPr>
          <a:xfrm>
            <a:off x="296863" y="1249047"/>
            <a:ext cx="2022475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+mn-lt"/>
              </a:rPr>
              <a:t>Результаты проекта </a:t>
            </a:r>
          </a:p>
        </p:txBody>
      </p:sp>
      <p:sp>
        <p:nvSpPr>
          <p:cNvPr id="72738" name="TextBox 16"/>
          <p:cNvSpPr txBox="1">
            <a:spLocks noChangeArrowheads="1"/>
          </p:cNvSpPr>
          <p:nvPr/>
        </p:nvSpPr>
        <p:spPr bwMode="auto">
          <a:xfrm>
            <a:off x="4558796" y="1677748"/>
            <a:ext cx="15253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Разработан и утвержден регламент </a:t>
            </a:r>
            <a:r>
              <a:rPr lang="ru-RU" sz="1200" dirty="0">
                <a:solidFill>
                  <a:srgbClr val="002060"/>
                </a:solidFill>
              </a:rPr>
              <a:t>администрирования в департаменте </a:t>
            </a:r>
            <a:r>
              <a:rPr lang="ru-RU" sz="1200" dirty="0" smtClean="0">
                <a:solidFill>
                  <a:srgbClr val="002060"/>
                </a:solidFill>
              </a:rPr>
              <a:t>и </a:t>
            </a:r>
            <a:r>
              <a:rPr lang="ru-RU" sz="1200" dirty="0">
                <a:solidFill>
                  <a:srgbClr val="002060"/>
                </a:solidFill>
              </a:rPr>
              <a:t>курируемых органах </a:t>
            </a:r>
            <a:r>
              <a:rPr lang="ru-RU" sz="1200" dirty="0" smtClean="0">
                <a:solidFill>
                  <a:srgbClr val="002060"/>
                </a:solidFill>
              </a:rPr>
              <a:t>исполнительной власти </a:t>
            </a:r>
            <a:r>
              <a:rPr lang="ru-RU" sz="1200" dirty="0">
                <a:solidFill>
                  <a:srgbClr val="002060"/>
                </a:solidFill>
              </a:rPr>
              <a:t>области</a:t>
            </a:r>
          </a:p>
        </p:txBody>
      </p:sp>
      <p:sp>
        <p:nvSpPr>
          <p:cNvPr id="72740" name="TextBox 18"/>
          <p:cNvSpPr txBox="1">
            <a:spLocks noChangeArrowheads="1"/>
          </p:cNvSpPr>
          <p:nvPr/>
        </p:nvSpPr>
        <p:spPr bwMode="auto">
          <a:xfrm>
            <a:off x="2702719" y="1539636"/>
            <a:ext cx="1039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БЫЛО</a:t>
            </a:r>
          </a:p>
        </p:txBody>
      </p:sp>
      <p:sp>
        <p:nvSpPr>
          <p:cNvPr id="72741" name="TextBox 19"/>
          <p:cNvSpPr txBox="1">
            <a:spLocks noChangeArrowheads="1"/>
          </p:cNvSpPr>
          <p:nvPr/>
        </p:nvSpPr>
        <p:spPr bwMode="auto">
          <a:xfrm>
            <a:off x="4355976" y="1418034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92D050"/>
                </a:solidFill>
              </a:rPr>
              <a:t>СТАЛО</a:t>
            </a:r>
          </a:p>
        </p:txBody>
      </p:sp>
      <p:sp>
        <p:nvSpPr>
          <p:cNvPr id="72743" name="TextBox 24"/>
          <p:cNvSpPr txBox="1">
            <a:spLocks noChangeArrowheads="1"/>
          </p:cNvSpPr>
          <p:nvPr/>
        </p:nvSpPr>
        <p:spPr bwMode="auto">
          <a:xfrm>
            <a:off x="341504" y="4099063"/>
            <a:ext cx="10398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БЫЛО</a:t>
            </a:r>
          </a:p>
        </p:txBody>
      </p:sp>
      <p:sp>
        <p:nvSpPr>
          <p:cNvPr id="72748" name="TextBox 29"/>
          <p:cNvSpPr txBox="1">
            <a:spLocks noChangeArrowheads="1"/>
          </p:cNvSpPr>
          <p:nvPr/>
        </p:nvSpPr>
        <p:spPr bwMode="auto">
          <a:xfrm>
            <a:off x="4801576" y="4003048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92D050"/>
                </a:solidFill>
              </a:rPr>
              <a:t>СТАЛО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23</a:t>
            </a:fld>
            <a:endParaRPr lang="ru-RU" sz="1400"/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346362" y="4507016"/>
            <a:ext cx="18502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r>
              <a:rPr lang="ru-RU" sz="1200" dirty="0" smtClean="0"/>
              <a:t>Недостаточный уровень исполнительской дисциплины со стороны ответственных исполнителей поручений Губернатора области</a:t>
            </a:r>
            <a:endParaRPr lang="ru-RU" sz="1200" dirty="0"/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4704441" y="4285841"/>
            <a:ext cx="129389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разработана и внедрена база данных </a:t>
            </a:r>
            <a:br>
              <a:rPr lang="ru-RU" sz="1200" dirty="0">
                <a:solidFill>
                  <a:srgbClr val="002060"/>
                </a:solidFill>
              </a:rPr>
            </a:br>
            <a:r>
              <a:rPr lang="ru-RU" sz="1200" dirty="0">
                <a:solidFill>
                  <a:srgbClr val="002060"/>
                </a:solidFill>
              </a:rPr>
              <a:t>за контролем исполнения поручений </a:t>
            </a:r>
            <a:r>
              <a:rPr lang="ru-RU" sz="1200" dirty="0" smtClean="0">
                <a:solidFill>
                  <a:srgbClr val="002060"/>
                </a:solidFill>
              </a:rPr>
              <a:t>Губернатора области 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ru-RU" sz="1200" dirty="0">
                <a:solidFill>
                  <a:srgbClr val="002060"/>
                </a:solidFill>
              </a:rPr>
              <a:t>и еженедельно актуализируется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2542835" y="1816716"/>
            <a:ext cx="18502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r>
              <a:rPr lang="ru-RU" sz="1200" dirty="0" smtClean="0"/>
              <a:t>У сотрудников департамента и курируемых органов исполнительной власти области отсутствовало четкое понимание организации исполнения поручения</a:t>
            </a:r>
            <a:endParaRPr lang="ru-RU" sz="1200" dirty="0"/>
          </a:p>
        </p:txBody>
      </p:sp>
      <p:pic>
        <p:nvPicPr>
          <p:cNvPr id="9241" name="Picture 25" descr="https://d2gg9evh47fn9z.cloudfront.net/800px_COLOURBOX33690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338" y="4941368"/>
            <a:ext cx="1057340" cy="129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41" t="3653" r="3003" b="5960"/>
          <a:stretch>
            <a:fillRect/>
          </a:stretch>
        </p:blipFill>
        <p:spPr bwMode="auto">
          <a:xfrm>
            <a:off x="6876257" y="1268760"/>
            <a:ext cx="1680644" cy="241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296"/>
          <a:stretch/>
        </p:blipFill>
        <p:spPr bwMode="auto">
          <a:xfrm>
            <a:off x="7004286" y="4303383"/>
            <a:ext cx="1829688" cy="196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2" name="Picture 4" descr="https://im0-tub-ru.yandex.net/i?id=26466810ba0cc8910e77eae9147df33a-l&amp;n=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23" y="1607534"/>
            <a:ext cx="1829354" cy="182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5" name="Picture 7" descr="https://im0-tub-ru.yandex.net/i?id=f37910d7c9fc4a5c5b8391f88c34ac78-l&amp;n=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136" y="4099063"/>
            <a:ext cx="1869281" cy="186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028384" y="251356"/>
            <a:ext cx="1057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ПРИМЕР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3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>
            <a:off x="3532188" y="1436688"/>
            <a:ext cx="936625" cy="936625"/>
          </a:xfrm>
          <a:prstGeom prst="flowChartConnector">
            <a:avLst/>
          </a:prstGeom>
          <a:solidFill>
            <a:schemeClr val="bg1"/>
          </a:solidFill>
          <a:ln w="127000" cmpd="tri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</a:rPr>
              <a:t>297</a:t>
            </a:r>
          </a:p>
        </p:txBody>
      </p:sp>
      <p:cxnSp>
        <p:nvCxnSpPr>
          <p:cNvPr id="63" name="Прямая соединительная линия 62"/>
          <p:cNvCxnSpPr>
            <a:endCxn id="17" idx="2"/>
          </p:cNvCxnSpPr>
          <p:nvPr/>
        </p:nvCxnSpPr>
        <p:spPr>
          <a:xfrm>
            <a:off x="2222182" y="1905000"/>
            <a:ext cx="1310006" cy="1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93663" y="1522413"/>
            <a:ext cx="2074862" cy="803275"/>
          </a:xfrm>
          <a:prstGeom prst="rect">
            <a:avLst/>
          </a:prstGeom>
          <a:solidFill>
            <a:schemeClr val="bg1"/>
          </a:solidFill>
          <a:ln>
            <a:solidFill>
              <a:srgbClr val="3D8EB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b="1" dirty="0">
                <a:solidFill>
                  <a:srgbClr val="464646"/>
                </a:solidFill>
              </a:rPr>
              <a:t>Поручения на исполнении</a:t>
            </a:r>
          </a:p>
          <a:p>
            <a:pPr algn="ctr">
              <a:defRPr/>
            </a:pPr>
            <a:r>
              <a:rPr lang="ru-RU" b="1" dirty="0">
                <a:solidFill>
                  <a:srgbClr val="464646"/>
                </a:solidFill>
              </a:rPr>
              <a:t>в 2017 году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64063" y="1522413"/>
            <a:ext cx="0" cy="5180012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Блок-схема: узел 54"/>
          <p:cNvSpPr/>
          <p:nvPr/>
        </p:nvSpPr>
        <p:spPr>
          <a:xfrm>
            <a:off x="3622675" y="2614613"/>
            <a:ext cx="755650" cy="755650"/>
          </a:xfrm>
          <a:prstGeom prst="flowChartConnector">
            <a:avLst/>
          </a:prstGeom>
          <a:solidFill>
            <a:schemeClr val="bg1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</a:rPr>
              <a:t>37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85725" y="2686050"/>
            <a:ext cx="2082800" cy="601663"/>
          </a:xfrm>
          <a:prstGeom prst="rect">
            <a:avLst/>
          </a:prstGeom>
          <a:noFill/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b="1" dirty="0">
                <a:solidFill>
                  <a:srgbClr val="464646"/>
                </a:solidFill>
              </a:rPr>
              <a:t>Продлено </a:t>
            </a:r>
          </a:p>
          <a:p>
            <a:pPr algn="ctr">
              <a:defRPr/>
            </a:pPr>
            <a:r>
              <a:rPr lang="ru-RU" b="1" dirty="0">
                <a:solidFill>
                  <a:srgbClr val="464646"/>
                </a:solidFill>
              </a:rPr>
              <a:t>в 2017 году</a:t>
            </a:r>
          </a:p>
        </p:txBody>
      </p:sp>
      <p:cxnSp>
        <p:nvCxnSpPr>
          <p:cNvPr id="57" name="Прямая соединительная линия 56"/>
          <p:cNvCxnSpPr>
            <a:endCxn id="55" idx="2"/>
          </p:cNvCxnSpPr>
          <p:nvPr/>
        </p:nvCxnSpPr>
        <p:spPr>
          <a:xfrm>
            <a:off x="2293938" y="2992438"/>
            <a:ext cx="1328737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158750" y="2470150"/>
            <a:ext cx="4373563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114300" y="4437063"/>
            <a:ext cx="4460875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>
            <a:off x="4664075" y="4437063"/>
            <a:ext cx="4371975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/>
          <p:cNvSpPr txBox="1">
            <a:spLocks/>
          </p:cNvSpPr>
          <p:nvPr/>
        </p:nvSpPr>
        <p:spPr>
          <a:xfrm>
            <a:off x="114300" y="-73496"/>
            <a:ext cx="9053513" cy="766192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2500" dirty="0">
                <a:solidFill>
                  <a:srgbClr val="464646"/>
                </a:solidFill>
              </a:rPr>
              <a:t>Достигнутые результаты (было и стало) </a:t>
            </a:r>
            <a:endParaRPr lang="ru-RU" sz="3000" dirty="0">
              <a:solidFill>
                <a:srgbClr val="464646"/>
              </a:solidFill>
            </a:endParaRPr>
          </a:p>
        </p:txBody>
      </p:sp>
      <p:sp>
        <p:nvSpPr>
          <p:cNvPr id="34" name="Блок-схема: узел 33"/>
          <p:cNvSpPr/>
          <p:nvPr/>
        </p:nvSpPr>
        <p:spPr>
          <a:xfrm>
            <a:off x="3630613" y="3549650"/>
            <a:ext cx="755650" cy="755650"/>
          </a:xfrm>
          <a:prstGeom prst="flowChartConnector">
            <a:avLst/>
          </a:prstGeom>
          <a:solidFill>
            <a:schemeClr val="bg1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</a:rPr>
              <a:t>260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93663" y="3621088"/>
            <a:ext cx="2082800" cy="601662"/>
          </a:xfrm>
          <a:prstGeom prst="rect">
            <a:avLst/>
          </a:prstGeom>
          <a:noFill/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600" b="1" dirty="0">
                <a:solidFill>
                  <a:srgbClr val="464646"/>
                </a:solidFill>
              </a:rPr>
              <a:t>Исполнено в срок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464646"/>
                </a:solidFill>
              </a:rPr>
              <a:t>в 2017 году</a:t>
            </a:r>
          </a:p>
        </p:txBody>
      </p:sp>
      <p:cxnSp>
        <p:nvCxnSpPr>
          <p:cNvPr id="36" name="Прямая соединительная линия 35"/>
          <p:cNvCxnSpPr>
            <a:endCxn id="34" idx="2"/>
          </p:cNvCxnSpPr>
          <p:nvPr/>
        </p:nvCxnSpPr>
        <p:spPr>
          <a:xfrm>
            <a:off x="2301875" y="3927475"/>
            <a:ext cx="1328738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Блок-схема: узел 45"/>
          <p:cNvSpPr/>
          <p:nvPr/>
        </p:nvSpPr>
        <p:spPr>
          <a:xfrm>
            <a:off x="8115300" y="1436688"/>
            <a:ext cx="936625" cy="936625"/>
          </a:xfrm>
          <a:prstGeom prst="flowChartConnector">
            <a:avLst/>
          </a:prstGeom>
          <a:solidFill>
            <a:schemeClr val="bg1"/>
          </a:solidFill>
          <a:ln w="127000" cmpd="tri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</a:rPr>
              <a:t>417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7011988" y="1905000"/>
            <a:ext cx="1030287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4703763" y="1556792"/>
            <a:ext cx="2389187" cy="913358"/>
          </a:xfrm>
          <a:prstGeom prst="rect">
            <a:avLst/>
          </a:prstGeom>
          <a:solidFill>
            <a:schemeClr val="bg1"/>
          </a:solidFill>
          <a:ln>
            <a:solidFill>
              <a:srgbClr val="3D8EB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600" b="1" dirty="0">
                <a:solidFill>
                  <a:srgbClr val="464646"/>
                </a:solidFill>
              </a:rPr>
              <a:t>Поручения на исполнении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464646"/>
                </a:solidFill>
              </a:rPr>
              <a:t>в 2018 году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H="1">
            <a:off x="4664075" y="2470150"/>
            <a:ext cx="4373563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Блок-схема: узел 49"/>
          <p:cNvSpPr/>
          <p:nvPr/>
        </p:nvSpPr>
        <p:spPr>
          <a:xfrm>
            <a:off x="8213725" y="2600325"/>
            <a:ext cx="755650" cy="755650"/>
          </a:xfrm>
          <a:prstGeom prst="flowChartConnector">
            <a:avLst/>
          </a:prstGeom>
          <a:solidFill>
            <a:schemeClr val="bg1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</a:rPr>
              <a:t>14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795838" y="2600325"/>
            <a:ext cx="2297112" cy="828675"/>
          </a:xfrm>
          <a:prstGeom prst="rect">
            <a:avLst/>
          </a:prstGeom>
          <a:noFill/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550" b="1" dirty="0">
                <a:solidFill>
                  <a:srgbClr val="464646"/>
                </a:solidFill>
              </a:rPr>
              <a:t>Продлено</a:t>
            </a:r>
          </a:p>
          <a:p>
            <a:pPr algn="ctr">
              <a:defRPr/>
            </a:pPr>
            <a:r>
              <a:rPr lang="ru-RU" sz="1550" b="1" dirty="0">
                <a:solidFill>
                  <a:srgbClr val="464646"/>
                </a:solidFill>
              </a:rPr>
              <a:t>в 2018 года</a:t>
            </a:r>
          </a:p>
        </p:txBody>
      </p:sp>
      <p:cxnSp>
        <p:nvCxnSpPr>
          <p:cNvPr id="52" name="Прямая соединительная линия 51"/>
          <p:cNvCxnSpPr>
            <a:stCxn id="51" idx="3"/>
          </p:cNvCxnSpPr>
          <p:nvPr/>
        </p:nvCxnSpPr>
        <p:spPr>
          <a:xfrm>
            <a:off x="7092950" y="3014663"/>
            <a:ext cx="1022350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Блок-схема: узел 52"/>
          <p:cNvSpPr/>
          <p:nvPr/>
        </p:nvSpPr>
        <p:spPr>
          <a:xfrm>
            <a:off x="8221663" y="3535363"/>
            <a:ext cx="755650" cy="755650"/>
          </a:xfrm>
          <a:prstGeom prst="flowChartConnector">
            <a:avLst/>
          </a:prstGeom>
          <a:solidFill>
            <a:schemeClr val="bg1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</a:rPr>
              <a:t>403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684713" y="3606800"/>
            <a:ext cx="2408237" cy="698500"/>
          </a:xfrm>
          <a:prstGeom prst="rect">
            <a:avLst/>
          </a:prstGeom>
          <a:noFill/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550" b="1" dirty="0">
                <a:solidFill>
                  <a:srgbClr val="464646"/>
                </a:solidFill>
              </a:rPr>
              <a:t>Исполнено в срок </a:t>
            </a:r>
          </a:p>
          <a:p>
            <a:pPr algn="ctr">
              <a:defRPr/>
            </a:pPr>
            <a:r>
              <a:rPr lang="ru-RU" sz="1550" b="1" dirty="0">
                <a:solidFill>
                  <a:srgbClr val="464646"/>
                </a:solidFill>
              </a:rPr>
              <a:t>в 2018 года</a:t>
            </a: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7104063" y="3948113"/>
            <a:ext cx="1011237" cy="7937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700" name="Диаграмма 37"/>
          <p:cNvGraphicFramePr>
            <a:graphicFrameLocks/>
          </p:cNvGraphicFramePr>
          <p:nvPr/>
        </p:nvGraphicFramePr>
        <p:xfrm>
          <a:off x="163513" y="4530725"/>
          <a:ext cx="4356100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8" r:id="rId3" imgW="4352921" imgH="2225233" progId="Excel.Chart.8">
                  <p:embed/>
                </p:oleObj>
              </mc:Choice>
              <mc:Fallback>
                <p:oleObj r:id="rId3" imgW="4352921" imgH="222523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4530725"/>
                        <a:ext cx="4356100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01" name="Диаграмма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884003"/>
              </p:ext>
            </p:extLst>
          </p:nvPr>
        </p:nvGraphicFramePr>
        <p:xfrm>
          <a:off x="4579938" y="4273550"/>
          <a:ext cx="4257675" cy="258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9" r:id="rId5" imgW="4261473" imgH="2591025" progId="Excel.Chart.8">
                  <p:embed/>
                </p:oleObj>
              </mc:Choice>
              <mc:Fallback>
                <p:oleObj r:id="rId5" imgW="4261473" imgH="259102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9938" y="4273550"/>
                        <a:ext cx="4257675" cy="258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Прямоугольник 29">
            <a:extLst/>
          </p:cNvPr>
          <p:cNvSpPr/>
          <p:nvPr/>
        </p:nvSpPr>
        <p:spPr>
          <a:xfrm>
            <a:off x="0" y="476672"/>
            <a:ext cx="9144000" cy="633670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99488" y="6448251"/>
            <a:ext cx="437008" cy="365125"/>
          </a:xfrm>
        </p:spPr>
        <p:txBody>
          <a:bodyPr/>
          <a:lstStyle/>
          <a:p>
            <a:r>
              <a:rPr lang="ru-RU" sz="1400" dirty="0" smtClean="0"/>
              <a:t>17</a:t>
            </a:r>
            <a:endParaRPr lang="ru-RU" sz="1400" dirty="0"/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30148" y="523419"/>
            <a:ext cx="13201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БЫЛО</a:t>
            </a:r>
          </a:p>
        </p:txBody>
      </p:sp>
      <p:sp>
        <p:nvSpPr>
          <p:cNvPr id="37" name="TextBox 52"/>
          <p:cNvSpPr txBox="1">
            <a:spLocks noChangeArrowheads="1"/>
          </p:cNvSpPr>
          <p:nvPr/>
        </p:nvSpPr>
        <p:spPr bwMode="auto">
          <a:xfrm>
            <a:off x="4501441" y="469096"/>
            <a:ext cx="1276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92D050"/>
                </a:solidFill>
              </a:rPr>
              <a:t>СТАЛО</a:t>
            </a:r>
          </a:p>
        </p:txBody>
      </p:sp>
      <p:sp>
        <p:nvSpPr>
          <p:cNvPr id="38" name="TextBox 31"/>
          <p:cNvSpPr txBox="1">
            <a:spLocks noChangeArrowheads="1"/>
          </p:cNvSpPr>
          <p:nvPr/>
        </p:nvSpPr>
        <p:spPr bwMode="auto">
          <a:xfrm>
            <a:off x="0" y="869523"/>
            <a:ext cx="42362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 smtClean="0">
                <a:solidFill>
                  <a:srgbClr val="000000"/>
                </a:solidFill>
                <a:latin typeface="Franklin Gothic Medium" pitchFamily="34" charset="0"/>
              </a:rPr>
              <a:t>Большое количество нарушений сроков исполнения поручений</a:t>
            </a:r>
            <a:endParaRPr lang="ru-RU" altLang="ru-RU" sz="1000" dirty="0">
              <a:solidFill>
                <a:srgbClr val="000000"/>
              </a:solidFill>
              <a:latin typeface="Franklin Gothic Medium" pitchFamily="34" charset="0"/>
            </a:endParaRPr>
          </a:p>
        </p:txBody>
      </p:sp>
      <p:sp>
        <p:nvSpPr>
          <p:cNvPr id="39" name="TextBox 5"/>
          <p:cNvSpPr txBox="1">
            <a:spLocks noChangeArrowheads="1"/>
          </p:cNvSpPr>
          <p:nvPr/>
        </p:nvSpPr>
        <p:spPr bwMode="auto">
          <a:xfrm>
            <a:off x="4555659" y="783083"/>
            <a:ext cx="461215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 smtClean="0">
                <a:solidFill>
                  <a:schemeClr val="tx1"/>
                </a:solidFill>
                <a:latin typeface="Franklin Gothic Medium" pitchFamily="34" charset="0"/>
              </a:rPr>
              <a:t>на исполнении: </a:t>
            </a:r>
            <a:r>
              <a:rPr lang="ru-RU" altLang="ru-RU" sz="1000" dirty="0">
                <a:solidFill>
                  <a:schemeClr val="tx1"/>
                </a:solidFill>
                <a:latin typeface="Franklin Gothic Medium" pitchFamily="34" charset="0"/>
              </a:rPr>
              <a:t>увеличилось на 120 (на 40 </a:t>
            </a:r>
            <a:r>
              <a:rPr lang="ru-RU" altLang="ru-RU" sz="1000" dirty="0" smtClean="0">
                <a:solidFill>
                  <a:schemeClr val="tx1"/>
                </a:solidFill>
                <a:latin typeface="Franklin Gothic Medium" pitchFamily="34" charset="0"/>
              </a:rPr>
              <a:t>%).</a:t>
            </a:r>
            <a:endParaRPr lang="ru-RU" altLang="ru-RU" sz="1000" dirty="0">
              <a:solidFill>
                <a:schemeClr val="tx1"/>
              </a:solidFill>
              <a:latin typeface="Franklin Gothic Medium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 smtClean="0">
                <a:solidFill>
                  <a:schemeClr val="tx1"/>
                </a:solidFill>
                <a:latin typeface="Franklin Gothic Medium" pitchFamily="34" charset="0"/>
              </a:rPr>
              <a:t>исполненных </a:t>
            </a:r>
            <a:r>
              <a:rPr lang="ru-RU" altLang="ru-RU" sz="1000" dirty="0">
                <a:solidFill>
                  <a:schemeClr val="tx1"/>
                </a:solidFill>
                <a:latin typeface="Franklin Gothic Medium" pitchFamily="34" charset="0"/>
              </a:rPr>
              <a:t>в </a:t>
            </a:r>
            <a:r>
              <a:rPr lang="ru-RU" altLang="ru-RU" sz="1000" dirty="0" smtClean="0">
                <a:solidFill>
                  <a:schemeClr val="tx1"/>
                </a:solidFill>
                <a:latin typeface="Franklin Gothic Medium" pitchFamily="34" charset="0"/>
              </a:rPr>
              <a:t>срок: </a:t>
            </a:r>
            <a:r>
              <a:rPr lang="ru-RU" altLang="ru-RU" sz="1000" dirty="0">
                <a:solidFill>
                  <a:schemeClr val="tx1"/>
                </a:solidFill>
                <a:latin typeface="Franklin Gothic Medium" pitchFamily="34" charset="0"/>
              </a:rPr>
              <a:t>увеличилось на 143 </a:t>
            </a:r>
            <a:r>
              <a:rPr lang="ru-RU" altLang="ru-RU" sz="1000" dirty="0" smtClean="0">
                <a:solidFill>
                  <a:schemeClr val="tx1"/>
                </a:solidFill>
                <a:latin typeface="Franklin Gothic Medium" pitchFamily="34" charset="0"/>
              </a:rPr>
              <a:t>(</a:t>
            </a:r>
            <a:r>
              <a:rPr lang="ru-RU" altLang="ru-RU" sz="1000" dirty="0">
                <a:solidFill>
                  <a:schemeClr val="tx1"/>
                </a:solidFill>
                <a:latin typeface="Franklin Gothic Medium" pitchFamily="34" charset="0"/>
              </a:rPr>
              <a:t>на 55 </a:t>
            </a:r>
            <a:r>
              <a:rPr lang="ru-RU" altLang="ru-RU" sz="1000" dirty="0" smtClean="0">
                <a:solidFill>
                  <a:schemeClr val="tx1"/>
                </a:solidFill>
                <a:latin typeface="Franklin Gothic Medium" pitchFamily="34" charset="0"/>
              </a:rPr>
              <a:t>%)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 smtClean="0">
                <a:solidFill>
                  <a:schemeClr val="tx1"/>
                </a:solidFill>
                <a:latin typeface="Franklin Gothic Medium" pitchFamily="34" charset="0"/>
              </a:rPr>
              <a:t>исполненных </a:t>
            </a:r>
            <a:r>
              <a:rPr lang="ru-RU" altLang="ru-RU" sz="1000" dirty="0">
                <a:solidFill>
                  <a:schemeClr val="tx1"/>
                </a:solidFill>
                <a:latin typeface="Franklin Gothic Medium" pitchFamily="34" charset="0"/>
              </a:rPr>
              <a:t>с нарушением </a:t>
            </a:r>
            <a:r>
              <a:rPr lang="ru-RU" altLang="ru-RU" sz="1000" dirty="0" smtClean="0">
                <a:solidFill>
                  <a:schemeClr val="tx1"/>
                </a:solidFill>
                <a:latin typeface="Franklin Gothic Medium" pitchFamily="34" charset="0"/>
              </a:rPr>
              <a:t>сроков: </a:t>
            </a:r>
            <a:r>
              <a:rPr lang="ru-RU" altLang="ru-RU" sz="1000" dirty="0">
                <a:solidFill>
                  <a:schemeClr val="tx1"/>
                </a:solidFill>
                <a:latin typeface="Franklin Gothic Medium" pitchFamily="34" charset="0"/>
              </a:rPr>
              <a:t>уменьшилось на 23 </a:t>
            </a:r>
            <a:r>
              <a:rPr lang="ru-RU" altLang="ru-RU" sz="1000" dirty="0" smtClean="0">
                <a:solidFill>
                  <a:schemeClr val="tx1"/>
                </a:solidFill>
                <a:latin typeface="Franklin Gothic Medium" pitchFamily="34" charset="0"/>
              </a:rPr>
              <a:t>(62 %)</a:t>
            </a:r>
            <a:endParaRPr lang="ru-RU" altLang="ru-RU" sz="1000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94922" y="109314"/>
            <a:ext cx="1057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ПРИМЕР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4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187624" y="2348880"/>
            <a:ext cx="1584176" cy="30963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648072"/>
          </a:xfrm>
          <a:effectLst/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464646"/>
                </a:solidFill>
              </a:rPr>
              <a:t>Достигнутые результаты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8797" y="1507030"/>
            <a:ext cx="36004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Arial Narrow" panose="020B0606020202030204" pitchFamily="34" charset="0"/>
                <a:cs typeface="Times New Roman" pitchFamily="18" charset="0"/>
              </a:rPr>
              <a:t>ЭФФЕКТ</a:t>
            </a:r>
            <a:r>
              <a:rPr lang="ru-RU" altLang="ru-RU" b="1" dirty="0">
                <a:latin typeface="Arial Narrow" panose="020B0606020202030204" pitchFamily="34" charset="0"/>
                <a:cs typeface="Times New Roman" pitchFamily="18" charset="0"/>
              </a:rPr>
              <a:t> </a:t>
            </a:r>
            <a:endParaRPr lang="ru-RU" altLang="ru-RU" b="1" dirty="0" smtClean="0"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800" dirty="0" smtClean="0"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800" dirty="0"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i="1" dirty="0" smtClean="0"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i="1" dirty="0" smtClean="0"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i="1" dirty="0" smtClean="0">
                <a:latin typeface="Arial Narrow" panose="020B0606020202030204" pitchFamily="34" charset="0"/>
                <a:cs typeface="Times New Roman" pitchFamily="18" charset="0"/>
              </a:rPr>
              <a:t>Повышение </a:t>
            </a:r>
            <a:r>
              <a:rPr lang="ru-RU" altLang="ru-RU" i="1" dirty="0">
                <a:latin typeface="Arial Narrow" panose="020B0606020202030204" pitchFamily="34" charset="0"/>
                <a:cs typeface="Times New Roman" pitchFamily="18" charset="0"/>
              </a:rPr>
              <a:t>качества исполнения поручений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i="1" dirty="0"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i="1" dirty="0" smtClean="0"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i="1" dirty="0" smtClean="0"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i="1" dirty="0">
                <a:latin typeface="Arial Narrow" panose="020B0606020202030204" pitchFamily="34" charset="0"/>
                <a:cs typeface="Times New Roman" pitchFamily="18" charset="0"/>
              </a:rPr>
              <a:t>Повышение управляемости, контролируемости процесса для его участников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i="1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1520" y="1268760"/>
            <a:ext cx="864096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572000" y="1268760"/>
            <a:ext cx="0" cy="4176464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низ 12"/>
          <p:cNvSpPr/>
          <p:nvPr/>
        </p:nvSpPr>
        <p:spPr>
          <a:xfrm>
            <a:off x="6451899" y="1998132"/>
            <a:ext cx="648072" cy="43204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516216" y="3405768"/>
            <a:ext cx="648072" cy="43204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87624" y="1412776"/>
            <a:ext cx="1584176" cy="12961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403648" y="16288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-17,9%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03648" y="356372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120810 мин.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1600" y="562117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Arial Narrow" panose="020B0606020202030204" pitchFamily="34" charset="0"/>
              </a:rPr>
              <a:t>t</a:t>
            </a:r>
            <a:r>
              <a:rPr lang="ru-RU" i="1" dirty="0" smtClean="0">
                <a:latin typeface="Arial Narrow" panose="020B0606020202030204" pitchFamily="34" charset="0"/>
              </a:rPr>
              <a:t> протекания процесса</a:t>
            </a:r>
            <a:endParaRPr lang="ru-RU" i="1" dirty="0"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62916" y="229580"/>
            <a:ext cx="1057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ПРИМЕР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02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/>
          </p:cNvPr>
          <p:cNvSpPr/>
          <p:nvPr/>
        </p:nvSpPr>
        <p:spPr>
          <a:xfrm>
            <a:off x="233363" y="3600450"/>
            <a:ext cx="8621712" cy="2463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241300" y="1273175"/>
            <a:ext cx="8637588" cy="2136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TextBox 31">
            <a:extLst/>
          </p:cNvPr>
          <p:cNvSpPr txBox="1"/>
          <p:nvPr/>
        </p:nvSpPr>
        <p:spPr>
          <a:xfrm>
            <a:off x="317500" y="1306513"/>
            <a:ext cx="1644650" cy="522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Руководство проектом</a:t>
            </a:r>
          </a:p>
        </p:txBody>
      </p:sp>
      <p:sp>
        <p:nvSpPr>
          <p:cNvPr id="39" name="TextBox 38">
            <a:extLst/>
          </p:cNvPr>
          <p:cNvSpPr txBox="1"/>
          <p:nvPr/>
        </p:nvSpPr>
        <p:spPr>
          <a:xfrm>
            <a:off x="315913" y="3630613"/>
            <a:ext cx="2189162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Рабочая группа проекта</a:t>
            </a:r>
          </a:p>
        </p:txBody>
      </p:sp>
      <p:sp>
        <p:nvSpPr>
          <p:cNvPr id="68616" name="Заголовок 2"/>
          <p:cNvSpPr>
            <a:spLocks noGrp="1"/>
          </p:cNvSpPr>
          <p:nvPr>
            <p:ph type="title"/>
          </p:nvPr>
        </p:nvSpPr>
        <p:spPr>
          <a:xfrm>
            <a:off x="244475" y="332656"/>
            <a:ext cx="8648700" cy="4397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Команда проекта </a:t>
            </a:r>
          </a:p>
        </p:txBody>
      </p:sp>
      <p:sp>
        <p:nvSpPr>
          <p:cNvPr id="19" name="Rectangle 53"/>
          <p:cNvSpPr txBox="1">
            <a:spLocks noChangeArrowheads="1"/>
          </p:cNvSpPr>
          <p:nvPr/>
        </p:nvSpPr>
        <p:spPr bwMode="auto">
          <a:xfrm>
            <a:off x="2101800" y="3074988"/>
            <a:ext cx="1462088" cy="153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ФИО, должность</a:t>
            </a:r>
            <a:endParaRPr lang="ru-RU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20" name="Rectangle 165"/>
          <p:cNvSpPr txBox="1">
            <a:spLocks noChangeArrowheads="1"/>
          </p:cNvSpPr>
          <p:nvPr/>
        </p:nvSpPr>
        <p:spPr bwMode="auto">
          <a:xfrm>
            <a:off x="1885950" y="1381125"/>
            <a:ext cx="1538288" cy="153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587" lvl="1" indent="0" algn="ctr">
              <a:buClr>
                <a:srgbClr val="002960"/>
              </a:buClr>
              <a:buSzPct val="125000"/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Заказчик проекта</a:t>
            </a:r>
            <a:endParaRPr lang="en-US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21" name="Rectangle 53"/>
          <p:cNvSpPr txBox="1">
            <a:spLocks noChangeArrowheads="1"/>
          </p:cNvSpPr>
          <p:nvPr/>
        </p:nvSpPr>
        <p:spPr bwMode="auto">
          <a:xfrm>
            <a:off x="3938190" y="3076575"/>
            <a:ext cx="1785938" cy="153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ФИО, должность</a:t>
            </a:r>
          </a:p>
        </p:txBody>
      </p:sp>
      <p:sp>
        <p:nvSpPr>
          <p:cNvPr id="22" name="Rectangle 165"/>
          <p:cNvSpPr txBox="1">
            <a:spLocks noChangeArrowheads="1"/>
          </p:cNvSpPr>
          <p:nvPr/>
        </p:nvSpPr>
        <p:spPr bwMode="auto">
          <a:xfrm>
            <a:off x="3178175" y="1403350"/>
            <a:ext cx="2155825" cy="153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19125" lvl="4" indent="0">
              <a:buClr>
                <a:srgbClr val="002960"/>
              </a:buClr>
              <a:buSzPct val="89000"/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Руководитель проекта</a:t>
            </a:r>
            <a:endParaRPr lang="en-US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7500" y="1940639"/>
            <a:ext cx="156845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Логотип организации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01800" y="1585913"/>
            <a:ext cx="1076375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62388" y="1567656"/>
            <a:ext cx="1285676" cy="14708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Rectangle 53"/>
          <p:cNvSpPr txBox="1">
            <a:spLocks noChangeArrowheads="1"/>
          </p:cNvSpPr>
          <p:nvPr/>
        </p:nvSpPr>
        <p:spPr bwMode="auto">
          <a:xfrm>
            <a:off x="467544" y="5579368"/>
            <a:ext cx="1462088" cy="153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ФИО, должность</a:t>
            </a:r>
            <a:endParaRPr lang="ru-RU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67544" y="4090293"/>
            <a:ext cx="1076375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Rectangle 53"/>
          <p:cNvSpPr txBox="1">
            <a:spLocks noChangeArrowheads="1"/>
          </p:cNvSpPr>
          <p:nvPr/>
        </p:nvSpPr>
        <p:spPr bwMode="auto">
          <a:xfrm>
            <a:off x="2051720" y="5579368"/>
            <a:ext cx="1462088" cy="153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ФИО, должность</a:t>
            </a:r>
            <a:endParaRPr lang="ru-RU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051720" y="4090293"/>
            <a:ext cx="1076375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Rectangle 53"/>
          <p:cNvSpPr txBox="1">
            <a:spLocks noChangeArrowheads="1"/>
          </p:cNvSpPr>
          <p:nvPr/>
        </p:nvSpPr>
        <p:spPr bwMode="auto">
          <a:xfrm>
            <a:off x="3613968" y="5579368"/>
            <a:ext cx="1462088" cy="153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ФИО, должность</a:t>
            </a:r>
            <a:endParaRPr lang="ru-RU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613968" y="4090293"/>
            <a:ext cx="1076375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Rectangle 53"/>
          <p:cNvSpPr txBox="1">
            <a:spLocks noChangeArrowheads="1"/>
          </p:cNvSpPr>
          <p:nvPr/>
        </p:nvSpPr>
        <p:spPr bwMode="auto">
          <a:xfrm>
            <a:off x="5198144" y="5579368"/>
            <a:ext cx="1462088" cy="153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ФИО, должность</a:t>
            </a:r>
            <a:endParaRPr lang="ru-RU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198144" y="4090293"/>
            <a:ext cx="1076375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3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04369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/>
          </p:cNvPr>
          <p:cNvSpPr/>
          <p:nvPr/>
        </p:nvSpPr>
        <p:spPr>
          <a:xfrm>
            <a:off x="241300" y="3959224"/>
            <a:ext cx="8621712" cy="27821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241300" y="1273175"/>
            <a:ext cx="8637588" cy="244385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TextBox 31">
            <a:extLst/>
          </p:cNvPr>
          <p:cNvSpPr txBox="1"/>
          <p:nvPr/>
        </p:nvSpPr>
        <p:spPr>
          <a:xfrm>
            <a:off x="317500" y="1306513"/>
            <a:ext cx="1644650" cy="522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Руководство проектом</a:t>
            </a:r>
          </a:p>
        </p:txBody>
      </p:sp>
      <p:sp>
        <p:nvSpPr>
          <p:cNvPr id="39" name="TextBox 38">
            <a:extLst/>
          </p:cNvPr>
          <p:cNvSpPr txBox="1"/>
          <p:nvPr/>
        </p:nvSpPr>
        <p:spPr>
          <a:xfrm>
            <a:off x="323850" y="3989388"/>
            <a:ext cx="2189162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Рабочая группа проекта</a:t>
            </a:r>
          </a:p>
        </p:txBody>
      </p:sp>
      <p:sp>
        <p:nvSpPr>
          <p:cNvPr id="68616" name="Заголовок 2"/>
          <p:cNvSpPr>
            <a:spLocks noGrp="1"/>
          </p:cNvSpPr>
          <p:nvPr>
            <p:ph type="title"/>
          </p:nvPr>
        </p:nvSpPr>
        <p:spPr>
          <a:xfrm>
            <a:off x="244475" y="332656"/>
            <a:ext cx="8648700" cy="4397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Команда проекта </a:t>
            </a:r>
          </a:p>
        </p:txBody>
      </p:sp>
      <p:sp>
        <p:nvSpPr>
          <p:cNvPr id="19" name="Rectangle 53"/>
          <p:cNvSpPr txBox="1">
            <a:spLocks noChangeArrowheads="1"/>
          </p:cNvSpPr>
          <p:nvPr/>
        </p:nvSpPr>
        <p:spPr bwMode="auto">
          <a:xfrm>
            <a:off x="1885950" y="3074988"/>
            <a:ext cx="1822994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Кравченко В.Д., трудовой договор расторгнут</a:t>
            </a:r>
            <a:endParaRPr lang="ru-RU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20" name="Rectangle 165"/>
          <p:cNvSpPr txBox="1">
            <a:spLocks noChangeArrowheads="1"/>
          </p:cNvSpPr>
          <p:nvPr/>
        </p:nvSpPr>
        <p:spPr bwMode="auto">
          <a:xfrm>
            <a:off x="1885950" y="1381125"/>
            <a:ext cx="1538288" cy="153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587" lvl="1" indent="0" algn="ctr">
              <a:buClr>
                <a:srgbClr val="002960"/>
              </a:buClr>
              <a:buSzPct val="125000"/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Заказчик проекта</a:t>
            </a:r>
            <a:endParaRPr lang="en-US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21" name="Rectangle 53"/>
          <p:cNvSpPr txBox="1">
            <a:spLocks noChangeArrowheads="1"/>
          </p:cNvSpPr>
          <p:nvPr/>
        </p:nvSpPr>
        <p:spPr bwMode="auto">
          <a:xfrm>
            <a:off x="3938190" y="3095828"/>
            <a:ext cx="2362002" cy="6155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Войченко С.Н., заместитель начальника управления – начальник отдела организационной работы </a:t>
            </a:r>
            <a:br>
              <a:rPr lang="ru-RU" altLang="ru-RU" sz="1000" b="1" kern="0" dirty="0" smtClean="0">
                <a:solidFill>
                  <a:srgbClr val="00295C"/>
                </a:solidFill>
              </a:rPr>
            </a:br>
            <a:r>
              <a:rPr lang="ru-RU" altLang="ru-RU" sz="1000" b="1" kern="0" dirty="0" smtClean="0">
                <a:solidFill>
                  <a:srgbClr val="00295C"/>
                </a:solidFill>
              </a:rPr>
              <a:t>и взаимодействия со СМИ</a:t>
            </a:r>
          </a:p>
        </p:txBody>
      </p:sp>
      <p:sp>
        <p:nvSpPr>
          <p:cNvPr id="22" name="Rectangle 165"/>
          <p:cNvSpPr txBox="1">
            <a:spLocks noChangeArrowheads="1"/>
          </p:cNvSpPr>
          <p:nvPr/>
        </p:nvSpPr>
        <p:spPr bwMode="auto">
          <a:xfrm>
            <a:off x="3851920" y="1359260"/>
            <a:ext cx="2155825" cy="153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19125" lvl="4" indent="0">
              <a:buClr>
                <a:srgbClr val="002960"/>
              </a:buClr>
              <a:buSzPct val="89000"/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Руководитель проекта</a:t>
            </a:r>
            <a:endParaRPr lang="en-US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36" name="Rectangle 53"/>
          <p:cNvSpPr txBox="1">
            <a:spLocks noChangeArrowheads="1"/>
          </p:cNvSpPr>
          <p:nvPr/>
        </p:nvSpPr>
        <p:spPr bwMode="auto">
          <a:xfrm>
            <a:off x="6948264" y="5726567"/>
            <a:ext cx="1655116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altLang="ru-RU" sz="1000" b="1" kern="0" dirty="0" err="1" smtClean="0">
                <a:solidFill>
                  <a:srgbClr val="00295C"/>
                </a:solidFill>
              </a:rPr>
              <a:t>Выскребенцев</a:t>
            </a:r>
            <a:r>
              <a:rPr lang="ru-RU" altLang="ru-RU" sz="1000" b="1" kern="0" dirty="0" smtClean="0">
                <a:solidFill>
                  <a:srgbClr val="00295C"/>
                </a:solidFill>
              </a:rPr>
              <a:t> Е.И., </a:t>
            </a:r>
          </a:p>
          <a:p>
            <a:pPr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специалист отдела </a:t>
            </a:r>
            <a:r>
              <a:rPr lang="ru-RU" altLang="ru-RU" sz="1000" b="1" kern="0" dirty="0">
                <a:solidFill>
                  <a:srgbClr val="00295C"/>
                </a:solidFill>
              </a:rPr>
              <a:t>организационной работы </a:t>
            </a:r>
            <a:br>
              <a:rPr lang="ru-RU" altLang="ru-RU" sz="1000" b="1" kern="0" dirty="0">
                <a:solidFill>
                  <a:srgbClr val="00295C"/>
                </a:solidFill>
              </a:rPr>
            </a:br>
            <a:r>
              <a:rPr lang="ru-RU" altLang="ru-RU" sz="1000" b="1" kern="0" dirty="0">
                <a:solidFill>
                  <a:srgbClr val="00295C"/>
                </a:solidFill>
              </a:rPr>
              <a:t>и взаимодействия со СМИ</a:t>
            </a:r>
          </a:p>
          <a:p>
            <a:pPr>
              <a:buClr>
                <a:srgbClr val="002960"/>
              </a:buClr>
              <a:defRPr/>
            </a:pPr>
            <a:endParaRPr lang="ru-RU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38" name="Rectangle 53"/>
          <p:cNvSpPr txBox="1">
            <a:spLocks noChangeArrowheads="1"/>
          </p:cNvSpPr>
          <p:nvPr/>
        </p:nvSpPr>
        <p:spPr bwMode="auto">
          <a:xfrm>
            <a:off x="317500" y="5755087"/>
            <a:ext cx="1614463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Абраменко М.А., заместитель начальника </a:t>
            </a:r>
            <a:r>
              <a:rPr lang="ru-RU" altLang="ru-RU" sz="1000" b="1" kern="0" dirty="0">
                <a:solidFill>
                  <a:srgbClr val="00295C"/>
                </a:solidFill>
              </a:rPr>
              <a:t>отдела организационной работы </a:t>
            </a:r>
            <a:br>
              <a:rPr lang="ru-RU" altLang="ru-RU" sz="1000" b="1" kern="0" dirty="0">
                <a:solidFill>
                  <a:srgbClr val="00295C"/>
                </a:solidFill>
              </a:rPr>
            </a:br>
            <a:r>
              <a:rPr lang="ru-RU" altLang="ru-RU" sz="1000" b="1" kern="0" dirty="0">
                <a:solidFill>
                  <a:srgbClr val="00295C"/>
                </a:solidFill>
              </a:rPr>
              <a:t>и взаимодействия со СМИ</a:t>
            </a:r>
          </a:p>
        </p:txBody>
      </p:sp>
      <p:sp>
        <p:nvSpPr>
          <p:cNvPr id="42" name="Rectangle 53"/>
          <p:cNvSpPr txBox="1">
            <a:spLocks noChangeArrowheads="1"/>
          </p:cNvSpPr>
          <p:nvPr/>
        </p:nvSpPr>
        <p:spPr bwMode="auto">
          <a:xfrm>
            <a:off x="1992932" y="5747345"/>
            <a:ext cx="1462088" cy="1077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altLang="ru-RU" sz="1000" b="1" kern="0" dirty="0" err="1" smtClean="0">
                <a:solidFill>
                  <a:srgbClr val="00295C"/>
                </a:solidFill>
              </a:rPr>
              <a:t>Кандауров</a:t>
            </a:r>
            <a:r>
              <a:rPr lang="ru-RU" altLang="ru-RU" sz="1000" b="1" kern="0" dirty="0" smtClean="0">
                <a:solidFill>
                  <a:srgbClr val="00295C"/>
                </a:solidFill>
              </a:rPr>
              <a:t> К.В.,</a:t>
            </a:r>
          </a:p>
          <a:p>
            <a:pPr>
              <a:buClr>
                <a:srgbClr val="002960"/>
              </a:buClr>
              <a:defRPr/>
            </a:pPr>
            <a:r>
              <a:rPr lang="ru-RU" altLang="ru-RU" sz="1000" b="1" kern="0" dirty="0">
                <a:solidFill>
                  <a:srgbClr val="00295C"/>
                </a:solidFill>
              </a:rPr>
              <a:t>Консультант отдела организационной работы </a:t>
            </a:r>
            <a:br>
              <a:rPr lang="ru-RU" altLang="ru-RU" sz="1000" b="1" kern="0" dirty="0">
                <a:solidFill>
                  <a:srgbClr val="00295C"/>
                </a:solidFill>
              </a:rPr>
            </a:br>
            <a:r>
              <a:rPr lang="ru-RU" altLang="ru-RU" sz="1000" b="1" kern="0" dirty="0">
                <a:solidFill>
                  <a:srgbClr val="00295C"/>
                </a:solidFill>
              </a:rPr>
              <a:t>и взаимодействия со СМИ</a:t>
            </a:r>
          </a:p>
          <a:p>
            <a:pPr>
              <a:buClr>
                <a:srgbClr val="002960"/>
              </a:buClr>
              <a:defRPr/>
            </a:pPr>
            <a:endParaRPr lang="ru-RU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b="1" smtClean="0">
                <a:solidFill>
                  <a:schemeClr val="tx1"/>
                </a:solidFill>
              </a:rPr>
              <a:t>4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6147" name="Picture 3" descr="D:\Делопроизводство\Логотипы\Макет логотип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843932"/>
            <a:ext cx="1294683" cy="153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войченко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791" y="1676603"/>
            <a:ext cx="10668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выскребенце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30502"/>
            <a:ext cx="10668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абраменк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41" y="4297363"/>
            <a:ext cx="10668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кандауров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32" y="4284805"/>
            <a:ext cx="10668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васильев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264142"/>
            <a:ext cx="10668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53"/>
          <p:cNvSpPr txBox="1">
            <a:spLocks noChangeArrowheads="1"/>
          </p:cNvSpPr>
          <p:nvPr/>
        </p:nvSpPr>
        <p:spPr bwMode="auto">
          <a:xfrm>
            <a:off x="3505200" y="5818037"/>
            <a:ext cx="1655116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Васильева Е.В.,</a:t>
            </a:r>
          </a:p>
          <a:p>
            <a:pPr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консультант отдела </a:t>
            </a:r>
            <a:r>
              <a:rPr lang="ru-RU" altLang="ru-RU" sz="1000" b="1" kern="0" dirty="0">
                <a:solidFill>
                  <a:srgbClr val="00295C"/>
                </a:solidFill>
              </a:rPr>
              <a:t>организационной работы </a:t>
            </a:r>
            <a:br>
              <a:rPr lang="ru-RU" altLang="ru-RU" sz="1000" b="1" kern="0" dirty="0">
                <a:solidFill>
                  <a:srgbClr val="00295C"/>
                </a:solidFill>
              </a:rPr>
            </a:br>
            <a:r>
              <a:rPr lang="ru-RU" altLang="ru-RU" sz="1000" b="1" kern="0" dirty="0">
                <a:solidFill>
                  <a:srgbClr val="00295C"/>
                </a:solidFill>
              </a:rPr>
              <a:t>и взаимодействия со СМИ</a:t>
            </a:r>
          </a:p>
          <a:p>
            <a:pPr>
              <a:buClr>
                <a:srgbClr val="002960"/>
              </a:buClr>
              <a:defRPr/>
            </a:pPr>
            <a:endParaRPr lang="ru-RU" altLang="ru-RU" sz="1000" kern="0" dirty="0" smtClean="0">
              <a:solidFill>
                <a:srgbClr val="00295C"/>
              </a:solidFill>
            </a:endParaRPr>
          </a:p>
        </p:txBody>
      </p:sp>
      <p:pic>
        <p:nvPicPr>
          <p:cNvPr id="11270" name="Picture 6" descr="худобин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392" y="4264142"/>
            <a:ext cx="10668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53"/>
          <p:cNvSpPr txBox="1">
            <a:spLocks noChangeArrowheads="1"/>
          </p:cNvSpPr>
          <p:nvPr/>
        </p:nvSpPr>
        <p:spPr bwMode="auto">
          <a:xfrm>
            <a:off x="5180187" y="5767547"/>
            <a:ext cx="1655116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altLang="ru-RU" sz="1000" b="1" kern="0" dirty="0" err="1" smtClean="0">
                <a:solidFill>
                  <a:srgbClr val="00295C"/>
                </a:solidFill>
              </a:rPr>
              <a:t>Худобина</a:t>
            </a:r>
            <a:r>
              <a:rPr lang="ru-RU" altLang="ru-RU" sz="1000" b="1" kern="0" dirty="0" smtClean="0">
                <a:solidFill>
                  <a:srgbClr val="00295C"/>
                </a:solidFill>
              </a:rPr>
              <a:t> Н.А.,</a:t>
            </a:r>
          </a:p>
          <a:p>
            <a:pPr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консультант отдела </a:t>
            </a:r>
            <a:r>
              <a:rPr lang="ru-RU" altLang="ru-RU" sz="1000" b="1" kern="0" dirty="0">
                <a:solidFill>
                  <a:srgbClr val="00295C"/>
                </a:solidFill>
              </a:rPr>
              <a:t>организационной работы </a:t>
            </a:r>
            <a:br>
              <a:rPr lang="ru-RU" altLang="ru-RU" sz="1000" b="1" kern="0" dirty="0">
                <a:solidFill>
                  <a:srgbClr val="00295C"/>
                </a:solidFill>
              </a:rPr>
            </a:br>
            <a:r>
              <a:rPr lang="ru-RU" altLang="ru-RU" sz="1000" b="1" kern="0" dirty="0">
                <a:solidFill>
                  <a:srgbClr val="00295C"/>
                </a:solidFill>
              </a:rPr>
              <a:t>и взаимодействия со СМИ</a:t>
            </a:r>
          </a:p>
          <a:p>
            <a:pPr>
              <a:buClr>
                <a:srgbClr val="002960"/>
              </a:buClr>
              <a:defRPr/>
            </a:pPr>
            <a:endParaRPr lang="ru-RU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79493" y="-27384"/>
            <a:ext cx="1057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ПРИМЕР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4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475" y="404664"/>
            <a:ext cx="8648700" cy="5889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Карта текущего состояния процесса </a:t>
            </a:r>
            <a:r>
              <a:rPr lang="ru-RU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«….»</a:t>
            </a:r>
            <a:endParaRPr lang="ru-RU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101423" name="Group 213"/>
          <p:cNvGrpSpPr>
            <a:grpSpLocks/>
          </p:cNvGrpSpPr>
          <p:nvPr/>
        </p:nvGrpSpPr>
        <p:grpSpPr bwMode="auto">
          <a:xfrm>
            <a:off x="2257425" y="1117600"/>
            <a:ext cx="4098925" cy="279400"/>
            <a:chOff x="176211" y="1362814"/>
            <a:chExt cx="8589720" cy="272561"/>
          </a:xfrm>
        </p:grpSpPr>
        <p:cxnSp>
          <p:nvCxnSpPr>
            <p:cNvPr id="74" name="Straight Connector 216"/>
            <p:cNvCxnSpPr/>
            <p:nvPr/>
          </p:nvCxnSpPr>
          <p:spPr>
            <a:xfrm>
              <a:off x="176211" y="1348227"/>
              <a:ext cx="8589720" cy="0"/>
            </a:xfrm>
            <a:prstGeom prst="line">
              <a:avLst/>
            </a:prstGeom>
            <a:noFill/>
            <a:ln w="19050" cap="flat" cmpd="sng" algn="ctr">
              <a:gradFill flip="none" rotWithShape="1">
                <a:gsLst>
                  <a:gs pos="76000">
                    <a:srgbClr val="91C1FE"/>
                  </a:gs>
                  <a:gs pos="21692">
                    <a:srgbClr val="002960">
                      <a:lumMod val="25000"/>
                      <a:lumOff val="75000"/>
                    </a:srgbClr>
                  </a:gs>
                  <a:gs pos="0">
                    <a:srgbClr val="FFFFFF"/>
                  </a:gs>
                  <a:gs pos="50000">
                    <a:srgbClr val="C7E0FB">
                      <a:lumMod val="75000"/>
                    </a:srgbClr>
                  </a:gs>
                  <a:gs pos="100000">
                    <a:srgbClr val="E9EEF3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  <p:cxnSp>
          <p:nvCxnSpPr>
            <p:cNvPr id="75" name="Straight Connector 217"/>
            <p:cNvCxnSpPr/>
            <p:nvPr/>
          </p:nvCxnSpPr>
          <p:spPr>
            <a:xfrm>
              <a:off x="176211" y="1623061"/>
              <a:ext cx="8589720" cy="0"/>
            </a:xfrm>
            <a:prstGeom prst="line">
              <a:avLst/>
            </a:prstGeom>
            <a:noFill/>
            <a:ln w="19050" cap="flat" cmpd="sng" algn="ctr">
              <a:gradFill flip="none" rotWithShape="1">
                <a:gsLst>
                  <a:gs pos="76000">
                    <a:srgbClr val="91C1FE"/>
                  </a:gs>
                  <a:gs pos="21692">
                    <a:srgbClr val="002960">
                      <a:lumMod val="25000"/>
                      <a:lumOff val="75000"/>
                    </a:srgbClr>
                  </a:gs>
                  <a:gs pos="0">
                    <a:srgbClr val="FFFFFF"/>
                  </a:gs>
                  <a:gs pos="50000">
                    <a:srgbClr val="C7E0FB">
                      <a:lumMod val="75000"/>
                    </a:srgbClr>
                  </a:gs>
                  <a:gs pos="100000">
                    <a:srgbClr val="E9EEF3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90" name="TextBox 89"/>
          <p:cNvSpPr txBox="1"/>
          <p:nvPr/>
        </p:nvSpPr>
        <p:spPr>
          <a:xfrm>
            <a:off x="835025" y="2780928"/>
            <a:ext cx="77057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+mn-lt"/>
              </a:rPr>
              <a:t>Представление карты текущего состояния процесса с указанием временных затрат.</a:t>
            </a:r>
          </a:p>
          <a:p>
            <a:pPr algn="ctr">
              <a:defRPr/>
            </a:pPr>
            <a:r>
              <a:rPr lang="ru-RU" sz="2400" dirty="0">
                <a:latin typeface="+mn-lt"/>
              </a:rPr>
              <a:t>Обозначение проблемных участков.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5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736380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88" y="1055688"/>
            <a:ext cx="8686800" cy="3365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/>
              <a:t>Карта текущего состояния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23300" y="6527800"/>
            <a:ext cx="347663" cy="285750"/>
          </a:xfrm>
        </p:spPr>
        <p:txBody>
          <a:bodyPr/>
          <a:lstStyle/>
          <a:p>
            <a:pPr algn="ctr">
              <a:defRPr/>
            </a:pPr>
            <a:fld id="{B47CC389-FC32-4AA7-8E9A-6F6DE73B0757}" type="slidenum">
              <a:rPr lang="ru-RU" b="1" smtClean="0">
                <a:solidFill>
                  <a:srgbClr val="474B78">
                    <a:lumMod val="50000"/>
                  </a:srgbClr>
                </a:solidFill>
              </a:rPr>
              <a:pPr algn="ctr">
                <a:defRPr/>
              </a:pPr>
              <a:t>6</a:t>
            </a:fld>
            <a:endParaRPr lang="ru-RU" b="1" dirty="0">
              <a:solidFill>
                <a:srgbClr val="474B78">
                  <a:lumMod val="50000"/>
                </a:srgb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88913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3000" dirty="0" smtClean="0">
                <a:solidFill>
                  <a:srgbClr val="464646"/>
                </a:solidFill>
              </a:rPr>
              <a:t>Введение в предметную область</a:t>
            </a:r>
            <a:br>
              <a:rPr lang="ru-RU" sz="3000" dirty="0" smtClean="0">
                <a:solidFill>
                  <a:srgbClr val="464646"/>
                </a:solidFill>
              </a:rPr>
            </a:br>
            <a:r>
              <a:rPr lang="ru-RU" sz="3000" dirty="0" smtClean="0">
                <a:solidFill>
                  <a:srgbClr val="464646"/>
                </a:solidFill>
              </a:rPr>
              <a:t>(описание ситуации «как есть»)</a:t>
            </a:r>
            <a:endParaRPr lang="ru-RU" sz="3000" dirty="0">
              <a:solidFill>
                <a:srgbClr val="464646"/>
              </a:solidFill>
            </a:endParaRPr>
          </a:p>
        </p:txBody>
      </p:sp>
      <p:sp>
        <p:nvSpPr>
          <p:cNvPr id="41" name="Штриховая стрелка вправо 40"/>
          <p:cNvSpPr/>
          <p:nvPr/>
        </p:nvSpPr>
        <p:spPr>
          <a:xfrm>
            <a:off x="1558925" y="3055938"/>
            <a:ext cx="479425" cy="287337"/>
          </a:xfrm>
          <a:prstGeom prst="strip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60513" y="3394075"/>
            <a:ext cx="503237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cs typeface="Arial" charset="0"/>
              </a:rPr>
              <a:t>60-1440 мин.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254375" y="3381375"/>
            <a:ext cx="5032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cs typeface="Arial" charset="0"/>
              </a:rPr>
              <a:t>2-10 мин.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616200" y="3716338"/>
            <a:ext cx="503238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cs typeface="Arial" charset="0"/>
              </a:rPr>
              <a:t>60-1440 мин.</a:t>
            </a:r>
          </a:p>
        </p:txBody>
      </p:sp>
      <p:sp>
        <p:nvSpPr>
          <p:cNvPr id="78" name="Штриховая стрелка вправо 77"/>
          <p:cNvSpPr/>
          <p:nvPr/>
        </p:nvSpPr>
        <p:spPr>
          <a:xfrm>
            <a:off x="6697663" y="3090863"/>
            <a:ext cx="495300" cy="287337"/>
          </a:xfrm>
          <a:prstGeom prst="strip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5" name="Штриховая стрелка вправо 84"/>
          <p:cNvSpPr/>
          <p:nvPr/>
        </p:nvSpPr>
        <p:spPr>
          <a:xfrm>
            <a:off x="3348038" y="3055938"/>
            <a:ext cx="317500" cy="287337"/>
          </a:xfrm>
          <a:prstGeom prst="strip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87" name="Таблица 86"/>
          <p:cNvGraphicFramePr>
            <a:graphicFrameLocks noGrp="1"/>
          </p:cNvGraphicFramePr>
          <p:nvPr/>
        </p:nvGraphicFramePr>
        <p:xfrm>
          <a:off x="2011363" y="2763838"/>
          <a:ext cx="1295400" cy="4057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50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Сотрудник отдела</a:t>
                      </a:r>
                      <a:endParaRPr lang="ru-RU" sz="1300" dirty="0"/>
                    </a:p>
                  </a:txBody>
                  <a:tcPr marL="91404" marR="91404" marT="43022" marB="4302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771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Направляет</a:t>
                      </a:r>
                      <a:r>
                        <a:rPr lang="ru-RU" sz="1300" baseline="0" dirty="0" smtClean="0"/>
                        <a:t> перечень поручений для определения ответственных исполнителей заместителем Губернатора области – начальником департамента</a:t>
                      </a:r>
                      <a:endParaRPr lang="ru-RU" sz="1300" dirty="0" smtClean="0"/>
                    </a:p>
                  </a:txBody>
                  <a:tcPr marL="91404" marR="91404" marT="43022" marB="4302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43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2-5 мин.</a:t>
                      </a:r>
                    </a:p>
                  </a:txBody>
                  <a:tcPr marL="91404" marR="91404" marT="43022" marB="4302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marL="91404" marR="91404" marT="43022" marB="43022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0" name="Штриховая стрелка вправо 89"/>
          <p:cNvSpPr/>
          <p:nvPr/>
        </p:nvSpPr>
        <p:spPr>
          <a:xfrm>
            <a:off x="5003800" y="3043238"/>
            <a:ext cx="401638" cy="287337"/>
          </a:xfrm>
          <a:prstGeom prst="strip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588375" y="3581400"/>
            <a:ext cx="503238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cs typeface="Arial" charset="0"/>
              </a:rPr>
              <a:t>60-1440 мин.</a:t>
            </a:r>
          </a:p>
        </p:txBody>
      </p:sp>
      <p:sp>
        <p:nvSpPr>
          <p:cNvPr id="93" name="Пятно 1 88">
            <a:extLst/>
          </p:cNvPr>
          <p:cNvSpPr/>
          <p:nvPr/>
        </p:nvSpPr>
        <p:spPr>
          <a:xfrm>
            <a:off x="1602937" y="2687856"/>
            <a:ext cx="46095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700838" y="3433763"/>
            <a:ext cx="5032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cs typeface="Arial" charset="0"/>
              </a:rPr>
              <a:t>2-10 мин.</a:t>
            </a:r>
          </a:p>
        </p:txBody>
      </p:sp>
      <p:sp>
        <p:nvSpPr>
          <p:cNvPr id="98" name="Штриховая стрелка вправо 97"/>
          <p:cNvSpPr/>
          <p:nvPr/>
        </p:nvSpPr>
        <p:spPr>
          <a:xfrm>
            <a:off x="8101013" y="4648200"/>
            <a:ext cx="487362" cy="287338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99" name="Таблица 98"/>
          <p:cNvGraphicFramePr>
            <a:graphicFrameLocks noGrp="1"/>
          </p:cNvGraphicFramePr>
          <p:nvPr/>
        </p:nvGraphicFramePr>
        <p:xfrm>
          <a:off x="168275" y="2668588"/>
          <a:ext cx="1393825" cy="2128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7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64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Сотрудник отдела</a:t>
                      </a:r>
                      <a:endParaRPr lang="ru-RU" sz="1400" dirty="0"/>
                    </a:p>
                  </a:txBody>
                  <a:tcPr marL="91474" marR="91474" marT="45719" marB="4571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64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Распечатывает перечень поручений  </a:t>
                      </a:r>
                      <a:r>
                        <a:rPr lang="ru-RU" sz="1400" baseline="0" dirty="0" smtClean="0"/>
                        <a:t>Губернатора области</a:t>
                      </a:r>
                      <a:endParaRPr lang="ru-RU" sz="1400" dirty="0"/>
                    </a:p>
                  </a:txBody>
                  <a:tcPr marL="91474" marR="91474" marT="45719" marB="4571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55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</a:rPr>
                        <a:t>2-5 мин.</a:t>
                      </a:r>
                    </a:p>
                  </a:txBody>
                  <a:tcPr marL="91474" marR="91474" marT="45719" marB="457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91474" marR="91474" marT="45719" marB="45719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0" name="Таблица 99"/>
          <p:cNvGraphicFramePr>
            <a:graphicFrameLocks noGrp="1"/>
          </p:cNvGraphicFramePr>
          <p:nvPr/>
        </p:nvGraphicFramePr>
        <p:xfrm>
          <a:off x="3708400" y="2687638"/>
          <a:ext cx="1295400" cy="260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3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Сотрудник отдела</a:t>
                      </a:r>
                      <a:endParaRPr lang="ru-RU" sz="1400" dirty="0"/>
                    </a:p>
                  </a:txBody>
                  <a:tcPr marL="91404" marR="91404" marT="45282" marB="4528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750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Вносит резолюцию </a:t>
                      </a:r>
                      <a:r>
                        <a:rPr lang="ru-RU" sz="1400" baseline="0" dirty="0" smtClean="0"/>
                        <a:t>заместителя Губернатора области – начальника департамента</a:t>
                      </a:r>
                      <a:endParaRPr lang="ru-RU" sz="1400" dirty="0" smtClean="0"/>
                    </a:p>
                  </a:txBody>
                  <a:tcPr marL="91404" marR="91404" marT="45282" marB="4528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69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7030A0"/>
                          </a:solidFill>
                        </a:rPr>
                        <a:t>5-10 мин.</a:t>
                      </a:r>
                    </a:p>
                  </a:txBody>
                  <a:tcPr marL="91404" marR="91404" marT="45282" marB="452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marL="91404" marR="91404" marT="45282" marB="45282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1" name="Таблица 100"/>
          <p:cNvGraphicFramePr>
            <a:graphicFrameLocks noGrp="1"/>
          </p:cNvGraphicFramePr>
          <p:nvPr/>
        </p:nvGraphicFramePr>
        <p:xfrm>
          <a:off x="5435600" y="2687638"/>
          <a:ext cx="1296988" cy="2833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44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Сотрудник отдела</a:t>
                      </a:r>
                      <a:endParaRPr lang="ru-RU" sz="1100" dirty="0"/>
                    </a:p>
                  </a:txBody>
                  <a:tcPr marL="91516" marR="91516" marT="37318" marB="3731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29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Направляет</a:t>
                      </a:r>
                      <a:r>
                        <a:rPr lang="ru-RU" sz="1100" baseline="0" dirty="0" smtClean="0"/>
                        <a:t> протокол для определения ответственных исполнителей первым заместителем начальника департамента</a:t>
                      </a:r>
                      <a:endParaRPr lang="ru-RU" sz="1100" dirty="0" smtClean="0"/>
                    </a:p>
                  </a:txBody>
                  <a:tcPr marL="91516" marR="91516" marT="37318" marB="3731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29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</a:rPr>
                        <a:t>2-5 мин.</a:t>
                      </a:r>
                    </a:p>
                  </a:txBody>
                  <a:tcPr marL="91516" marR="91516" marT="37318" marB="373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marL="91516" marR="91516" marT="37318" marB="37318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2" name="Таблица 101"/>
          <p:cNvGraphicFramePr>
            <a:graphicFrameLocks noGrp="1"/>
          </p:cNvGraphicFramePr>
          <p:nvPr/>
        </p:nvGraphicFramePr>
        <p:xfrm>
          <a:off x="7151688" y="2868613"/>
          <a:ext cx="1474787" cy="240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91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Сотрудник отдела</a:t>
                      </a:r>
                      <a:endParaRPr lang="ru-RU" sz="1300" dirty="0"/>
                    </a:p>
                  </a:txBody>
                  <a:tcPr marL="91466" marR="91466" marT="41976" marB="4197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50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Определяет</a:t>
                      </a:r>
                      <a:r>
                        <a:rPr lang="ru-RU" sz="1300" baseline="0" dirty="0" smtClean="0"/>
                        <a:t>  ответственными исполнителями руководителей структурных подразделений департамента</a:t>
                      </a:r>
                      <a:endParaRPr lang="ru-RU" sz="1300" dirty="0" smtClean="0"/>
                    </a:p>
                  </a:txBody>
                  <a:tcPr marL="91466" marR="91466" marT="41976" marB="4197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8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5-10 мин.</a:t>
                      </a:r>
                    </a:p>
                  </a:txBody>
                  <a:tcPr marL="91466" marR="91466" marT="41976" marB="4197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marL="91466" marR="91466" marT="41976" marB="41976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3" name="Штриховая стрелка вправо 102"/>
          <p:cNvSpPr/>
          <p:nvPr/>
        </p:nvSpPr>
        <p:spPr>
          <a:xfrm>
            <a:off x="8620125" y="3216275"/>
            <a:ext cx="495300" cy="287338"/>
          </a:xfrm>
          <a:prstGeom prst="strip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972050" y="3394075"/>
            <a:ext cx="503238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cs typeface="Arial" charset="0"/>
              </a:rPr>
              <a:t>60-1440 мин.</a:t>
            </a:r>
          </a:p>
        </p:txBody>
      </p:sp>
      <p:sp>
        <p:nvSpPr>
          <p:cNvPr id="106" name="Пятно 1 88">
            <a:extLst/>
          </p:cNvPr>
          <p:cNvSpPr/>
          <p:nvPr/>
        </p:nvSpPr>
        <p:spPr>
          <a:xfrm>
            <a:off x="5004048" y="2658945"/>
            <a:ext cx="46095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107" name="Пятно 1 88">
            <a:extLst/>
          </p:cNvPr>
          <p:cNvSpPr/>
          <p:nvPr/>
        </p:nvSpPr>
        <p:spPr>
          <a:xfrm>
            <a:off x="8666005" y="2776486"/>
            <a:ext cx="46095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109" name="Скругленная прямоугольная выноска 108"/>
          <p:cNvSpPr/>
          <p:nvPr/>
        </p:nvSpPr>
        <p:spPr>
          <a:xfrm>
            <a:off x="4467225" y="1484313"/>
            <a:ext cx="2266950" cy="1027112"/>
          </a:xfrm>
          <a:prstGeom prst="wedgeRoundRect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dirty="0">
                <a:solidFill>
                  <a:prstClr val="white"/>
                </a:solidFill>
              </a:rPr>
              <a:t>Отсутствие возможности мгновенного назначения ответственных исполнителей</a:t>
            </a:r>
          </a:p>
        </p:txBody>
      </p:sp>
      <p:sp>
        <p:nvSpPr>
          <p:cNvPr id="110" name="Скругленная прямоугольная выноска 109"/>
          <p:cNvSpPr/>
          <p:nvPr/>
        </p:nvSpPr>
        <p:spPr>
          <a:xfrm>
            <a:off x="1081088" y="1484313"/>
            <a:ext cx="2266950" cy="1066800"/>
          </a:xfrm>
          <a:prstGeom prst="wedgeRoundRect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dirty="0">
                <a:solidFill>
                  <a:prstClr val="white"/>
                </a:solidFill>
              </a:rPr>
              <a:t>Несвоевременное уведомление о новом  перечне поручений Губернатора области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979493" y="-27384"/>
            <a:ext cx="1057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ПРИМЕР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29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88" y="1055688"/>
            <a:ext cx="8686800" cy="3365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/>
              <a:t>Карта текущего состояния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23300" y="6527800"/>
            <a:ext cx="347663" cy="285750"/>
          </a:xfrm>
        </p:spPr>
        <p:txBody>
          <a:bodyPr/>
          <a:lstStyle/>
          <a:p>
            <a:pPr algn="ctr">
              <a:defRPr/>
            </a:pPr>
            <a:fld id="{328C4B0C-E43A-4295-B43A-70D103F0195A}" type="slidenum">
              <a:rPr lang="ru-RU" b="1" smtClean="0">
                <a:solidFill>
                  <a:srgbClr val="474B78">
                    <a:lumMod val="50000"/>
                  </a:srgbClr>
                </a:solidFill>
              </a:rPr>
              <a:pPr algn="ctr">
                <a:defRPr/>
              </a:pPr>
              <a:t>7</a:t>
            </a:fld>
            <a:endParaRPr lang="ru-RU" b="1" dirty="0">
              <a:solidFill>
                <a:srgbClr val="474B78">
                  <a:lumMod val="50000"/>
                </a:srgb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88913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3000" dirty="0" smtClean="0">
                <a:solidFill>
                  <a:srgbClr val="464646"/>
                </a:solidFill>
              </a:rPr>
              <a:t>Введение в предметную область</a:t>
            </a:r>
            <a:br>
              <a:rPr lang="ru-RU" sz="3000" dirty="0" smtClean="0">
                <a:solidFill>
                  <a:srgbClr val="464646"/>
                </a:solidFill>
              </a:rPr>
            </a:br>
            <a:r>
              <a:rPr lang="ru-RU" sz="3000" dirty="0" smtClean="0">
                <a:solidFill>
                  <a:srgbClr val="464646"/>
                </a:solidFill>
              </a:rPr>
              <a:t>(описание ситуации «как есть»)</a:t>
            </a:r>
            <a:endParaRPr lang="ru-RU" sz="3000" dirty="0">
              <a:solidFill>
                <a:srgbClr val="464646"/>
              </a:solidFill>
            </a:endParaRPr>
          </a:p>
        </p:txBody>
      </p:sp>
      <p:sp>
        <p:nvSpPr>
          <p:cNvPr id="41" name="Штриховая стрелка вправо 40"/>
          <p:cNvSpPr/>
          <p:nvPr/>
        </p:nvSpPr>
        <p:spPr>
          <a:xfrm>
            <a:off x="85725" y="3976688"/>
            <a:ext cx="741363" cy="287337"/>
          </a:xfrm>
          <a:prstGeom prst="striped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0" name="Штриховая стрелка вправо 89"/>
          <p:cNvSpPr/>
          <p:nvPr/>
        </p:nvSpPr>
        <p:spPr>
          <a:xfrm>
            <a:off x="4800600" y="3900488"/>
            <a:ext cx="576263" cy="287337"/>
          </a:xfrm>
          <a:prstGeom prst="striped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99" name="Таблица 98"/>
          <p:cNvGraphicFramePr>
            <a:graphicFrameLocks noGrp="1"/>
          </p:cNvGraphicFramePr>
          <p:nvPr/>
        </p:nvGraphicFramePr>
        <p:xfrm>
          <a:off x="879475" y="3622675"/>
          <a:ext cx="1471613" cy="2405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37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Сотрудник отдела</a:t>
                      </a:r>
                      <a:endParaRPr lang="ru-RU" sz="1300" dirty="0"/>
                    </a:p>
                  </a:txBody>
                  <a:tcPr marL="91514" marR="91514" marT="42025" marB="420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209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Определяет</a:t>
                      </a:r>
                      <a:r>
                        <a:rPr lang="ru-RU" sz="1300" baseline="0" dirty="0" smtClean="0"/>
                        <a:t> ответственными исполнителями руководителей структурных подразделений департамента</a:t>
                      </a:r>
                      <a:endParaRPr lang="ru-RU" sz="1300" dirty="0"/>
                    </a:p>
                  </a:txBody>
                  <a:tcPr marL="91514" marR="91514" marT="42025" marB="420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59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60-120 мин.</a:t>
                      </a:r>
                    </a:p>
                  </a:txBody>
                  <a:tcPr marL="91514" marR="91514" marT="42025" marB="4202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marL="91514" marR="91514" marT="42025" marB="42025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4" name="TextBox 103"/>
          <p:cNvSpPr txBox="1"/>
          <p:nvPr/>
        </p:nvSpPr>
        <p:spPr>
          <a:xfrm>
            <a:off x="204788" y="4252913"/>
            <a:ext cx="503237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cs typeface="Arial" charset="0"/>
              </a:rPr>
              <a:t>60-1440 мин.</a:t>
            </a:r>
          </a:p>
        </p:txBody>
      </p:sp>
      <p:sp>
        <p:nvSpPr>
          <p:cNvPr id="24" name="Штриховая стрелка вправо 23"/>
          <p:cNvSpPr/>
          <p:nvPr/>
        </p:nvSpPr>
        <p:spPr>
          <a:xfrm>
            <a:off x="2398713" y="4019550"/>
            <a:ext cx="650875" cy="287338"/>
          </a:xfrm>
          <a:prstGeom prst="striped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3049588" y="3579813"/>
          <a:ext cx="1727200" cy="2378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29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Сотрудник </a:t>
                      </a:r>
                    </a:p>
                    <a:p>
                      <a:pPr algn="ctr"/>
                      <a:r>
                        <a:rPr lang="ru-RU" sz="1400" dirty="0" smtClean="0"/>
                        <a:t>отдела</a:t>
                      </a:r>
                      <a:endParaRPr lang="ru-RU" sz="1400" dirty="0"/>
                    </a:p>
                  </a:txBody>
                  <a:tcPr marL="91470" marR="91470" marT="45730" marB="4573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96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Работает по</a:t>
                      </a:r>
                      <a:r>
                        <a:rPr lang="ru-RU" sz="1400" baseline="0" dirty="0" smtClean="0"/>
                        <a:t> непосредственному исполнению поручений Губернатора области</a:t>
                      </a:r>
                      <a:endParaRPr lang="ru-RU" sz="1400" dirty="0"/>
                    </a:p>
                  </a:txBody>
                  <a:tcPr marL="91470" marR="91470" marT="45730" marB="4573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80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7030A0"/>
                          </a:solidFill>
                        </a:rPr>
                        <a:t>4320-129600</a:t>
                      </a:r>
                      <a:r>
                        <a:rPr lang="ru-RU" sz="1300" baseline="0" dirty="0" smtClean="0">
                          <a:solidFill>
                            <a:srgbClr val="7030A0"/>
                          </a:solidFill>
                        </a:rPr>
                        <a:t> мин.</a:t>
                      </a:r>
                      <a:endParaRPr lang="ru-RU" sz="13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91470" marR="91470" marT="45730" marB="4573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 marL="91470" marR="91470" marT="45730" marB="4573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" name="Скругленная прямоугольная выноска 25"/>
          <p:cNvSpPr/>
          <p:nvPr/>
        </p:nvSpPr>
        <p:spPr>
          <a:xfrm>
            <a:off x="141288" y="1484313"/>
            <a:ext cx="2022475" cy="2016125"/>
          </a:xfrm>
          <a:prstGeom prst="wedgeRoundRect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dirty="0">
                <a:solidFill>
                  <a:prstClr val="white"/>
                </a:solidFill>
              </a:rPr>
              <a:t>Несвоевременное реагирование ответственных исполнителей на резолюцию начальника департамента или первого заместителя начальника департамента</a:t>
            </a: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2398713" y="1989138"/>
            <a:ext cx="2024062" cy="1236662"/>
          </a:xfrm>
          <a:prstGeom prst="wedgeRoundRect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dirty="0">
                <a:solidFill>
                  <a:prstClr val="white"/>
                </a:solidFill>
              </a:rPr>
              <a:t>Длительность процесса контроля ввиду отсутствия наглядности по срокам исполнения поручений</a:t>
            </a:r>
          </a:p>
        </p:txBody>
      </p:sp>
      <p:sp>
        <p:nvSpPr>
          <p:cNvPr id="28" name="Пятно 1 88">
            <a:extLst/>
          </p:cNvPr>
          <p:cNvSpPr/>
          <p:nvPr/>
        </p:nvSpPr>
        <p:spPr>
          <a:xfrm>
            <a:off x="2493857" y="3659043"/>
            <a:ext cx="46095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alibri"/>
              </a:rPr>
              <a:t>4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5376863" y="3644900"/>
          <a:ext cx="1306512" cy="229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1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Сотрудник </a:t>
                      </a:r>
                    </a:p>
                    <a:p>
                      <a:pPr algn="ctr"/>
                      <a:r>
                        <a:rPr lang="ru-RU" sz="1300" dirty="0" smtClean="0"/>
                        <a:t>отдела</a:t>
                      </a:r>
                      <a:endParaRPr lang="ru-RU" sz="1300" dirty="0"/>
                    </a:p>
                  </a:txBody>
                  <a:tcPr marL="91414" marR="91414" marT="41823" marB="4182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095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Контролирует ход исполнения поручений</a:t>
                      </a:r>
                      <a:r>
                        <a:rPr lang="ru-RU" sz="1300" baseline="0" dirty="0" smtClean="0"/>
                        <a:t> Губернатора области в СЭД</a:t>
                      </a:r>
                      <a:endParaRPr lang="ru-RU" sz="1300" dirty="0"/>
                    </a:p>
                  </a:txBody>
                  <a:tcPr marL="91414" marR="91414" marT="41823" marB="4182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73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60-480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</a:rPr>
                        <a:t> мин.</a:t>
                      </a:r>
                      <a:endParaRPr lang="ru-RU" sz="12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91414" marR="91414" marT="41823" marB="418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 marL="91414" marR="91414" marT="41823" marB="41823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Штриховая стрелка вправо 30"/>
          <p:cNvSpPr/>
          <p:nvPr/>
        </p:nvSpPr>
        <p:spPr>
          <a:xfrm>
            <a:off x="6740525" y="3960813"/>
            <a:ext cx="503238" cy="287337"/>
          </a:xfrm>
          <a:prstGeom prst="striped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7262813" y="3635375"/>
          <a:ext cx="1366837" cy="2200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7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Сотрудник </a:t>
                      </a:r>
                    </a:p>
                    <a:p>
                      <a:pPr algn="ctr"/>
                      <a:r>
                        <a:rPr lang="ru-RU" sz="1400" dirty="0" smtClean="0"/>
                        <a:t>отдела</a:t>
                      </a:r>
                      <a:endParaRPr lang="ru-RU" sz="1400" dirty="0"/>
                    </a:p>
                  </a:txBody>
                  <a:tcPr marL="91515" marR="91515" marT="45728" marB="4572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90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Напоминает</a:t>
                      </a:r>
                      <a:r>
                        <a:rPr lang="ru-RU" sz="1400" baseline="0" dirty="0" smtClean="0"/>
                        <a:t> исполнителям о сроках поручений</a:t>
                      </a:r>
                      <a:endParaRPr lang="ru-RU" sz="1400" dirty="0"/>
                    </a:p>
                  </a:txBody>
                  <a:tcPr marL="91515" marR="91515" marT="45728" marB="4572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19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7030A0"/>
                          </a:solidFill>
                        </a:rPr>
                        <a:t>60-480</a:t>
                      </a:r>
                      <a:r>
                        <a:rPr lang="ru-RU" sz="1300" baseline="0" dirty="0" smtClean="0">
                          <a:solidFill>
                            <a:srgbClr val="7030A0"/>
                          </a:solidFill>
                        </a:rPr>
                        <a:t> мин.</a:t>
                      </a:r>
                      <a:endParaRPr lang="ru-RU" sz="13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91515" marR="91515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 marL="91515" marR="91515" marT="45728" marB="45728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" name="Пятно 1 88">
            <a:extLst/>
          </p:cNvPr>
          <p:cNvSpPr/>
          <p:nvPr/>
        </p:nvSpPr>
        <p:spPr>
          <a:xfrm>
            <a:off x="214726" y="3616791"/>
            <a:ext cx="46095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403475" y="4365625"/>
            <a:ext cx="598488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cs typeface="Arial" charset="0"/>
              </a:rPr>
              <a:t>1440- 10080 мин.</a:t>
            </a:r>
          </a:p>
        </p:txBody>
      </p:sp>
      <p:sp>
        <p:nvSpPr>
          <p:cNvPr id="37" name="Штриховая стрелка вправо 36"/>
          <p:cNvSpPr/>
          <p:nvPr/>
        </p:nvSpPr>
        <p:spPr>
          <a:xfrm>
            <a:off x="8675688" y="3976688"/>
            <a:ext cx="468312" cy="287337"/>
          </a:xfrm>
          <a:prstGeom prst="striped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32588" y="4192588"/>
            <a:ext cx="503237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cs typeface="Arial" charset="0"/>
              </a:rPr>
              <a:t>60-1440 мин.</a:t>
            </a:r>
          </a:p>
        </p:txBody>
      </p:sp>
      <p:sp>
        <p:nvSpPr>
          <p:cNvPr id="42" name="Скругленная прямоугольная выноска 41"/>
          <p:cNvSpPr/>
          <p:nvPr/>
        </p:nvSpPr>
        <p:spPr>
          <a:xfrm>
            <a:off x="6372225" y="2133600"/>
            <a:ext cx="2024063" cy="1236663"/>
          </a:xfrm>
          <a:prstGeom prst="wedgeRoundRect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dirty="0">
                <a:solidFill>
                  <a:prstClr val="white"/>
                </a:solidFill>
              </a:rPr>
              <a:t>Необходимость многократного обзвона ответственных исполнителей</a:t>
            </a:r>
          </a:p>
        </p:txBody>
      </p:sp>
      <p:sp>
        <p:nvSpPr>
          <p:cNvPr id="43" name="Пятно 1 88">
            <a:extLst/>
          </p:cNvPr>
          <p:cNvSpPr/>
          <p:nvPr/>
        </p:nvSpPr>
        <p:spPr>
          <a:xfrm>
            <a:off x="6783119" y="3600660"/>
            <a:ext cx="46095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alibri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79493" y="-27384"/>
            <a:ext cx="1057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ПРИМЕР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80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89988" y="6572250"/>
            <a:ext cx="347662" cy="285750"/>
          </a:xfrm>
        </p:spPr>
        <p:txBody>
          <a:bodyPr/>
          <a:lstStyle/>
          <a:p>
            <a:pPr algn="ctr">
              <a:defRPr/>
            </a:pPr>
            <a:fld id="{616A9FBC-6192-4DC1-BE13-5C092C1394EB}" type="slidenum">
              <a:rPr lang="ru-RU" b="1" smtClean="0">
                <a:solidFill>
                  <a:srgbClr val="474B78">
                    <a:lumMod val="50000"/>
                  </a:srgbClr>
                </a:solidFill>
              </a:rPr>
              <a:pPr algn="ctr">
                <a:defRPr/>
              </a:pPr>
              <a:t>8</a:t>
            </a:fld>
            <a:endParaRPr lang="ru-RU" b="1" dirty="0">
              <a:solidFill>
                <a:srgbClr val="474B78">
                  <a:lumMod val="50000"/>
                </a:srgb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88913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3000" dirty="0" smtClean="0">
                <a:solidFill>
                  <a:srgbClr val="464646"/>
                </a:solidFill>
              </a:rPr>
              <a:t>Введение в предметную область</a:t>
            </a:r>
            <a:br>
              <a:rPr lang="ru-RU" sz="3000" dirty="0" smtClean="0">
                <a:solidFill>
                  <a:srgbClr val="464646"/>
                </a:solidFill>
              </a:rPr>
            </a:br>
            <a:r>
              <a:rPr lang="ru-RU" sz="3000" dirty="0" smtClean="0">
                <a:solidFill>
                  <a:srgbClr val="464646"/>
                </a:solidFill>
              </a:rPr>
              <a:t>(описание ситуации «как есть»)</a:t>
            </a:r>
            <a:endParaRPr lang="ru-RU" sz="3000" dirty="0">
              <a:solidFill>
                <a:srgbClr val="464646"/>
              </a:solidFill>
            </a:endParaRPr>
          </a:p>
        </p:txBody>
      </p:sp>
      <p:graphicFrame>
        <p:nvGraphicFramePr>
          <p:cNvPr id="78" name="Таблица 77"/>
          <p:cNvGraphicFramePr>
            <a:graphicFrameLocks noGrp="1"/>
          </p:cNvGraphicFramePr>
          <p:nvPr/>
        </p:nvGraphicFramePr>
        <p:xfrm>
          <a:off x="149225" y="1128713"/>
          <a:ext cx="1901825" cy="2170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23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Сотрудник </a:t>
                      </a:r>
                    </a:p>
                    <a:p>
                      <a:pPr algn="ctr"/>
                      <a:r>
                        <a:rPr lang="ru-RU" sz="1400" dirty="0" smtClean="0"/>
                        <a:t>отдела</a:t>
                      </a:r>
                      <a:endParaRPr lang="ru-RU" sz="1400" dirty="0"/>
                    </a:p>
                  </a:txBody>
                  <a:tcPr marL="91432" marR="91432" marT="44257" marB="4425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24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Готовит</a:t>
                      </a:r>
                      <a:r>
                        <a:rPr lang="ru-RU" sz="1400" baseline="0" dirty="0" smtClean="0"/>
                        <a:t> информацию об (о ходе) исполнения поручений Губернатора области</a:t>
                      </a:r>
                      <a:endParaRPr lang="ru-RU" sz="1400" dirty="0"/>
                    </a:p>
                  </a:txBody>
                  <a:tcPr marL="91432" marR="91432" marT="44257" marB="4425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63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7030A0"/>
                          </a:solidFill>
                        </a:rPr>
                        <a:t>60-120</a:t>
                      </a:r>
                      <a:r>
                        <a:rPr lang="ru-RU" sz="1300" baseline="0" dirty="0" smtClean="0">
                          <a:solidFill>
                            <a:srgbClr val="7030A0"/>
                          </a:solidFill>
                        </a:rPr>
                        <a:t> мин.</a:t>
                      </a:r>
                      <a:endParaRPr lang="ru-RU" sz="13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91432" marR="91432" marT="44257" marB="4425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</a:rPr>
                        <a:t> «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А»</a:t>
                      </a:r>
                    </a:p>
                  </a:txBody>
                  <a:tcPr marL="91432" marR="91432" marT="44257" marB="44257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/>
        </p:nvGraphicFramePr>
        <p:xfrm>
          <a:off x="169863" y="3429000"/>
          <a:ext cx="1881187" cy="2393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7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Сотрудник </a:t>
                      </a:r>
                    </a:p>
                    <a:p>
                      <a:pPr algn="ctr"/>
                      <a:r>
                        <a:rPr lang="ru-RU" sz="1200" dirty="0" smtClean="0"/>
                        <a:t>отдела</a:t>
                      </a:r>
                      <a:endParaRPr lang="ru-RU" sz="1200" dirty="0"/>
                    </a:p>
                  </a:txBody>
                  <a:tcPr marL="91390" marR="91390" marT="39006" marB="3900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413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Готовит</a:t>
                      </a:r>
                      <a:r>
                        <a:rPr lang="ru-RU" sz="1200" baseline="0" dirty="0" smtClean="0"/>
                        <a:t> сводную информацию об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(о ходе) исполнения поручений Губернатора области от курируемых управлений области</a:t>
                      </a:r>
                      <a:endParaRPr lang="ru-RU" sz="1200" dirty="0"/>
                    </a:p>
                  </a:txBody>
                  <a:tcPr marL="91390" marR="91390" marT="39006" marB="3900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04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</a:rPr>
                        <a:t>120--480</a:t>
                      </a:r>
                      <a:r>
                        <a:rPr lang="ru-RU" sz="1100" baseline="0" dirty="0" smtClean="0">
                          <a:solidFill>
                            <a:srgbClr val="7030A0"/>
                          </a:solidFill>
                        </a:rPr>
                        <a:t> мин.</a:t>
                      </a:r>
                      <a:endParaRPr lang="ru-RU" sz="11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91390" marR="91390" marT="39006" marB="3900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ru-RU" sz="1000" baseline="0" dirty="0" smtClean="0">
                          <a:solidFill>
                            <a:srgbClr val="FF0000"/>
                          </a:solidFill>
                        </a:rPr>
                        <a:t> «Б»</a:t>
                      </a:r>
                      <a:endParaRPr lang="ru-RU" sz="10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91390" marR="91390" marT="39006" marB="39006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Стрелка вправо 5"/>
          <p:cNvSpPr/>
          <p:nvPr/>
        </p:nvSpPr>
        <p:spPr>
          <a:xfrm rot="19486884">
            <a:off x="-15875" y="3087688"/>
            <a:ext cx="319088" cy="261937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0" name="Стрелка вправо 79"/>
          <p:cNvSpPr/>
          <p:nvPr/>
        </p:nvSpPr>
        <p:spPr>
          <a:xfrm rot="1381404">
            <a:off x="22225" y="3322638"/>
            <a:ext cx="223838" cy="263525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1" name="Стрелка вправо 80"/>
          <p:cNvSpPr/>
          <p:nvPr/>
        </p:nvSpPr>
        <p:spPr>
          <a:xfrm rot="18659633">
            <a:off x="2025651" y="3302000"/>
            <a:ext cx="341312" cy="261937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2" name="Стрелка вправо 81"/>
          <p:cNvSpPr/>
          <p:nvPr/>
        </p:nvSpPr>
        <p:spPr>
          <a:xfrm rot="2436545">
            <a:off x="2030413" y="2941638"/>
            <a:ext cx="330200" cy="261937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 rot="1998816">
            <a:off x="1943100" y="2566988"/>
            <a:ext cx="5032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cs typeface="Arial" charset="0"/>
              </a:rPr>
              <a:t>5-30 мин.</a:t>
            </a:r>
          </a:p>
        </p:txBody>
      </p:sp>
      <p:graphicFrame>
        <p:nvGraphicFramePr>
          <p:cNvPr id="84" name="Таблица 83"/>
          <p:cNvGraphicFramePr>
            <a:graphicFrameLocks noGrp="1"/>
          </p:cNvGraphicFramePr>
          <p:nvPr/>
        </p:nvGraphicFramePr>
        <p:xfrm>
          <a:off x="2371725" y="2087563"/>
          <a:ext cx="1368425" cy="2200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7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Сотрудник </a:t>
                      </a:r>
                    </a:p>
                    <a:p>
                      <a:pPr algn="ctr"/>
                      <a:r>
                        <a:rPr lang="ru-RU" sz="1400" dirty="0" smtClean="0"/>
                        <a:t>отдела</a:t>
                      </a:r>
                      <a:endParaRPr lang="ru-RU" sz="1400" dirty="0"/>
                    </a:p>
                  </a:txBody>
                  <a:tcPr marL="91505" marR="91505" marT="45728" marB="4572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90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Вычитывает информацию</a:t>
                      </a:r>
                      <a:r>
                        <a:rPr lang="ru-RU" sz="1400" baseline="0" dirty="0" smtClean="0"/>
                        <a:t>  об исполнении поручений</a:t>
                      </a:r>
                      <a:endParaRPr lang="ru-RU" sz="1400" dirty="0"/>
                    </a:p>
                  </a:txBody>
                  <a:tcPr marL="91505" marR="91505" marT="45728" marB="4572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19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7030A0"/>
                          </a:solidFill>
                        </a:rPr>
                        <a:t>15-60</a:t>
                      </a:r>
                      <a:r>
                        <a:rPr lang="ru-RU" sz="1300" baseline="0" dirty="0" smtClean="0">
                          <a:solidFill>
                            <a:srgbClr val="7030A0"/>
                          </a:solidFill>
                        </a:rPr>
                        <a:t> мин.</a:t>
                      </a:r>
                      <a:endParaRPr lang="ru-RU" sz="13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91505" marR="91505" marT="45728" marB="4572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</a:p>
                  </a:txBody>
                  <a:tcPr marL="91505" marR="91505" marT="45728" marB="45728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5" name="Таблица 84"/>
          <p:cNvGraphicFramePr>
            <a:graphicFrameLocks noGrp="1"/>
          </p:cNvGraphicFramePr>
          <p:nvPr/>
        </p:nvGraphicFramePr>
        <p:xfrm>
          <a:off x="3889375" y="2114550"/>
          <a:ext cx="1368425" cy="2389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51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Сотрудник </a:t>
                      </a:r>
                    </a:p>
                    <a:p>
                      <a:pPr algn="ctr"/>
                      <a:r>
                        <a:rPr lang="ru-RU" sz="1300" dirty="0" smtClean="0"/>
                        <a:t>отдела</a:t>
                      </a:r>
                      <a:endParaRPr lang="ru-RU" sz="1300" dirty="0"/>
                    </a:p>
                  </a:txBody>
                  <a:tcPr marL="91505" marR="91505" marT="42095" marB="4209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864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Согласовывает проект письма</a:t>
                      </a:r>
                      <a:r>
                        <a:rPr lang="ru-RU" sz="1300" baseline="0" dirty="0" smtClean="0"/>
                        <a:t> с первым заместителем начальника департамента</a:t>
                      </a:r>
                      <a:endParaRPr lang="ru-RU" sz="1300" dirty="0"/>
                    </a:p>
                  </a:txBody>
                  <a:tcPr marL="91505" marR="91505" marT="42095" marB="4209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02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15-60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</a:rPr>
                        <a:t> мин.</a:t>
                      </a:r>
                      <a:endParaRPr lang="ru-RU" sz="12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91505" marR="91505" marT="42095" marB="4209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 marL="91505" marR="91505" marT="42095" marB="42095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6" name="Штриховая стрелка вправо 85"/>
          <p:cNvSpPr/>
          <p:nvPr/>
        </p:nvSpPr>
        <p:spPr>
          <a:xfrm>
            <a:off x="3687763" y="2535238"/>
            <a:ext cx="260350" cy="287337"/>
          </a:xfrm>
          <a:prstGeom prst="striped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565525" y="2887663"/>
            <a:ext cx="503238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cs typeface="Arial" charset="0"/>
              </a:rPr>
              <a:t>60-1440 мин.</a:t>
            </a:r>
          </a:p>
        </p:txBody>
      </p:sp>
      <p:graphicFrame>
        <p:nvGraphicFramePr>
          <p:cNvPr id="88" name="Таблица 87"/>
          <p:cNvGraphicFramePr>
            <a:graphicFrameLocks noGrp="1"/>
          </p:cNvGraphicFramePr>
          <p:nvPr/>
        </p:nvGraphicFramePr>
        <p:xfrm>
          <a:off x="5756275" y="2103438"/>
          <a:ext cx="1366838" cy="2697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26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Сотрудник </a:t>
                      </a:r>
                    </a:p>
                    <a:p>
                      <a:pPr algn="ctr"/>
                      <a:r>
                        <a:rPr lang="ru-RU" sz="1400" dirty="0" smtClean="0"/>
                        <a:t>отдела</a:t>
                      </a:r>
                      <a:endParaRPr lang="ru-RU" sz="1400" dirty="0"/>
                    </a:p>
                  </a:txBody>
                  <a:tcPr marL="91399" marR="91399" marT="45727" marB="4572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870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Направляет документ</a:t>
                      </a:r>
                      <a:r>
                        <a:rPr lang="ru-RU" sz="1400" baseline="0" dirty="0" smtClean="0"/>
                        <a:t> на подпись заместителю Губернатора области -начальнику департамента</a:t>
                      </a:r>
                      <a:endParaRPr lang="ru-RU" sz="1400" dirty="0"/>
                    </a:p>
                  </a:txBody>
                  <a:tcPr marL="91399" marR="91399" marT="45727" marB="4572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18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7030A0"/>
                          </a:solidFill>
                        </a:rPr>
                        <a:t>15-60</a:t>
                      </a:r>
                      <a:r>
                        <a:rPr lang="ru-RU" sz="1300" baseline="0" dirty="0" smtClean="0">
                          <a:solidFill>
                            <a:srgbClr val="7030A0"/>
                          </a:solidFill>
                        </a:rPr>
                        <a:t> мин.</a:t>
                      </a:r>
                      <a:endParaRPr lang="ru-RU" sz="13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91399" marR="91399" marT="45727" marB="4572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marL="91399" marR="91399" marT="45727" marB="45727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9" name="Штриховая стрелка вправо 88"/>
          <p:cNvSpPr/>
          <p:nvPr/>
        </p:nvSpPr>
        <p:spPr>
          <a:xfrm>
            <a:off x="5346700" y="2535238"/>
            <a:ext cx="379413" cy="287337"/>
          </a:xfrm>
          <a:prstGeom prst="striped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222875" y="2822575"/>
            <a:ext cx="503238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cs typeface="Arial" charset="0"/>
              </a:rPr>
              <a:t>60-1440 мин.</a:t>
            </a:r>
          </a:p>
        </p:txBody>
      </p:sp>
      <p:sp>
        <p:nvSpPr>
          <p:cNvPr id="91" name="Штриховая стрелка вправо 90"/>
          <p:cNvSpPr/>
          <p:nvPr/>
        </p:nvSpPr>
        <p:spPr>
          <a:xfrm>
            <a:off x="7175500" y="2530475"/>
            <a:ext cx="266700" cy="287338"/>
          </a:xfrm>
          <a:prstGeom prst="striped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92" name="Таблица 91"/>
          <p:cNvGraphicFramePr>
            <a:graphicFrameLocks noGrp="1"/>
          </p:cNvGraphicFramePr>
          <p:nvPr/>
        </p:nvGraphicFramePr>
        <p:xfrm>
          <a:off x="7439025" y="2058988"/>
          <a:ext cx="1439863" cy="4616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23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Сотрудник </a:t>
                      </a:r>
                    </a:p>
                    <a:p>
                      <a:pPr algn="ctr"/>
                      <a:r>
                        <a:rPr lang="ru-RU" sz="1300" dirty="0" smtClean="0"/>
                        <a:t>отдела</a:t>
                      </a:r>
                      <a:endParaRPr lang="ru-RU" sz="1300" dirty="0"/>
                    </a:p>
                  </a:txBody>
                  <a:tcPr marL="91536" marR="91536" marT="43703" marB="4370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786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/>
                        <a:t>Осуществляет работу по сопровождению документа:</a:t>
                      </a:r>
                    </a:p>
                    <a:p>
                      <a:pPr algn="ctr"/>
                      <a:r>
                        <a:rPr lang="ru-RU" sz="1300" dirty="0" smtClean="0"/>
                        <a:t>-сканирование;</a:t>
                      </a:r>
                    </a:p>
                    <a:p>
                      <a:pPr algn="ctr"/>
                      <a:r>
                        <a:rPr lang="ru-RU" sz="1300" dirty="0" smtClean="0"/>
                        <a:t>-присвоение</a:t>
                      </a:r>
                      <a:r>
                        <a:rPr lang="ru-RU" sz="1300" baseline="0" dirty="0" smtClean="0"/>
                        <a:t> номера;</a:t>
                      </a:r>
                    </a:p>
                    <a:p>
                      <a:pPr algn="ctr"/>
                      <a:r>
                        <a:rPr lang="ru-RU" sz="1300" baseline="0" dirty="0" smtClean="0"/>
                        <a:t>-размещение в СЭД;</a:t>
                      </a:r>
                    </a:p>
                    <a:p>
                      <a:pPr algn="ctr"/>
                      <a:r>
                        <a:rPr lang="ru-RU" sz="1300" baseline="0" dirty="0" smtClean="0"/>
                        <a:t>-отправка оригинала документа  в контрольное управление Администрации Губернатора области</a:t>
                      </a:r>
                      <a:endParaRPr lang="ru-RU" sz="1300" dirty="0"/>
                    </a:p>
                  </a:txBody>
                  <a:tcPr marL="91536" marR="91536" marT="43703" marB="4370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3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15-30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</a:rPr>
                        <a:t> мин.</a:t>
                      </a:r>
                      <a:endParaRPr lang="ru-RU" sz="12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91536" marR="91536" marT="43703" marB="437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</a:p>
                  </a:txBody>
                  <a:tcPr marL="91536" marR="91536" marT="43703" marB="43703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3" name="Штриховая стрелка вправо 92"/>
          <p:cNvSpPr/>
          <p:nvPr/>
        </p:nvSpPr>
        <p:spPr>
          <a:xfrm>
            <a:off x="8893175" y="2492375"/>
            <a:ext cx="250825" cy="287338"/>
          </a:xfrm>
          <a:prstGeom prst="striped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010400" y="2887663"/>
            <a:ext cx="503238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cs typeface="Arial" charset="0"/>
              </a:rPr>
              <a:t>60-1440 мин.</a:t>
            </a:r>
          </a:p>
        </p:txBody>
      </p:sp>
      <p:sp>
        <p:nvSpPr>
          <p:cNvPr id="95" name="Пятно 1 88">
            <a:extLst/>
          </p:cNvPr>
          <p:cNvSpPr/>
          <p:nvPr/>
        </p:nvSpPr>
        <p:spPr>
          <a:xfrm>
            <a:off x="5264908" y="2175040"/>
            <a:ext cx="46095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alibri"/>
              </a:rPr>
              <a:t>6</a:t>
            </a:r>
          </a:p>
        </p:txBody>
      </p:sp>
      <p:sp>
        <p:nvSpPr>
          <p:cNvPr id="96" name="Скругленная прямоугольная выноска 95"/>
          <p:cNvSpPr/>
          <p:nvPr/>
        </p:nvSpPr>
        <p:spPr>
          <a:xfrm>
            <a:off x="4822825" y="1123950"/>
            <a:ext cx="2486025" cy="912813"/>
          </a:xfrm>
          <a:prstGeom prst="wedgeRoundRect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dirty="0">
                <a:solidFill>
                  <a:prstClr val="white"/>
                </a:solidFill>
              </a:rPr>
              <a:t>Неоднократная корректировка информации об исполнении поручений (о ходе исполнения поручений)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8766175" y="2797175"/>
            <a:ext cx="503238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cs typeface="Arial" charset="0"/>
              </a:rPr>
              <a:t>10-4320мин.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79493" y="-27384"/>
            <a:ext cx="1057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ПРИМЕР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80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04250" y="6572250"/>
            <a:ext cx="533400" cy="285750"/>
          </a:xfrm>
        </p:spPr>
        <p:txBody>
          <a:bodyPr/>
          <a:lstStyle/>
          <a:p>
            <a:pPr algn="ctr">
              <a:defRPr/>
            </a:pPr>
            <a:fld id="{D8922BF7-6120-489F-9C71-F77DC0C42328}" type="slidenum">
              <a:rPr lang="ru-RU" b="1" smtClean="0">
                <a:solidFill>
                  <a:srgbClr val="474B78">
                    <a:lumMod val="50000"/>
                  </a:srgbClr>
                </a:solidFill>
              </a:rPr>
              <a:pPr algn="ctr">
                <a:defRPr/>
              </a:pPr>
              <a:t>9</a:t>
            </a:fld>
            <a:endParaRPr lang="ru-RU" b="1" dirty="0">
              <a:solidFill>
                <a:srgbClr val="474B78">
                  <a:lumMod val="50000"/>
                </a:srgb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0850" y="188913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3000" dirty="0" smtClean="0">
                <a:solidFill>
                  <a:srgbClr val="464646"/>
                </a:solidFill>
              </a:rPr>
              <a:t>Введение в предметную область</a:t>
            </a:r>
            <a:br>
              <a:rPr lang="ru-RU" sz="3000" dirty="0" smtClean="0">
                <a:solidFill>
                  <a:srgbClr val="464646"/>
                </a:solidFill>
              </a:rPr>
            </a:br>
            <a:r>
              <a:rPr lang="ru-RU" sz="3000" dirty="0" smtClean="0">
                <a:solidFill>
                  <a:srgbClr val="464646"/>
                </a:solidFill>
              </a:rPr>
              <a:t>(описание ситуации «как есть»)</a:t>
            </a:r>
            <a:endParaRPr lang="ru-RU" sz="3000" dirty="0">
              <a:solidFill>
                <a:srgbClr val="464646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-71438" y="2878138"/>
            <a:ext cx="504826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cs typeface="Arial" charset="0"/>
              </a:rPr>
              <a:t>10-4320мин.</a:t>
            </a:r>
          </a:p>
        </p:txBody>
      </p:sp>
      <p:sp>
        <p:nvSpPr>
          <p:cNvPr id="63" name="Штриховая стрелка вправо 62"/>
          <p:cNvSpPr/>
          <p:nvPr/>
        </p:nvSpPr>
        <p:spPr>
          <a:xfrm>
            <a:off x="34925" y="2457450"/>
            <a:ext cx="360363" cy="287338"/>
          </a:xfrm>
          <a:prstGeom prst="striped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984919" y="5689497"/>
            <a:ext cx="2911764" cy="913236"/>
          </a:xfrm>
          <a:prstGeom prst="roundRect">
            <a:avLst/>
          </a:prstGeom>
          <a:gradFill>
            <a:gsLst>
              <a:gs pos="0">
                <a:schemeClr val="accent1">
                  <a:tint val="30000"/>
                  <a:satMod val="250000"/>
                </a:schemeClr>
              </a:gs>
              <a:gs pos="72000">
                <a:schemeClr val="accent1">
                  <a:tint val="75000"/>
                  <a:satMod val="210000"/>
                </a:schemeClr>
              </a:gs>
              <a:gs pos="100000">
                <a:schemeClr val="accent1">
                  <a:tint val="85000"/>
                  <a:satMod val="21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8525" y="5822950"/>
            <a:ext cx="29114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Franklin Gothic Medium"/>
                <a:cs typeface="Arial" charset="0"/>
              </a:rPr>
              <a:t>ВПП 4906 – 132570 мин.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Franklin Gothic Medium"/>
                <a:cs typeface="Arial" charset="0"/>
              </a:rPr>
              <a:t>    3,41 – 92,1 дней</a:t>
            </a: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395288" y="2066925"/>
          <a:ext cx="1368425" cy="2697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25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Начальник </a:t>
                      </a:r>
                    </a:p>
                    <a:p>
                      <a:pPr algn="ctr"/>
                      <a:r>
                        <a:rPr lang="ru-RU" sz="1400" dirty="0" smtClean="0"/>
                        <a:t>отдела</a:t>
                      </a:r>
                      <a:endParaRPr lang="ru-RU" sz="1400" dirty="0"/>
                    </a:p>
                  </a:txBody>
                  <a:tcPr marL="91505" marR="91505" marT="45744" marB="45744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857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Направляет документ</a:t>
                      </a:r>
                      <a:r>
                        <a:rPr lang="ru-RU" sz="1400" baseline="0" dirty="0" smtClean="0"/>
                        <a:t> на подпись заместителю Губернатора области -начальнику департамента</a:t>
                      </a:r>
                      <a:endParaRPr lang="ru-RU" sz="1400" dirty="0"/>
                    </a:p>
                  </a:txBody>
                  <a:tcPr marL="91505" marR="91505" marT="45744" marB="45744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32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7030A0"/>
                          </a:solidFill>
                        </a:rPr>
                        <a:t>20-60</a:t>
                      </a:r>
                      <a:r>
                        <a:rPr lang="ru-RU" sz="1300" baseline="0" dirty="0" smtClean="0">
                          <a:solidFill>
                            <a:srgbClr val="7030A0"/>
                          </a:solidFill>
                        </a:rPr>
                        <a:t> мин.</a:t>
                      </a:r>
                      <a:endParaRPr lang="ru-RU" sz="13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91505" marR="91505" marT="45744" marB="457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</a:p>
                  </a:txBody>
                  <a:tcPr marL="91505" marR="91505" marT="45744" marB="45744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2124075" y="2033588"/>
          <a:ext cx="1368425" cy="3444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27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Сотрудник отдела</a:t>
                      </a:r>
                      <a:endParaRPr lang="ru-RU" sz="1400" dirty="0"/>
                    </a:p>
                  </a:txBody>
                  <a:tcPr marL="91505" marR="91505" marT="45745" marB="4574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80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Готовит справочные материалы,</a:t>
                      </a:r>
                      <a:r>
                        <a:rPr lang="ru-RU" sz="1400" baseline="0" dirty="0" smtClean="0"/>
                        <a:t> презентацию заместителю Губернатора области – начальнику департамента для доклада 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на РЧ</a:t>
                      </a:r>
                      <a:endParaRPr lang="ru-RU" sz="1400" dirty="0"/>
                    </a:p>
                  </a:txBody>
                  <a:tcPr marL="91505" marR="91505" marT="45745" marB="4574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79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7030A0"/>
                          </a:solidFill>
                        </a:rPr>
                        <a:t>60-480</a:t>
                      </a:r>
                      <a:r>
                        <a:rPr lang="ru-RU" sz="1300" baseline="0" dirty="0" smtClean="0">
                          <a:solidFill>
                            <a:srgbClr val="7030A0"/>
                          </a:solidFill>
                        </a:rPr>
                        <a:t> мин.</a:t>
                      </a:r>
                      <a:endParaRPr lang="ru-RU" sz="13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91505" marR="91505" marT="45745" marB="4574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</a:p>
                  </a:txBody>
                  <a:tcPr marL="91505" marR="91505" marT="45745" marB="45745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4" name="Штриховая стрелка вправо 43"/>
          <p:cNvSpPr/>
          <p:nvPr/>
        </p:nvSpPr>
        <p:spPr>
          <a:xfrm>
            <a:off x="1792288" y="2457450"/>
            <a:ext cx="360362" cy="287338"/>
          </a:xfrm>
          <a:prstGeom prst="striped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90688" y="2744788"/>
            <a:ext cx="504825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cs typeface="Arial" charset="0"/>
              </a:rPr>
              <a:t>120-4320мин.</a:t>
            </a:r>
          </a:p>
        </p:txBody>
      </p:sp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3881438" y="2000250"/>
          <a:ext cx="1655762" cy="2308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22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Сотрудник </a:t>
                      </a:r>
                    </a:p>
                    <a:p>
                      <a:pPr algn="ctr"/>
                      <a:r>
                        <a:rPr lang="ru-RU" sz="1400" dirty="0" smtClean="0"/>
                        <a:t>отдела</a:t>
                      </a:r>
                      <a:endParaRPr lang="ru-RU" sz="1400" dirty="0"/>
                    </a:p>
                  </a:txBody>
                  <a:tcPr marL="91433" marR="91433" marT="45740" marB="4574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226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Оповещает заинтересованных лиц о</a:t>
                      </a:r>
                      <a:r>
                        <a:rPr lang="ru-RU" sz="1400" baseline="0" dirty="0" smtClean="0"/>
                        <a:t> дате рассмотрения вопроса на РЧ</a:t>
                      </a:r>
                      <a:endParaRPr lang="ru-RU" sz="1400" dirty="0"/>
                    </a:p>
                  </a:txBody>
                  <a:tcPr marL="91433" marR="91433" marT="45740" marB="4574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74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7030A0"/>
                          </a:solidFill>
                        </a:rPr>
                        <a:t>60-480</a:t>
                      </a:r>
                      <a:r>
                        <a:rPr lang="ru-RU" sz="1300" baseline="0" dirty="0" smtClean="0">
                          <a:solidFill>
                            <a:srgbClr val="7030A0"/>
                          </a:solidFill>
                        </a:rPr>
                        <a:t> мин.</a:t>
                      </a:r>
                      <a:endParaRPr lang="ru-RU" sz="13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91433" marR="91433" marT="45740" marB="4574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</a:p>
                  </a:txBody>
                  <a:tcPr marL="91433" marR="91433" marT="45740" marB="4574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9" name="Штриховая стрелка вправо 68"/>
          <p:cNvSpPr/>
          <p:nvPr/>
        </p:nvSpPr>
        <p:spPr>
          <a:xfrm>
            <a:off x="3521075" y="2360613"/>
            <a:ext cx="360363" cy="287337"/>
          </a:xfrm>
          <a:prstGeom prst="striped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429000" y="2733675"/>
            <a:ext cx="504825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cs typeface="Arial" charset="0"/>
              </a:rPr>
              <a:t>60-4320мин.</a:t>
            </a:r>
          </a:p>
        </p:txBody>
      </p:sp>
      <p:sp>
        <p:nvSpPr>
          <p:cNvPr id="71" name="Скругленная прямоугольная выноска 70"/>
          <p:cNvSpPr/>
          <p:nvPr/>
        </p:nvSpPr>
        <p:spPr>
          <a:xfrm>
            <a:off x="3040063" y="1123950"/>
            <a:ext cx="2486025" cy="815975"/>
          </a:xfrm>
          <a:prstGeom prst="wedgeRoundRect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50" dirty="0">
                <a:solidFill>
                  <a:prstClr val="white"/>
                </a:solidFill>
              </a:rPr>
              <a:t>несогласованность действий сотрудников управлений при подготовке справки</a:t>
            </a:r>
          </a:p>
        </p:txBody>
      </p:sp>
      <p:sp>
        <p:nvSpPr>
          <p:cNvPr id="72" name="Пятно 1 88">
            <a:extLst/>
          </p:cNvPr>
          <p:cNvSpPr/>
          <p:nvPr/>
        </p:nvSpPr>
        <p:spPr>
          <a:xfrm>
            <a:off x="3431845" y="2072955"/>
            <a:ext cx="460953" cy="360040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alibri"/>
              </a:rPr>
              <a:t>7</a:t>
            </a:r>
          </a:p>
        </p:txBody>
      </p:sp>
      <p:graphicFrame>
        <p:nvGraphicFramePr>
          <p:cNvPr id="73" name="Таблица 72"/>
          <p:cNvGraphicFramePr>
            <a:graphicFrameLocks noGrp="1"/>
          </p:cNvGraphicFramePr>
          <p:nvPr/>
        </p:nvGraphicFramePr>
        <p:xfrm>
          <a:off x="5867400" y="1939925"/>
          <a:ext cx="1323975" cy="2803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531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Заместитель Губернатора области – начальник</a:t>
                      </a:r>
                      <a:r>
                        <a:rPr lang="ru-RU" sz="1200" baseline="0" dirty="0" smtClean="0"/>
                        <a:t> департамента</a:t>
                      </a:r>
                      <a:endParaRPr lang="ru-RU" sz="1200" dirty="0"/>
                    </a:p>
                  </a:txBody>
                  <a:tcPr marL="91497" marR="91497" marT="39669" marB="3966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03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Докладывает об исполнении поручения </a:t>
                      </a:r>
                    </a:p>
                    <a:p>
                      <a:pPr algn="ctr"/>
                      <a:r>
                        <a:rPr lang="ru-RU" sz="1200" dirty="0" smtClean="0"/>
                        <a:t>на РЧ</a:t>
                      </a:r>
                      <a:endParaRPr lang="ru-RU" sz="1200" dirty="0"/>
                    </a:p>
                  </a:txBody>
                  <a:tcPr marL="91497" marR="91497" marT="39669" marB="3966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16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7030A0"/>
                          </a:solidFill>
                        </a:rPr>
                        <a:t>5-10 </a:t>
                      </a:r>
                      <a:r>
                        <a:rPr lang="ru-RU" sz="1100" baseline="0" dirty="0" smtClean="0">
                          <a:solidFill>
                            <a:srgbClr val="7030A0"/>
                          </a:solidFill>
                        </a:rPr>
                        <a:t>мин.</a:t>
                      </a:r>
                      <a:endParaRPr lang="ru-RU" sz="11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91497" marR="91497" marT="39669" marB="396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</a:p>
                  </a:txBody>
                  <a:tcPr marL="91497" marR="91497" marT="39669" marB="39669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4" name="Штриховая стрелка вправо 73"/>
          <p:cNvSpPr/>
          <p:nvPr/>
        </p:nvSpPr>
        <p:spPr>
          <a:xfrm>
            <a:off x="5526088" y="2360613"/>
            <a:ext cx="360362" cy="287337"/>
          </a:xfrm>
          <a:prstGeom prst="striped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75" name="Таблица 74"/>
          <p:cNvGraphicFramePr>
            <a:graphicFrameLocks noGrp="1"/>
          </p:cNvGraphicFramePr>
          <p:nvPr/>
        </p:nvGraphicFramePr>
        <p:xfrm>
          <a:off x="7566025" y="1939925"/>
          <a:ext cx="1323975" cy="2139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8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Сотрудник отдела</a:t>
                      </a:r>
                      <a:endParaRPr lang="ru-RU" sz="1400" dirty="0"/>
                    </a:p>
                  </a:txBody>
                  <a:tcPr marL="91497" marR="91497" marT="45734" marB="45734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05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Снимает поручение с контроля</a:t>
                      </a:r>
                      <a:endParaRPr lang="ru-RU" sz="1400" dirty="0"/>
                    </a:p>
                  </a:txBody>
                  <a:tcPr marL="91497" marR="91497" marT="45734" marB="45734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70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7030A0"/>
                          </a:solidFill>
                        </a:rPr>
                        <a:t>5-10 </a:t>
                      </a:r>
                      <a:r>
                        <a:rPr lang="ru-RU" sz="1300" baseline="0" dirty="0" smtClean="0">
                          <a:solidFill>
                            <a:srgbClr val="7030A0"/>
                          </a:solidFill>
                        </a:rPr>
                        <a:t>мин.</a:t>
                      </a:r>
                      <a:endParaRPr lang="ru-RU" sz="13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91497" marR="91497" marT="45734" marB="4573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 marL="91497" marR="91497" marT="45734" marB="45734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6" name="Штриховая стрелка вправо 75"/>
          <p:cNvSpPr/>
          <p:nvPr/>
        </p:nvSpPr>
        <p:spPr>
          <a:xfrm>
            <a:off x="7164388" y="2360613"/>
            <a:ext cx="360362" cy="287337"/>
          </a:xfrm>
          <a:prstGeom prst="striped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79493" y="-27384"/>
            <a:ext cx="1057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ПРИМЕР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2197</Words>
  <Application>Microsoft Office PowerPoint</Application>
  <PresentationFormat>Экран (4:3)</PresentationFormat>
  <Paragraphs>574</Paragraphs>
  <Slides>25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Arial Narrow</vt:lpstr>
      <vt:lpstr>Calibri</vt:lpstr>
      <vt:lpstr>Franklin Gothic Book</vt:lpstr>
      <vt:lpstr>Franklin Gothic Medium</vt:lpstr>
      <vt:lpstr>Times New Roman</vt:lpstr>
      <vt:lpstr>Wingdings</vt:lpstr>
      <vt:lpstr>Тема Office</vt:lpstr>
      <vt:lpstr>think-cell Slide</vt:lpstr>
      <vt:lpstr>Диаграмма Microsoft Excel</vt:lpstr>
      <vt:lpstr>Паспорт проекта  «Название проекта»</vt:lpstr>
      <vt:lpstr>Паспорт проекта  «Оптимизация процесса осуществления контроля за подготовкой и представлением в установленные сроки информации на имя Губернатора области об исполнении поручений»</vt:lpstr>
      <vt:lpstr>Команда проекта </vt:lpstr>
      <vt:lpstr>Команда проекта </vt:lpstr>
      <vt:lpstr>Карта текущего состояния процесса «….»</vt:lpstr>
      <vt:lpstr>Карта текущего состояния</vt:lpstr>
      <vt:lpstr>Карта текущего состояния</vt:lpstr>
      <vt:lpstr>Презентация PowerPoint</vt:lpstr>
      <vt:lpstr>Презентация PowerPoint</vt:lpstr>
      <vt:lpstr>Презентация PowerPoint</vt:lpstr>
      <vt:lpstr>Пирамида проблем</vt:lpstr>
      <vt:lpstr>Анализ проблем «5 почему?» </vt:lpstr>
      <vt:lpstr>Презентация PowerPoint</vt:lpstr>
      <vt:lpstr>Презентация PowerPoint</vt:lpstr>
      <vt:lpstr>Презентация PowerPoint</vt:lpstr>
      <vt:lpstr>Карта текущего состояния</vt:lpstr>
      <vt:lpstr>Карта текущего состояния</vt:lpstr>
      <vt:lpstr>Презентация PowerPoint</vt:lpstr>
      <vt:lpstr>Презентация PowerPoint</vt:lpstr>
      <vt:lpstr>Достигнутые результаты (было и стало) </vt:lpstr>
      <vt:lpstr>Достигнутые результаты (было и стало) </vt:lpstr>
      <vt:lpstr>Достигнутые результаты (было и стало) </vt:lpstr>
      <vt:lpstr>Достигнутые результаты (было и стало) </vt:lpstr>
      <vt:lpstr>Презентация PowerPoint</vt:lpstr>
      <vt:lpstr>Достигнутые результаты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7-226-1</cp:lastModifiedBy>
  <cp:revision>34</cp:revision>
  <cp:lastPrinted>2019-04-25T09:14:46Z</cp:lastPrinted>
  <dcterms:created xsi:type="dcterms:W3CDTF">2018-08-20T14:01:12Z</dcterms:created>
  <dcterms:modified xsi:type="dcterms:W3CDTF">2020-10-15T11:05:37Z</dcterms:modified>
</cp:coreProperties>
</file>